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302" r:id="rId2"/>
    <p:sldId id="257" r:id="rId3"/>
    <p:sldId id="258" r:id="rId4"/>
    <p:sldId id="259" r:id="rId5"/>
    <p:sldId id="306" r:id="rId6"/>
    <p:sldId id="263" r:id="rId7"/>
    <p:sldId id="305" r:id="rId8"/>
    <p:sldId id="264" r:id="rId9"/>
    <p:sldId id="265" r:id="rId10"/>
    <p:sldId id="322" r:id="rId11"/>
    <p:sldId id="307" r:id="rId12"/>
    <p:sldId id="330" r:id="rId13"/>
    <p:sldId id="268" r:id="rId14"/>
    <p:sldId id="271" r:id="rId15"/>
    <p:sldId id="331" r:id="rId16"/>
    <p:sldId id="269" r:id="rId17"/>
    <p:sldId id="272" r:id="rId18"/>
    <p:sldId id="332" r:id="rId19"/>
    <p:sldId id="270" r:id="rId20"/>
    <p:sldId id="273" r:id="rId21"/>
    <p:sldId id="276" r:id="rId22"/>
    <p:sldId id="277" r:id="rId23"/>
    <p:sldId id="313" r:id="rId24"/>
    <p:sldId id="278" r:id="rId25"/>
    <p:sldId id="279" r:id="rId26"/>
    <p:sldId id="280" r:id="rId27"/>
    <p:sldId id="286" r:id="rId28"/>
    <p:sldId id="314" r:id="rId29"/>
    <p:sldId id="315" r:id="rId30"/>
    <p:sldId id="316" r:id="rId31"/>
    <p:sldId id="283" r:id="rId32"/>
    <p:sldId id="282" r:id="rId33"/>
    <p:sldId id="337" r:id="rId34"/>
    <p:sldId id="287" r:id="rId35"/>
    <p:sldId id="329" r:id="rId36"/>
    <p:sldId id="288" r:id="rId37"/>
    <p:sldId id="291" r:id="rId38"/>
    <p:sldId id="336" r:id="rId39"/>
    <p:sldId id="334" r:id="rId40"/>
    <p:sldId id="335" r:id="rId41"/>
    <p:sldId id="295" r:id="rId42"/>
    <p:sldId id="296" r:id="rId43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0150" autoAdjust="0"/>
  </p:normalViewPr>
  <p:slideViewPr>
    <p:cSldViewPr>
      <p:cViewPr>
        <p:scale>
          <a:sx n="70" d="100"/>
          <a:sy n="70" d="100"/>
        </p:scale>
        <p:origin x="-10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346" y="-10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r">
              <a:defRPr sz="1200"/>
            </a:lvl1pPr>
          </a:lstStyle>
          <a:p>
            <a:fld id="{CC188179-FF60-40AF-8385-9240AA0022DD}" type="datetimeFigureOut">
              <a:rPr kumimoji="1" lang="ja-JP" altLang="en-US" smtClean="0"/>
              <a:pPr/>
              <a:t>2012/5/28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r">
              <a:defRPr sz="1200"/>
            </a:lvl1pPr>
          </a:lstStyle>
          <a:p>
            <a:fld id="{11C32541-3425-4167-84E7-5E903288DE5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r">
              <a:defRPr sz="1200"/>
            </a:lvl1pPr>
          </a:lstStyle>
          <a:p>
            <a:fld id="{6799D6CC-B794-4365-BD4F-87AA744D011A}" type="datetimeFigureOut">
              <a:rPr kumimoji="1" lang="ja-JP" altLang="en-US" smtClean="0"/>
              <a:pPr/>
              <a:t>2012/5/28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5" tIns="45853" rIns="91705" bIns="45853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705" tIns="45853" rIns="91705" bIns="45853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r">
              <a:defRPr sz="1200"/>
            </a:lvl1pPr>
          </a:lstStyle>
          <a:p>
            <a:fld id="{BE22583A-AA1C-4B07-897B-0CE8BAB5E6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EBF71-804B-47B1-B530-110962011899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29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30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31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32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33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34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35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 statistical methods</a:t>
            </a:r>
            <a:r>
              <a:rPr kumimoji="1" lang="en-US" altLang="ja-JP" baseline="0" dirty="0" smtClean="0"/>
              <a:t> using the contexts in parallel corpus (e.g. count number of “</a:t>
            </a:r>
            <a:r>
              <a:rPr lang="zh-CN" altLang="en-US" sz="1200" b="1" dirty="0" smtClean="0"/>
              <a:t>充电</a:t>
            </a:r>
            <a:r>
              <a:rPr lang="en-US" altLang="zh-CN" sz="1200" b="1" dirty="0" smtClean="0"/>
              <a:t>/</a:t>
            </a:r>
            <a:r>
              <a:rPr lang="zh-CN" altLang="en-US" sz="1200" b="1" dirty="0" smtClean="0"/>
              <a:t>器</a:t>
            </a:r>
            <a:r>
              <a:rPr kumimoji="1" lang="en-US" altLang="ja-JP" baseline="0" dirty="0" smtClean="0"/>
              <a:t>” &amp; “</a:t>
            </a:r>
            <a:r>
              <a:rPr lang="zh-CN" altLang="en-US" sz="1200" b="1" dirty="0" smtClean="0"/>
              <a:t>充</a:t>
            </a:r>
            <a:r>
              <a:rPr lang="en-US" altLang="zh-CN" sz="1200" b="1" dirty="0" smtClean="0"/>
              <a:t>/</a:t>
            </a:r>
            <a:r>
              <a:rPr lang="zh-CN" altLang="en-US" sz="1200" b="1" dirty="0" smtClean="0"/>
              <a:t>电器</a:t>
            </a:r>
            <a:r>
              <a:rPr kumimoji="1" lang="en-US" altLang="ja-JP" baseline="0" dirty="0" smtClean="0"/>
              <a:t>”)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36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37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38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39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40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41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42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7052">
              <a:defRPr/>
            </a:pPr>
            <a:endParaRPr kumimoji="1" lang="ja-JP" altLang="en-US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F34B5-CAEB-4EB5-8DE9-28FB0BCD24BC}" type="datetime1">
              <a:rPr kumimoji="1" lang="ja-JP" altLang="en-US" smtClean="0"/>
              <a:pPr/>
              <a:t>2012/5/28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88A4-3D06-4318-9739-4B5D28C953FF}" type="datetime1">
              <a:rPr kumimoji="1" lang="ja-JP" altLang="en-US" smtClean="0"/>
              <a:pPr/>
              <a:t>2012/5/28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EFF70-B4EA-4C57-BC47-DCAAB9CFC9B0}" type="datetime1">
              <a:rPr kumimoji="1" lang="ja-JP" altLang="en-US" smtClean="0"/>
              <a:pPr/>
              <a:t>2012/5/28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2E76-ADD8-4A28-B6C7-4C9AF1FE238F}" type="datetime1">
              <a:rPr kumimoji="1" lang="ja-JP" altLang="en-US" smtClean="0"/>
              <a:pPr/>
              <a:t>2012/5/28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18010-2A41-4E57-912C-936BF688B0D1}" type="datetime1">
              <a:rPr kumimoji="1" lang="ja-JP" altLang="en-US" smtClean="0"/>
              <a:pPr/>
              <a:t>2012/5/28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7BD7-56B6-4A48-9158-221A66FC36E6}" type="datetime1">
              <a:rPr kumimoji="1" lang="ja-JP" altLang="en-US" smtClean="0"/>
              <a:pPr/>
              <a:t>2012/5/28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DCB7A-1563-443A-AA7F-A89CC537DF09}" type="datetime1">
              <a:rPr kumimoji="1" lang="ja-JP" altLang="en-US" smtClean="0"/>
              <a:pPr/>
              <a:t>2012/5/28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3DA8-812E-4088-BFA0-5E8A6A098DC4}" type="datetime1">
              <a:rPr kumimoji="1" lang="ja-JP" altLang="en-US" smtClean="0"/>
              <a:pPr/>
              <a:t>2012/5/28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13A6-A50C-4813-8C50-8FED21900BC1}" type="datetime1">
              <a:rPr kumimoji="1" lang="ja-JP" altLang="en-US" smtClean="0"/>
              <a:pPr/>
              <a:t>2012/5/28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84F8A-5323-4B50-99DC-6926828BA769}" type="datetime1">
              <a:rPr kumimoji="1" lang="ja-JP" altLang="en-US" smtClean="0"/>
              <a:pPr/>
              <a:t>2012/5/28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5C07B-8F96-449E-BB38-A43DACE53E6E}" type="datetime1">
              <a:rPr kumimoji="1" lang="ja-JP" altLang="en-US" smtClean="0"/>
              <a:pPr/>
              <a:t>2012/5/28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50112-FD51-4FB2-856A-DD5710AC19FA}" type="datetime1">
              <a:rPr kumimoji="1" lang="ja-JP" altLang="en-US" smtClean="0"/>
              <a:pPr/>
              <a:t>2012/5/28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90656" cy="1470025"/>
          </a:xfrm>
        </p:spPr>
        <p:txBody>
          <a:bodyPr>
            <a:noAutofit/>
          </a:bodyPr>
          <a:lstStyle/>
          <a:p>
            <a:r>
              <a:rPr lang="en-US" altLang="ja-JP" sz="3600" dirty="0" smtClean="0"/>
              <a:t>Exploiting Shared Chinese Characters in Chinese Word Segmentation Optimization for Chinese-Japanese Machine Translation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992888" cy="1752600"/>
          </a:xfrm>
        </p:spPr>
        <p:txBody>
          <a:bodyPr>
            <a:normAutofit fontScale="92500"/>
          </a:bodyPr>
          <a:lstStyle/>
          <a:p>
            <a:r>
              <a:rPr kumimoji="1" lang="en-US" altLang="ja-JP" sz="3000" u="sng" dirty="0" err="1" smtClean="0"/>
              <a:t>Chenhui</a:t>
            </a:r>
            <a:r>
              <a:rPr kumimoji="1" lang="en-US" altLang="ja-JP" sz="3000" u="sng" dirty="0" smtClean="0"/>
              <a:t> Chu</a:t>
            </a:r>
            <a:r>
              <a:rPr kumimoji="1" lang="en-US" altLang="ja-JP" sz="3000" dirty="0" smtClean="0"/>
              <a:t>, Toshiaki </a:t>
            </a:r>
            <a:r>
              <a:rPr kumimoji="1" lang="en-US" altLang="ja-JP" sz="3000" dirty="0" err="1" smtClean="0"/>
              <a:t>Nakazawa</a:t>
            </a:r>
            <a:r>
              <a:rPr kumimoji="1" lang="en-US" altLang="ja-JP" sz="3000" dirty="0" smtClean="0"/>
              <a:t>, Daisuke Kawahara, </a:t>
            </a:r>
            <a:r>
              <a:rPr kumimoji="1" lang="en-US" altLang="ja-JP" sz="3000" dirty="0" err="1" smtClean="0"/>
              <a:t>Sadao</a:t>
            </a:r>
            <a:r>
              <a:rPr kumimoji="1" lang="en-US" altLang="ja-JP" sz="3000" dirty="0" smtClean="0"/>
              <a:t> </a:t>
            </a:r>
            <a:r>
              <a:rPr kumimoji="1" lang="en-US" altLang="ja-JP" sz="3000" dirty="0" err="1" smtClean="0"/>
              <a:t>Kurohashi</a:t>
            </a:r>
            <a:endParaRPr kumimoji="1" lang="en-US" altLang="ja-JP" sz="3000" dirty="0" smtClean="0"/>
          </a:p>
          <a:p>
            <a:r>
              <a:rPr kumimoji="1" lang="en-US" altLang="ja-JP" dirty="0" smtClean="0"/>
              <a:t>Graduate School of Informatics, Kyoto University</a:t>
            </a:r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 bwMode="auto">
          <a:xfrm>
            <a:off x="6665977" y="6516052"/>
            <a:ext cx="25145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rtlCol="0">
            <a:spAutoFit/>
          </a:bodyPr>
          <a:lstStyle/>
          <a:p>
            <a:pPr algn="r"/>
            <a:r>
              <a:rPr lang="en-US" altLang="ja-JP" dirty="0" smtClean="0"/>
              <a:t>EAMT2012 (</a:t>
            </a:r>
            <a:r>
              <a:rPr kumimoji="1" lang="en-US" altLang="ja-JP" sz="1800" dirty="0" smtClean="0"/>
              <a:t>2012/05/</a:t>
            </a:r>
            <a:r>
              <a:rPr lang="en-US" altLang="ja-JP" dirty="0" smtClean="0"/>
              <a:t>28)</a:t>
            </a:r>
            <a:endParaRPr kumimoji="1" lang="ja-JP" altLang="en-US" sz="1800" dirty="0" smtClean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Reason for Chinese Word Segmentation Optimization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Segmentation for Japanese is easier than Chinese, because Japanese uses </a:t>
            </a:r>
            <a:r>
              <a:rPr lang="en-US" altLang="ja-JP" b="1" dirty="0" smtClean="0">
                <a:solidFill>
                  <a:srgbClr val="FF0000"/>
                </a:solidFill>
              </a:rPr>
              <a:t>Kana</a:t>
            </a:r>
            <a:r>
              <a:rPr lang="en-US" altLang="ja-JP" dirty="0" smtClean="0"/>
              <a:t> other than Chinese characters </a:t>
            </a:r>
          </a:p>
          <a:p>
            <a:r>
              <a:rPr lang="en-US" altLang="ja-JP" dirty="0" smtClean="0"/>
              <a:t>F-score for Japanese segmentation is nearly </a:t>
            </a:r>
            <a:r>
              <a:rPr lang="en-US" altLang="ja-JP" b="1" dirty="0" smtClean="0">
                <a:solidFill>
                  <a:srgbClr val="FF0000"/>
                </a:solidFill>
              </a:rPr>
              <a:t>99%</a:t>
            </a:r>
            <a:r>
              <a:rPr lang="en-US" altLang="ja-JP" dirty="0" smtClean="0"/>
              <a:t> (</a:t>
            </a:r>
            <a:r>
              <a:rPr lang="en-US" altLang="ja-JP" dirty="0" err="1" smtClean="0"/>
              <a:t>Kudo</a:t>
            </a:r>
            <a:r>
              <a:rPr lang="en-US" altLang="ja-JP" dirty="0" smtClean="0"/>
              <a:t> et al., 2004), while that for Chinese is still about </a:t>
            </a:r>
            <a:r>
              <a:rPr lang="en-US" altLang="ja-JP" b="1" dirty="0" smtClean="0">
                <a:solidFill>
                  <a:srgbClr val="FF0000"/>
                </a:solidFill>
              </a:rPr>
              <a:t>95%</a:t>
            </a:r>
            <a:r>
              <a:rPr lang="en-US" altLang="ja-JP" dirty="0" smtClean="0"/>
              <a:t> (Wang et al., 2011)</a:t>
            </a:r>
          </a:p>
          <a:p>
            <a:r>
              <a:rPr lang="en-US" altLang="ja-JP" dirty="0" smtClean="0"/>
              <a:t>Therefore, we </a:t>
            </a:r>
            <a:r>
              <a:rPr lang="en-US" altLang="ja-JP" b="1" dirty="0" smtClean="0">
                <a:solidFill>
                  <a:srgbClr val="FF0000"/>
                </a:solidFill>
              </a:rPr>
              <a:t>only do word segmentation optimization for Chinese</a:t>
            </a:r>
            <a:r>
              <a:rPr lang="en-US" altLang="ja-JP" dirty="0" smtClean="0"/>
              <a:t>, and keep the Japanese segmentation results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sp>
        <p:nvSpPr>
          <p:cNvPr id="6" name="フローチャート : 磁気ディスク 5"/>
          <p:cNvSpPr/>
          <p:nvPr/>
        </p:nvSpPr>
        <p:spPr>
          <a:xfrm>
            <a:off x="863588" y="44624"/>
            <a:ext cx="2153323" cy="1080000"/>
          </a:xfrm>
          <a:prstGeom prst="flowChartMagneticDisk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>
                <a:solidFill>
                  <a:schemeClr val="bg1"/>
                </a:solidFill>
              </a:rPr>
              <a:t>Parallel Training </a:t>
            </a:r>
            <a:r>
              <a:rPr kumimoji="1" lang="en-US" altLang="ja-JP" sz="2000" b="1" dirty="0" smtClean="0">
                <a:solidFill>
                  <a:schemeClr val="bg1"/>
                </a:solidFill>
              </a:rPr>
              <a:t>Corpus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491880" y="215568"/>
            <a:ext cx="2448272" cy="738112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</a:rPr>
              <a:t>① </a:t>
            </a:r>
            <a:r>
              <a:rPr lang="en-US" altLang="ja-JP" sz="2000" b="1" dirty="0" smtClean="0">
                <a:solidFill>
                  <a:schemeClr val="bg1"/>
                </a:solidFill>
              </a:rPr>
              <a:t>Chinese Lexicons Extraction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20" name="フローチャート : 磁気ディスク 19"/>
          <p:cNvSpPr/>
          <p:nvPr/>
        </p:nvSpPr>
        <p:spPr>
          <a:xfrm>
            <a:off x="5532410" y="1988848"/>
            <a:ext cx="3312000" cy="1080000"/>
          </a:xfrm>
          <a:prstGeom prst="flowChartMagneticDisk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/>
              <a:t>Chinese Annotated Corpus for Chinese </a:t>
            </a:r>
            <a:r>
              <a:rPr lang="en-US" altLang="ja-JP" sz="2000" b="1" dirty="0" err="1" smtClean="0"/>
              <a:t>Segmenter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1241630" y="3212976"/>
            <a:ext cx="2448272" cy="738112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</a:rPr>
              <a:t>② </a:t>
            </a:r>
            <a:r>
              <a:rPr lang="en-US" altLang="ja-JP" sz="2000" b="1" dirty="0" smtClean="0">
                <a:solidFill>
                  <a:schemeClr val="bg1"/>
                </a:solidFill>
              </a:rPr>
              <a:t>Chinese Lexicons Incorporation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5964274" y="3212976"/>
            <a:ext cx="2448272" cy="738112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</a:rPr>
              <a:t>③ </a:t>
            </a:r>
            <a:r>
              <a:rPr lang="en-US" altLang="ja-JP" sz="2000" b="1" dirty="0" smtClean="0">
                <a:solidFill>
                  <a:schemeClr val="bg1"/>
                </a:solidFill>
              </a:rPr>
              <a:t>Short Unit Transformation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578285" y="6039320"/>
            <a:ext cx="2275462" cy="64807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/>
              <a:t>Optimized Chinese </a:t>
            </a:r>
            <a:r>
              <a:rPr kumimoji="1" lang="en-US" altLang="ja-JP" sz="2000" b="1" dirty="0" err="1" smtClean="0"/>
              <a:t>Segmenter</a:t>
            </a:r>
            <a:endParaRPr kumimoji="1" lang="ja-JP" altLang="en-US" sz="2000" b="1" dirty="0"/>
          </a:p>
        </p:txBody>
      </p:sp>
      <p:sp>
        <p:nvSpPr>
          <p:cNvPr id="27" name="角丸四角形 26"/>
          <p:cNvSpPr/>
          <p:nvPr/>
        </p:nvSpPr>
        <p:spPr>
          <a:xfrm>
            <a:off x="3491880" y="5283176"/>
            <a:ext cx="2448272" cy="522088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>
                <a:solidFill>
                  <a:schemeClr val="bg1"/>
                </a:solidFill>
              </a:rPr>
              <a:t>Training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30" name="フローチャート : 磁気ディスク 29"/>
          <p:cNvSpPr/>
          <p:nvPr/>
        </p:nvSpPr>
        <p:spPr>
          <a:xfrm>
            <a:off x="5532410" y="4149080"/>
            <a:ext cx="3312000" cy="1080000"/>
          </a:xfrm>
          <a:prstGeom prst="flowChartMagneticDisk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>
                <a:solidFill>
                  <a:schemeClr val="bg1"/>
                </a:solidFill>
              </a:rPr>
              <a:t>Short Unit</a:t>
            </a:r>
            <a:r>
              <a:rPr lang="en-US" altLang="ja-JP" sz="2000" b="1" dirty="0" smtClean="0"/>
              <a:t> Chinese Corpus for Chinese </a:t>
            </a:r>
            <a:r>
              <a:rPr lang="en-US" altLang="ja-JP" sz="2000" b="1" dirty="0" err="1" smtClean="0"/>
              <a:t>Segmenter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25" name="メモ 24"/>
          <p:cNvSpPr/>
          <p:nvPr/>
        </p:nvSpPr>
        <p:spPr>
          <a:xfrm>
            <a:off x="915864" y="1178710"/>
            <a:ext cx="2048770" cy="720080"/>
          </a:xfrm>
          <a:prstGeom prst="foldedCorner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/>
              <a:t>Common Chinese Characters</a:t>
            </a:r>
            <a:endParaRPr kumimoji="1" lang="ja-JP" altLang="en-US" sz="2000" dirty="0"/>
          </a:p>
        </p:txBody>
      </p:sp>
      <p:sp>
        <p:nvSpPr>
          <p:cNvPr id="37" name="メモ 36"/>
          <p:cNvSpPr/>
          <p:nvPr/>
        </p:nvSpPr>
        <p:spPr>
          <a:xfrm>
            <a:off x="3995936" y="1178750"/>
            <a:ext cx="1440160" cy="720000"/>
          </a:xfrm>
          <a:prstGeom prst="foldedCorner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/>
              <a:t>Chinese Lexicons</a:t>
            </a:r>
            <a:endParaRPr kumimoji="1" lang="ja-JP" altLang="en-US" sz="2000" dirty="0"/>
          </a:p>
        </p:txBody>
      </p:sp>
      <p:sp>
        <p:nvSpPr>
          <p:cNvPr id="39" name="メモ 38"/>
          <p:cNvSpPr/>
          <p:nvPr/>
        </p:nvSpPr>
        <p:spPr>
          <a:xfrm>
            <a:off x="1025606" y="2060848"/>
            <a:ext cx="2880320" cy="936000"/>
          </a:xfrm>
          <a:prstGeom prst="foldedCorner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/>
              <a:t>System Dictionary of Chinese </a:t>
            </a:r>
            <a:r>
              <a:rPr lang="en-US" altLang="ja-JP" sz="2000" b="1" dirty="0" err="1" smtClean="0"/>
              <a:t>Segmenter</a:t>
            </a:r>
            <a:endParaRPr kumimoji="1" lang="ja-JP" altLang="en-US" sz="2000" dirty="0"/>
          </a:p>
        </p:txBody>
      </p:sp>
      <p:sp>
        <p:nvSpPr>
          <p:cNvPr id="42" name="メモ 41"/>
          <p:cNvSpPr/>
          <p:nvPr/>
        </p:nvSpPr>
        <p:spPr>
          <a:xfrm>
            <a:off x="1025606" y="4221028"/>
            <a:ext cx="2880320" cy="936104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/>
              <a:t>System Dictionary </a:t>
            </a:r>
            <a:r>
              <a:rPr lang="en-US" altLang="ja-JP" sz="2000" b="1" dirty="0" smtClean="0">
                <a:solidFill>
                  <a:schemeClr val="bg1"/>
                </a:solidFill>
              </a:rPr>
              <a:t>with</a:t>
            </a:r>
            <a:endParaRPr lang="en-US" altLang="ja-JP" sz="2000" b="1" dirty="0" smtClean="0"/>
          </a:p>
          <a:p>
            <a:pPr algn="ctr"/>
            <a:r>
              <a:rPr lang="en-US" altLang="ja-JP" sz="2000" b="1" dirty="0" smtClean="0"/>
              <a:t>Chinese Lexicons</a:t>
            </a:r>
            <a:endParaRPr kumimoji="1" lang="ja-JP" altLang="en-US" sz="2000" dirty="0"/>
          </a:p>
        </p:txBody>
      </p:sp>
      <p:cxnSp>
        <p:nvCxnSpPr>
          <p:cNvPr id="50" name="図形 49"/>
          <p:cNvCxnSpPr>
            <a:stCxn id="37" idx="2"/>
            <a:endCxn id="23" idx="3"/>
          </p:cNvCxnSpPr>
          <p:nvPr/>
        </p:nvCxnSpPr>
        <p:spPr>
          <a:xfrm rot="5400000">
            <a:off x="3361318" y="2227334"/>
            <a:ext cx="1683282" cy="1026114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図形 52"/>
          <p:cNvCxnSpPr>
            <a:stCxn id="37" idx="2"/>
            <a:endCxn id="24" idx="1"/>
          </p:cNvCxnSpPr>
          <p:nvPr/>
        </p:nvCxnSpPr>
        <p:spPr>
          <a:xfrm rot="16200000" flipH="1">
            <a:off x="4498504" y="2116262"/>
            <a:ext cx="1683282" cy="1248258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>
            <a:stCxn id="6" idx="4"/>
            <a:endCxn id="8" idx="1"/>
          </p:cNvCxnSpPr>
          <p:nvPr/>
        </p:nvCxnSpPr>
        <p:spPr>
          <a:xfrm>
            <a:off x="3016911" y="584624"/>
            <a:ext cx="47496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カギ線コネクタ 59"/>
          <p:cNvCxnSpPr>
            <a:stCxn id="25" idx="3"/>
            <a:endCxn id="8" idx="1"/>
          </p:cNvCxnSpPr>
          <p:nvPr/>
        </p:nvCxnSpPr>
        <p:spPr>
          <a:xfrm flipV="1">
            <a:off x="2964634" y="584624"/>
            <a:ext cx="527246" cy="95412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>
            <a:stCxn id="8" idx="2"/>
            <a:endCxn id="37" idx="0"/>
          </p:cNvCxnSpPr>
          <p:nvPr/>
        </p:nvCxnSpPr>
        <p:spPr>
          <a:xfrm>
            <a:off x="4716016" y="953680"/>
            <a:ext cx="0" cy="2250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>
            <a:stCxn id="20" idx="3"/>
            <a:endCxn id="24" idx="0"/>
          </p:cNvCxnSpPr>
          <p:nvPr/>
        </p:nvCxnSpPr>
        <p:spPr>
          <a:xfrm>
            <a:off x="7188410" y="3068848"/>
            <a:ext cx="0" cy="1441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>
            <a:stCxn id="24" idx="2"/>
            <a:endCxn id="30" idx="1"/>
          </p:cNvCxnSpPr>
          <p:nvPr/>
        </p:nvCxnSpPr>
        <p:spPr>
          <a:xfrm>
            <a:off x="7188410" y="3951088"/>
            <a:ext cx="0" cy="1979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>
            <a:stCxn id="39" idx="2"/>
            <a:endCxn id="23" idx="0"/>
          </p:cNvCxnSpPr>
          <p:nvPr/>
        </p:nvCxnSpPr>
        <p:spPr>
          <a:xfrm>
            <a:off x="2465766" y="2996848"/>
            <a:ext cx="0" cy="2161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>
            <a:stCxn id="23" idx="2"/>
            <a:endCxn id="42" idx="0"/>
          </p:cNvCxnSpPr>
          <p:nvPr/>
        </p:nvCxnSpPr>
        <p:spPr>
          <a:xfrm>
            <a:off x="2465766" y="3951088"/>
            <a:ext cx="0" cy="2699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図形 71"/>
          <p:cNvCxnSpPr>
            <a:stCxn id="42" idx="2"/>
            <a:endCxn id="27" idx="1"/>
          </p:cNvCxnSpPr>
          <p:nvPr/>
        </p:nvCxnSpPr>
        <p:spPr>
          <a:xfrm rot="16200000" flipH="1">
            <a:off x="2785279" y="4837619"/>
            <a:ext cx="387088" cy="1026114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図形 73"/>
          <p:cNvCxnSpPr>
            <a:stCxn id="30" idx="3"/>
            <a:endCxn id="27" idx="3"/>
          </p:cNvCxnSpPr>
          <p:nvPr/>
        </p:nvCxnSpPr>
        <p:spPr>
          <a:xfrm rot="5400000">
            <a:off x="6406711" y="4762521"/>
            <a:ext cx="315140" cy="1248258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>
            <a:stCxn id="27" idx="2"/>
            <a:endCxn id="26" idx="0"/>
          </p:cNvCxnSpPr>
          <p:nvPr/>
        </p:nvCxnSpPr>
        <p:spPr>
          <a:xfrm>
            <a:off x="4716016" y="5805264"/>
            <a:ext cx="0" cy="23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カギ線コネクタ 80"/>
          <p:cNvCxnSpPr>
            <a:stCxn id="30" idx="2"/>
            <a:endCxn id="39" idx="3"/>
          </p:cNvCxnSpPr>
          <p:nvPr/>
        </p:nvCxnSpPr>
        <p:spPr>
          <a:xfrm rot="10800000">
            <a:off x="3905926" y="2528848"/>
            <a:ext cx="1626484" cy="2160232"/>
          </a:xfrm>
          <a:prstGeom prst="bentConnector3">
            <a:avLst>
              <a:gd name="adj1" fmla="val 24827"/>
            </a:avLst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>
            <a:stCxn id="20" idx="2"/>
          </p:cNvCxnSpPr>
          <p:nvPr/>
        </p:nvCxnSpPr>
        <p:spPr>
          <a:xfrm flipH="1">
            <a:off x="5148064" y="2528848"/>
            <a:ext cx="384346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sp>
        <p:nvSpPr>
          <p:cNvPr id="6" name="フローチャート : 磁気ディスク 5"/>
          <p:cNvSpPr/>
          <p:nvPr/>
        </p:nvSpPr>
        <p:spPr>
          <a:xfrm>
            <a:off x="863588" y="44624"/>
            <a:ext cx="2153323" cy="1080000"/>
          </a:xfrm>
          <a:prstGeom prst="flowChartMagneticDisk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>
                <a:solidFill>
                  <a:schemeClr val="bg1"/>
                </a:solidFill>
              </a:rPr>
              <a:t>Parallel Training </a:t>
            </a:r>
            <a:r>
              <a:rPr kumimoji="1" lang="en-US" altLang="ja-JP" sz="2000" b="1" dirty="0" smtClean="0">
                <a:solidFill>
                  <a:schemeClr val="bg1"/>
                </a:solidFill>
              </a:rPr>
              <a:t>Corpus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491880" y="215568"/>
            <a:ext cx="2448272" cy="738112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solidFill>
                  <a:srgbClr val="FF0000"/>
                </a:solidFill>
              </a:rPr>
              <a:t>① 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Chinese Lexicons Extraction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20" name="フローチャート : 磁気ディスク 19"/>
          <p:cNvSpPr/>
          <p:nvPr/>
        </p:nvSpPr>
        <p:spPr>
          <a:xfrm>
            <a:off x="5532410" y="1988848"/>
            <a:ext cx="3312000" cy="1080000"/>
          </a:xfrm>
          <a:prstGeom prst="flowChartMagneticDisk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/>
              <a:t>Chinese Annotated Corpus for Chinese </a:t>
            </a:r>
            <a:r>
              <a:rPr lang="en-US" altLang="ja-JP" sz="2000" b="1" dirty="0" err="1" smtClean="0"/>
              <a:t>Segmenter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1241630" y="3212976"/>
            <a:ext cx="2448272" cy="738112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</a:rPr>
              <a:t>② </a:t>
            </a:r>
            <a:r>
              <a:rPr lang="en-US" altLang="ja-JP" sz="2000" b="1" dirty="0" smtClean="0">
                <a:solidFill>
                  <a:schemeClr val="bg1"/>
                </a:solidFill>
              </a:rPr>
              <a:t>Chinese Lexicons Incorporation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5964274" y="3212976"/>
            <a:ext cx="2448272" cy="738112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</a:rPr>
              <a:t>③ </a:t>
            </a:r>
            <a:r>
              <a:rPr lang="en-US" altLang="ja-JP" sz="2000" b="1" dirty="0" smtClean="0">
                <a:solidFill>
                  <a:schemeClr val="bg1"/>
                </a:solidFill>
              </a:rPr>
              <a:t>Short Unit Transformation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578285" y="6039320"/>
            <a:ext cx="2275462" cy="64807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/>
              <a:t>Optimized Chinese </a:t>
            </a:r>
            <a:r>
              <a:rPr kumimoji="1" lang="en-US" altLang="ja-JP" sz="2000" b="1" dirty="0" err="1" smtClean="0"/>
              <a:t>Segmenter</a:t>
            </a:r>
            <a:endParaRPr kumimoji="1" lang="ja-JP" altLang="en-US" sz="2000" b="1" dirty="0"/>
          </a:p>
        </p:txBody>
      </p:sp>
      <p:sp>
        <p:nvSpPr>
          <p:cNvPr id="27" name="角丸四角形 26"/>
          <p:cNvSpPr/>
          <p:nvPr/>
        </p:nvSpPr>
        <p:spPr>
          <a:xfrm>
            <a:off x="3491880" y="5283176"/>
            <a:ext cx="2448272" cy="522088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>
                <a:solidFill>
                  <a:schemeClr val="bg1"/>
                </a:solidFill>
              </a:rPr>
              <a:t>Training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30" name="フローチャート : 磁気ディスク 29"/>
          <p:cNvSpPr/>
          <p:nvPr/>
        </p:nvSpPr>
        <p:spPr>
          <a:xfrm>
            <a:off x="5532410" y="4149080"/>
            <a:ext cx="3312000" cy="1080000"/>
          </a:xfrm>
          <a:prstGeom prst="flowChartMagneticDisk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>
                <a:solidFill>
                  <a:schemeClr val="bg1"/>
                </a:solidFill>
              </a:rPr>
              <a:t>Short Unit</a:t>
            </a:r>
            <a:r>
              <a:rPr lang="en-US" altLang="ja-JP" sz="2000" b="1" dirty="0" smtClean="0"/>
              <a:t> Chinese Corpus for Chinese </a:t>
            </a:r>
            <a:r>
              <a:rPr lang="en-US" altLang="ja-JP" sz="2000" b="1" dirty="0" err="1" smtClean="0"/>
              <a:t>Segmenter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25" name="メモ 24"/>
          <p:cNvSpPr/>
          <p:nvPr/>
        </p:nvSpPr>
        <p:spPr>
          <a:xfrm>
            <a:off x="915864" y="1178710"/>
            <a:ext cx="2048770" cy="720080"/>
          </a:xfrm>
          <a:prstGeom prst="foldedCorner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/>
              <a:t>Common Chinese Characters</a:t>
            </a:r>
            <a:endParaRPr kumimoji="1" lang="ja-JP" altLang="en-US" sz="2000" dirty="0"/>
          </a:p>
        </p:txBody>
      </p:sp>
      <p:sp>
        <p:nvSpPr>
          <p:cNvPr id="37" name="メモ 36"/>
          <p:cNvSpPr/>
          <p:nvPr/>
        </p:nvSpPr>
        <p:spPr>
          <a:xfrm>
            <a:off x="3995936" y="1178750"/>
            <a:ext cx="1440160" cy="720000"/>
          </a:xfrm>
          <a:prstGeom prst="foldedCorner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/>
              <a:t>Chinese Lexicons</a:t>
            </a:r>
            <a:endParaRPr kumimoji="1" lang="ja-JP" altLang="en-US" sz="2000" dirty="0"/>
          </a:p>
        </p:txBody>
      </p:sp>
      <p:sp>
        <p:nvSpPr>
          <p:cNvPr id="39" name="メモ 38"/>
          <p:cNvSpPr/>
          <p:nvPr/>
        </p:nvSpPr>
        <p:spPr>
          <a:xfrm>
            <a:off x="1025606" y="2060848"/>
            <a:ext cx="2880320" cy="936000"/>
          </a:xfrm>
          <a:prstGeom prst="foldedCorner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/>
              <a:t>System Dictionary of Chinese </a:t>
            </a:r>
            <a:r>
              <a:rPr lang="en-US" altLang="ja-JP" sz="2000" b="1" dirty="0" err="1" smtClean="0"/>
              <a:t>Segmenter</a:t>
            </a:r>
            <a:endParaRPr kumimoji="1" lang="ja-JP" altLang="en-US" sz="2000" dirty="0"/>
          </a:p>
        </p:txBody>
      </p:sp>
      <p:sp>
        <p:nvSpPr>
          <p:cNvPr id="42" name="メモ 41"/>
          <p:cNvSpPr/>
          <p:nvPr/>
        </p:nvSpPr>
        <p:spPr>
          <a:xfrm>
            <a:off x="1025606" y="4221028"/>
            <a:ext cx="2880320" cy="936104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/>
              <a:t>System Dictionary </a:t>
            </a:r>
            <a:r>
              <a:rPr lang="en-US" altLang="ja-JP" sz="2000" b="1" dirty="0" smtClean="0">
                <a:solidFill>
                  <a:schemeClr val="bg1"/>
                </a:solidFill>
              </a:rPr>
              <a:t>with</a:t>
            </a:r>
            <a:endParaRPr lang="en-US" altLang="ja-JP" sz="2000" b="1" dirty="0" smtClean="0"/>
          </a:p>
          <a:p>
            <a:pPr algn="ctr"/>
            <a:r>
              <a:rPr lang="en-US" altLang="ja-JP" sz="2000" b="1" dirty="0" smtClean="0"/>
              <a:t>Chinese Lexicons</a:t>
            </a:r>
            <a:endParaRPr kumimoji="1" lang="ja-JP" altLang="en-US" sz="2000" dirty="0"/>
          </a:p>
        </p:txBody>
      </p:sp>
      <p:cxnSp>
        <p:nvCxnSpPr>
          <p:cNvPr id="50" name="図形 49"/>
          <p:cNvCxnSpPr>
            <a:stCxn id="37" idx="2"/>
            <a:endCxn id="23" idx="3"/>
          </p:cNvCxnSpPr>
          <p:nvPr/>
        </p:nvCxnSpPr>
        <p:spPr>
          <a:xfrm rot="5400000">
            <a:off x="3361318" y="2227334"/>
            <a:ext cx="1683282" cy="1026114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図形 52"/>
          <p:cNvCxnSpPr>
            <a:stCxn id="37" idx="2"/>
            <a:endCxn id="24" idx="1"/>
          </p:cNvCxnSpPr>
          <p:nvPr/>
        </p:nvCxnSpPr>
        <p:spPr>
          <a:xfrm rot="16200000" flipH="1">
            <a:off x="4498504" y="2116262"/>
            <a:ext cx="1683282" cy="1248258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>
            <a:stCxn id="6" idx="4"/>
            <a:endCxn id="8" idx="1"/>
          </p:cNvCxnSpPr>
          <p:nvPr/>
        </p:nvCxnSpPr>
        <p:spPr>
          <a:xfrm>
            <a:off x="3016911" y="584624"/>
            <a:ext cx="47496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カギ線コネクタ 59"/>
          <p:cNvCxnSpPr>
            <a:stCxn id="25" idx="3"/>
            <a:endCxn id="8" idx="1"/>
          </p:cNvCxnSpPr>
          <p:nvPr/>
        </p:nvCxnSpPr>
        <p:spPr>
          <a:xfrm flipV="1">
            <a:off x="2964634" y="584624"/>
            <a:ext cx="527246" cy="95412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>
            <a:stCxn id="8" idx="2"/>
            <a:endCxn id="37" idx="0"/>
          </p:cNvCxnSpPr>
          <p:nvPr/>
        </p:nvCxnSpPr>
        <p:spPr>
          <a:xfrm>
            <a:off x="4716016" y="953680"/>
            <a:ext cx="0" cy="2250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>
            <a:stCxn id="20" idx="3"/>
            <a:endCxn id="24" idx="0"/>
          </p:cNvCxnSpPr>
          <p:nvPr/>
        </p:nvCxnSpPr>
        <p:spPr>
          <a:xfrm>
            <a:off x="7188410" y="3068848"/>
            <a:ext cx="0" cy="1441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>
            <a:stCxn id="24" idx="2"/>
            <a:endCxn id="30" idx="1"/>
          </p:cNvCxnSpPr>
          <p:nvPr/>
        </p:nvCxnSpPr>
        <p:spPr>
          <a:xfrm>
            <a:off x="7188410" y="3951088"/>
            <a:ext cx="0" cy="1979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>
            <a:stCxn id="39" idx="2"/>
            <a:endCxn id="23" idx="0"/>
          </p:cNvCxnSpPr>
          <p:nvPr/>
        </p:nvCxnSpPr>
        <p:spPr>
          <a:xfrm>
            <a:off x="2465766" y="2996848"/>
            <a:ext cx="0" cy="2161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>
            <a:stCxn id="23" idx="2"/>
            <a:endCxn id="42" idx="0"/>
          </p:cNvCxnSpPr>
          <p:nvPr/>
        </p:nvCxnSpPr>
        <p:spPr>
          <a:xfrm>
            <a:off x="2465766" y="3951088"/>
            <a:ext cx="0" cy="2699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図形 71"/>
          <p:cNvCxnSpPr>
            <a:stCxn id="42" idx="2"/>
            <a:endCxn id="27" idx="1"/>
          </p:cNvCxnSpPr>
          <p:nvPr/>
        </p:nvCxnSpPr>
        <p:spPr>
          <a:xfrm rot="16200000" flipH="1">
            <a:off x="2785279" y="4837619"/>
            <a:ext cx="387088" cy="1026114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図形 73"/>
          <p:cNvCxnSpPr>
            <a:stCxn id="30" idx="3"/>
            <a:endCxn id="27" idx="3"/>
          </p:cNvCxnSpPr>
          <p:nvPr/>
        </p:nvCxnSpPr>
        <p:spPr>
          <a:xfrm rot="5400000">
            <a:off x="6406711" y="4762521"/>
            <a:ext cx="315140" cy="1248258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>
            <a:stCxn id="27" idx="2"/>
            <a:endCxn id="26" idx="0"/>
          </p:cNvCxnSpPr>
          <p:nvPr/>
        </p:nvCxnSpPr>
        <p:spPr>
          <a:xfrm>
            <a:off x="4716016" y="5805264"/>
            <a:ext cx="0" cy="23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カギ線コネクタ 80"/>
          <p:cNvCxnSpPr>
            <a:stCxn id="30" idx="2"/>
            <a:endCxn id="39" idx="3"/>
          </p:cNvCxnSpPr>
          <p:nvPr/>
        </p:nvCxnSpPr>
        <p:spPr>
          <a:xfrm rot="10800000">
            <a:off x="3905926" y="2528848"/>
            <a:ext cx="1626484" cy="2160232"/>
          </a:xfrm>
          <a:prstGeom prst="bentConnector3">
            <a:avLst>
              <a:gd name="adj1" fmla="val 24827"/>
            </a:avLst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>
            <a:stCxn id="20" idx="2"/>
          </p:cNvCxnSpPr>
          <p:nvPr/>
        </p:nvCxnSpPr>
        <p:spPr>
          <a:xfrm flipH="1">
            <a:off x="5148064" y="2528848"/>
            <a:ext cx="384346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① </a:t>
            </a:r>
            <a:r>
              <a:rPr lang="en-US" altLang="ja-JP" dirty="0" smtClean="0"/>
              <a:t>Chinese Lexicons Extraction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Step 1: Segment Chinese and Japanese sentences in the parallel training corpus</a:t>
            </a:r>
          </a:p>
          <a:p>
            <a:r>
              <a:rPr lang="en-US" altLang="ja-JP" dirty="0" smtClean="0"/>
              <a:t>Step 2: Convert Japanese </a:t>
            </a:r>
            <a:r>
              <a:rPr lang="en-US" altLang="ja-JP" b="1" dirty="0" smtClean="0">
                <a:solidFill>
                  <a:srgbClr val="FF0000"/>
                </a:solidFill>
              </a:rPr>
              <a:t>Kanji tokens</a:t>
            </a:r>
            <a:r>
              <a:rPr lang="en-US" altLang="ja-JP" dirty="0" smtClean="0"/>
              <a:t> into Chinese using the mapping table we made (Chu et al., 2012)</a:t>
            </a:r>
          </a:p>
          <a:p>
            <a:r>
              <a:rPr lang="en-US" altLang="ja-JP" dirty="0" smtClean="0"/>
              <a:t>Step 3: Extract the </a:t>
            </a:r>
            <a:r>
              <a:rPr lang="en-US" altLang="ja-JP" b="1" dirty="0" smtClean="0">
                <a:solidFill>
                  <a:srgbClr val="FF0000"/>
                </a:solidFill>
              </a:rPr>
              <a:t>converted tokens</a:t>
            </a:r>
            <a:r>
              <a:rPr lang="en-US" altLang="ja-JP" dirty="0" smtClean="0"/>
              <a:t> as Chinese lexicons if they exist in the corresponding Chinese sentence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Extraction Example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719064" y="1268760"/>
            <a:ext cx="835292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600" dirty="0" smtClean="0"/>
              <a:t>小坂 </a:t>
            </a:r>
            <a:r>
              <a:rPr lang="en-US" altLang="ja-JP" sz="2600" dirty="0" smtClean="0"/>
              <a:t>/</a:t>
            </a:r>
            <a:r>
              <a:rPr lang="ja-JP" altLang="en-US" sz="2600" dirty="0" smtClean="0"/>
              <a:t>先生</a:t>
            </a:r>
            <a:r>
              <a:rPr lang="en-US" altLang="ja-JP" sz="2600" dirty="0" smtClean="0"/>
              <a:t>/</a:t>
            </a:r>
            <a:r>
              <a:rPr lang="ja-JP" altLang="en-US" sz="2600" dirty="0" smtClean="0"/>
              <a:t>は</a:t>
            </a:r>
            <a:r>
              <a:rPr lang="en-US" altLang="ja-JP" sz="2600" dirty="0" smtClean="0"/>
              <a:t>/</a:t>
            </a:r>
            <a:r>
              <a:rPr lang="ja-JP" altLang="en-US" sz="2600" dirty="0" smtClean="0"/>
              <a:t>日本</a:t>
            </a:r>
            <a:r>
              <a:rPr lang="en-US" altLang="ja-JP" sz="2600" dirty="0" smtClean="0"/>
              <a:t>/</a:t>
            </a:r>
            <a:r>
              <a:rPr lang="ja-JP" altLang="en-US" sz="2600" dirty="0" smtClean="0"/>
              <a:t>臨床</a:t>
            </a:r>
            <a:r>
              <a:rPr lang="en-US" altLang="ja-JP" sz="2600" dirty="0" smtClean="0"/>
              <a:t>/</a:t>
            </a:r>
            <a:r>
              <a:rPr lang="ja-JP" altLang="en-US" sz="2600" dirty="0" smtClean="0"/>
              <a:t>麻酔</a:t>
            </a:r>
            <a:r>
              <a:rPr lang="en-US" altLang="ja-JP" sz="2600" dirty="0" smtClean="0"/>
              <a:t>/</a:t>
            </a:r>
            <a:r>
              <a:rPr lang="ja-JP" altLang="en-US" sz="2600" dirty="0" smtClean="0"/>
              <a:t>学会</a:t>
            </a:r>
            <a:r>
              <a:rPr lang="en-US" altLang="ja-JP" sz="2600" dirty="0" smtClean="0"/>
              <a:t>/</a:t>
            </a:r>
            <a:r>
              <a:rPr lang="ja-JP" altLang="en-US" sz="2600" dirty="0" smtClean="0"/>
              <a:t>の</a:t>
            </a:r>
            <a:r>
              <a:rPr lang="en-US" altLang="ja-JP" sz="2600" dirty="0" smtClean="0"/>
              <a:t>/ </a:t>
            </a:r>
            <a:r>
              <a:rPr lang="ja-JP" altLang="en-US" sz="2600" dirty="0" smtClean="0"/>
              <a:t>創始</a:t>
            </a:r>
            <a:r>
              <a:rPr lang="en-US" altLang="ja-JP" sz="2600" dirty="0" smtClean="0"/>
              <a:t>/</a:t>
            </a:r>
            <a:r>
              <a:rPr lang="ja-JP" altLang="en-US" sz="2600" dirty="0" smtClean="0"/>
              <a:t>者 </a:t>
            </a:r>
            <a:r>
              <a:rPr lang="en-US" altLang="ja-JP" sz="2600" dirty="0" smtClean="0"/>
              <a:t>/</a:t>
            </a:r>
            <a:r>
              <a:rPr lang="ja-JP" altLang="en-US" sz="2600" dirty="0" smtClean="0"/>
              <a:t>である</a:t>
            </a:r>
            <a:r>
              <a:rPr lang="en-US" altLang="ja-JP" sz="2600" dirty="0" smtClean="0"/>
              <a:t>/</a:t>
            </a:r>
            <a:r>
              <a:rPr lang="ja-JP" altLang="en-US" sz="2600" dirty="0" smtClean="0"/>
              <a:t>。</a:t>
            </a:r>
            <a:endParaRPr lang="ja-JP" altLang="en-US" sz="2600" dirty="0"/>
          </a:p>
        </p:txBody>
      </p:sp>
      <p:sp>
        <p:nvSpPr>
          <p:cNvPr id="27" name="正方形/長方形 26"/>
          <p:cNvSpPr/>
          <p:nvPr/>
        </p:nvSpPr>
        <p:spPr>
          <a:xfrm>
            <a:off x="719064" y="3861048"/>
            <a:ext cx="860546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600" dirty="0" smtClean="0"/>
              <a:t>小</a:t>
            </a:r>
            <a:r>
              <a:rPr lang="en-US" altLang="zh-CN" sz="2600" dirty="0" smtClean="0"/>
              <a:t>/</a:t>
            </a:r>
            <a:r>
              <a:rPr lang="zh-CN" altLang="en-US" sz="2600" dirty="0" smtClean="0"/>
              <a:t>坂 </a:t>
            </a:r>
            <a:r>
              <a:rPr lang="en-US" altLang="zh-CN" sz="2600" dirty="0" smtClean="0"/>
              <a:t>/ </a:t>
            </a:r>
            <a:r>
              <a:rPr lang="zh-CN" altLang="en-US" sz="2600" dirty="0" smtClean="0"/>
              <a:t>先生 </a:t>
            </a:r>
            <a:r>
              <a:rPr lang="en-US" altLang="zh-CN" sz="2600" dirty="0" smtClean="0"/>
              <a:t>/</a:t>
            </a:r>
            <a:r>
              <a:rPr lang="zh-CN" altLang="en-US" sz="2600" dirty="0" smtClean="0"/>
              <a:t>是</a:t>
            </a:r>
            <a:r>
              <a:rPr lang="en-US" altLang="zh-CN" sz="2600" dirty="0" smtClean="0"/>
              <a:t>/ </a:t>
            </a:r>
            <a:r>
              <a:rPr lang="zh-CN" altLang="en-US" sz="2600" dirty="0" smtClean="0"/>
              <a:t>日本 </a:t>
            </a:r>
            <a:r>
              <a:rPr lang="en-US" altLang="zh-CN" sz="2600" dirty="0" smtClean="0"/>
              <a:t>/  </a:t>
            </a:r>
            <a:r>
              <a:rPr lang="zh-CN" altLang="en-US" sz="2600" dirty="0" smtClean="0"/>
              <a:t>临床 </a:t>
            </a:r>
            <a:r>
              <a:rPr lang="en-US" altLang="zh-CN" sz="2600" dirty="0" smtClean="0"/>
              <a:t>/ </a:t>
            </a:r>
            <a:r>
              <a:rPr lang="zh-CN" altLang="en-US" sz="2600" dirty="0" smtClean="0"/>
              <a:t>麻醉 </a:t>
            </a:r>
            <a:r>
              <a:rPr lang="en-US" altLang="zh-CN" sz="2600" dirty="0" smtClean="0"/>
              <a:t>/ </a:t>
            </a:r>
            <a:r>
              <a:rPr lang="zh-CN" altLang="en-US" sz="2600" dirty="0" smtClean="0"/>
              <a:t>学会 </a:t>
            </a:r>
            <a:r>
              <a:rPr lang="en-US" altLang="zh-CN" sz="2600" dirty="0" smtClean="0"/>
              <a:t>/</a:t>
            </a:r>
            <a:r>
              <a:rPr lang="zh-CN" altLang="en-US" sz="2600" dirty="0" smtClean="0"/>
              <a:t>的</a:t>
            </a:r>
            <a:r>
              <a:rPr lang="en-US" altLang="zh-CN" sz="2600" dirty="0" smtClean="0"/>
              <a:t>/ </a:t>
            </a:r>
            <a:r>
              <a:rPr lang="zh-CN" altLang="en-US" sz="2600" dirty="0" smtClean="0"/>
              <a:t>创始  者 </a:t>
            </a:r>
            <a:r>
              <a:rPr lang="en-US" altLang="zh-CN" sz="2600" dirty="0" smtClean="0"/>
              <a:t>/</a:t>
            </a:r>
            <a:r>
              <a:rPr lang="zh-CN" altLang="en-US" sz="2600" dirty="0" smtClean="0"/>
              <a:t>。</a:t>
            </a:r>
            <a:endParaRPr lang="ja-JP" altLang="en-US" sz="2600" dirty="0"/>
          </a:p>
        </p:txBody>
      </p:sp>
      <p:sp>
        <p:nvSpPr>
          <p:cNvPr id="28" name="正方形/長方形 27"/>
          <p:cNvSpPr/>
          <p:nvPr/>
        </p:nvSpPr>
        <p:spPr>
          <a:xfrm>
            <a:off x="719064" y="5909210"/>
            <a:ext cx="8208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/>
              <a:t>Mr.  Kosaka  is the  founder  of The Japan Society for Clinical Anesthesiologists.</a:t>
            </a:r>
            <a:endParaRPr lang="ja-JP" altLang="en-US" sz="20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79512" y="3907214"/>
            <a:ext cx="5084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Zh</a:t>
            </a:r>
            <a:r>
              <a:rPr kumimoji="1" lang="en-US" altLang="ja-JP" sz="2000" dirty="0" smtClean="0"/>
              <a:t>:</a:t>
            </a:r>
            <a:endParaRPr kumimoji="1" lang="ja-JP" altLang="en-US" sz="20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79512" y="1314926"/>
            <a:ext cx="4587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Ja:</a:t>
            </a:r>
            <a:endParaRPr kumimoji="1" lang="ja-JP" altLang="en-US" sz="20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79512" y="5909210"/>
            <a:ext cx="5931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Ref:</a:t>
            </a:r>
            <a:endParaRPr kumimoji="1" lang="ja-JP" altLang="en-US" sz="2000" dirty="0"/>
          </a:p>
        </p:txBody>
      </p:sp>
      <p:cxnSp>
        <p:nvCxnSpPr>
          <p:cNvPr id="32" name="直線コネクタ 31"/>
          <p:cNvCxnSpPr/>
          <p:nvPr/>
        </p:nvCxnSpPr>
        <p:spPr>
          <a:xfrm>
            <a:off x="251520" y="5821233"/>
            <a:ext cx="8676456" cy="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/>
          <p:cNvSpPr/>
          <p:nvPr/>
        </p:nvSpPr>
        <p:spPr>
          <a:xfrm>
            <a:off x="791072" y="3891245"/>
            <a:ext cx="828000" cy="432048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7524408" y="3891245"/>
            <a:ext cx="720000" cy="432048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8388464" y="3891245"/>
            <a:ext cx="360000" cy="432048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0" name="直線コネクタ 39"/>
          <p:cNvCxnSpPr/>
          <p:nvPr/>
        </p:nvCxnSpPr>
        <p:spPr>
          <a:xfrm>
            <a:off x="827584" y="1706615"/>
            <a:ext cx="6480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6588224" y="1706615"/>
            <a:ext cx="648072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7380312" y="1706615"/>
            <a:ext cx="3600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正方形/長方形 43"/>
          <p:cNvSpPr/>
          <p:nvPr/>
        </p:nvSpPr>
        <p:spPr>
          <a:xfrm>
            <a:off x="1835696" y="3891245"/>
            <a:ext cx="720000" cy="432048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3275936" y="3891245"/>
            <a:ext cx="720000" cy="432048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4284048" y="3891245"/>
            <a:ext cx="720000" cy="432048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>
            <a:off x="5220152" y="3891245"/>
            <a:ext cx="720000" cy="432048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/>
          <p:cNvSpPr/>
          <p:nvPr/>
        </p:nvSpPr>
        <p:spPr>
          <a:xfrm>
            <a:off x="6156256" y="3891245"/>
            <a:ext cx="720000" cy="432048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3" name="直線コネクタ 52"/>
          <p:cNvCxnSpPr/>
          <p:nvPr/>
        </p:nvCxnSpPr>
        <p:spPr>
          <a:xfrm>
            <a:off x="1691680" y="1706615"/>
            <a:ext cx="6480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2915816" y="1706615"/>
            <a:ext cx="6480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>
            <a:off x="3707904" y="1706615"/>
            <a:ext cx="648072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4499992" y="1706615"/>
            <a:ext cx="648072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5292080" y="1706615"/>
            <a:ext cx="6480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正方形/長方形 34"/>
          <p:cNvSpPr/>
          <p:nvPr/>
        </p:nvSpPr>
        <p:spPr>
          <a:xfrm>
            <a:off x="719064" y="2420888"/>
            <a:ext cx="860546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600" dirty="0" smtClean="0"/>
              <a:t>小坂</a:t>
            </a:r>
            <a:r>
              <a:rPr lang="en-US" altLang="ja-JP" sz="2600" dirty="0" smtClean="0"/>
              <a:t>/</a:t>
            </a:r>
            <a:r>
              <a:rPr lang="zh-CN" altLang="en-US" sz="2600" dirty="0" smtClean="0"/>
              <a:t>先生</a:t>
            </a:r>
            <a:r>
              <a:rPr lang="en-US" altLang="ja-JP" sz="2600" dirty="0" smtClean="0"/>
              <a:t>/</a:t>
            </a:r>
            <a:r>
              <a:rPr lang="ja-JP" altLang="en-US" sz="2600" dirty="0" smtClean="0"/>
              <a:t>は</a:t>
            </a:r>
            <a:r>
              <a:rPr lang="en-US" altLang="ja-JP" sz="2600" dirty="0" smtClean="0"/>
              <a:t>/</a:t>
            </a:r>
            <a:r>
              <a:rPr lang="zh-CN" altLang="en-US" sz="2600" dirty="0" smtClean="0"/>
              <a:t>日本</a:t>
            </a:r>
            <a:r>
              <a:rPr lang="en-US" altLang="ja-JP" sz="2600" dirty="0" smtClean="0"/>
              <a:t>/</a:t>
            </a:r>
            <a:r>
              <a:rPr lang="zh-CN" altLang="en-US" sz="2600" dirty="0" smtClean="0"/>
              <a:t>临床</a:t>
            </a:r>
            <a:r>
              <a:rPr lang="en-US" altLang="ja-JP" sz="2600" dirty="0" smtClean="0"/>
              <a:t>/</a:t>
            </a:r>
            <a:r>
              <a:rPr lang="zh-CN" altLang="en-US" sz="2600" dirty="0" smtClean="0"/>
              <a:t>麻醉</a:t>
            </a:r>
            <a:r>
              <a:rPr lang="en-US" altLang="ja-JP" sz="2600" dirty="0" smtClean="0"/>
              <a:t>/</a:t>
            </a:r>
            <a:r>
              <a:rPr lang="zh-CN" altLang="en-US" sz="2600" dirty="0" smtClean="0"/>
              <a:t>学会</a:t>
            </a:r>
            <a:r>
              <a:rPr lang="en-US" altLang="ja-JP" sz="2600" dirty="0" smtClean="0"/>
              <a:t>/</a:t>
            </a:r>
            <a:r>
              <a:rPr lang="ja-JP" altLang="en-US" sz="2600" dirty="0" smtClean="0"/>
              <a:t>の</a:t>
            </a:r>
            <a:r>
              <a:rPr lang="en-US" altLang="ja-JP" sz="2600" dirty="0" smtClean="0"/>
              <a:t>/ </a:t>
            </a:r>
            <a:r>
              <a:rPr lang="zh-CN" altLang="en-US" sz="2600" dirty="0" smtClean="0"/>
              <a:t>创始</a:t>
            </a:r>
            <a:r>
              <a:rPr lang="en-US" altLang="ja-JP" sz="2600" dirty="0" smtClean="0"/>
              <a:t>/</a:t>
            </a:r>
            <a:r>
              <a:rPr lang="zh-CN" altLang="en-US" sz="2600" dirty="0" smtClean="0"/>
              <a:t>者</a:t>
            </a:r>
            <a:r>
              <a:rPr lang="en-US" altLang="ja-JP" sz="2600" dirty="0" smtClean="0"/>
              <a:t>/</a:t>
            </a:r>
            <a:r>
              <a:rPr lang="ja-JP" altLang="en-US" sz="2600" dirty="0" smtClean="0"/>
              <a:t>である</a:t>
            </a:r>
            <a:r>
              <a:rPr lang="en-US" altLang="ja-JP" sz="2600" dirty="0" smtClean="0"/>
              <a:t>/</a:t>
            </a:r>
            <a:r>
              <a:rPr lang="ja-JP" altLang="en-US" sz="2600" dirty="0" smtClean="0"/>
              <a:t>。</a:t>
            </a:r>
            <a:endParaRPr lang="ja-JP" altLang="en-US" sz="26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79512" y="2467054"/>
            <a:ext cx="4587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Ja:</a:t>
            </a:r>
            <a:endParaRPr kumimoji="1" lang="ja-JP" altLang="en-US" sz="2000" dirty="0"/>
          </a:p>
        </p:txBody>
      </p:sp>
      <p:cxnSp>
        <p:nvCxnSpPr>
          <p:cNvPr id="38" name="直線コネクタ 37"/>
          <p:cNvCxnSpPr/>
          <p:nvPr/>
        </p:nvCxnSpPr>
        <p:spPr>
          <a:xfrm>
            <a:off x="827584" y="2847129"/>
            <a:ext cx="6480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6516216" y="2847129"/>
            <a:ext cx="648072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7308304" y="2847129"/>
            <a:ext cx="3600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1619672" y="2847129"/>
            <a:ext cx="6480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2843808" y="2847129"/>
            <a:ext cx="6480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3635896" y="2847129"/>
            <a:ext cx="648072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4427984" y="2847129"/>
            <a:ext cx="648072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5220072" y="2847129"/>
            <a:ext cx="6480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下矢印 59"/>
          <p:cNvSpPr/>
          <p:nvPr/>
        </p:nvSpPr>
        <p:spPr>
          <a:xfrm>
            <a:off x="4319972" y="1905219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/>
          <p:cNvSpPr/>
          <p:nvPr/>
        </p:nvSpPr>
        <p:spPr>
          <a:xfrm>
            <a:off x="4932040" y="1972581"/>
            <a:ext cx="2436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</a:rPr>
              <a:t>Kanji tokens conversion</a:t>
            </a:r>
            <a:endParaRPr lang="ja-JP" altLang="en-US" dirty="0"/>
          </a:p>
        </p:txBody>
      </p:sp>
      <p:sp>
        <p:nvSpPr>
          <p:cNvPr id="62" name="下矢印 61"/>
          <p:cNvSpPr/>
          <p:nvPr/>
        </p:nvSpPr>
        <p:spPr>
          <a:xfrm>
            <a:off x="4319972" y="3068960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/>
          <p:cNvSpPr/>
          <p:nvPr/>
        </p:nvSpPr>
        <p:spPr>
          <a:xfrm>
            <a:off x="4932040" y="3136322"/>
            <a:ext cx="752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</a:rPr>
              <a:t>Check</a:t>
            </a:r>
            <a:endParaRPr lang="ja-JP" altLang="en-US" dirty="0"/>
          </a:p>
        </p:txBody>
      </p:sp>
      <p:sp>
        <p:nvSpPr>
          <p:cNvPr id="64" name="正方形/長方形 63"/>
          <p:cNvSpPr/>
          <p:nvPr/>
        </p:nvSpPr>
        <p:spPr>
          <a:xfrm>
            <a:off x="2123728" y="5090991"/>
            <a:ext cx="66247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600" dirty="0" smtClean="0"/>
              <a:t>小坂  先生  日本  临床 麻醉  学会  创始  者 </a:t>
            </a:r>
            <a:endParaRPr lang="ja-JP" altLang="en-US" sz="26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79512" y="5137157"/>
            <a:ext cx="20701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Chinese Lexicons </a:t>
            </a:r>
            <a:r>
              <a:rPr kumimoji="1" lang="en-US" altLang="ja-JP" sz="2000" dirty="0" smtClean="0"/>
              <a:t>:</a:t>
            </a:r>
            <a:endParaRPr kumimoji="1" lang="ja-JP" altLang="en-US" sz="2000" dirty="0"/>
          </a:p>
        </p:txBody>
      </p:sp>
      <p:sp>
        <p:nvSpPr>
          <p:cNvPr id="66" name="正方形/長方形 65"/>
          <p:cNvSpPr/>
          <p:nvPr/>
        </p:nvSpPr>
        <p:spPr>
          <a:xfrm>
            <a:off x="2195736" y="5121188"/>
            <a:ext cx="720080" cy="432048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/>
          <p:cNvSpPr/>
          <p:nvPr/>
        </p:nvSpPr>
        <p:spPr>
          <a:xfrm>
            <a:off x="7812360" y="5121188"/>
            <a:ext cx="360000" cy="432048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下矢印 73"/>
          <p:cNvSpPr/>
          <p:nvPr/>
        </p:nvSpPr>
        <p:spPr>
          <a:xfrm>
            <a:off x="4391980" y="4509120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正方形/長方形 74"/>
          <p:cNvSpPr/>
          <p:nvPr/>
        </p:nvSpPr>
        <p:spPr>
          <a:xfrm>
            <a:off x="5004048" y="4437112"/>
            <a:ext cx="1152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</a:rPr>
              <a:t>Extraction</a:t>
            </a:r>
            <a:endParaRPr lang="ja-JP" altLang="en-US" dirty="0"/>
          </a:p>
        </p:txBody>
      </p:sp>
      <p:sp>
        <p:nvSpPr>
          <p:cNvPr id="76" name="正方形/長方形 75"/>
          <p:cNvSpPr/>
          <p:nvPr/>
        </p:nvSpPr>
        <p:spPr>
          <a:xfrm>
            <a:off x="2987824" y="5121188"/>
            <a:ext cx="720080" cy="432048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正方形/長方形 78"/>
          <p:cNvSpPr/>
          <p:nvPr/>
        </p:nvSpPr>
        <p:spPr>
          <a:xfrm>
            <a:off x="3779912" y="5121188"/>
            <a:ext cx="720080" cy="432048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正方形/長方形 79"/>
          <p:cNvSpPr/>
          <p:nvPr/>
        </p:nvSpPr>
        <p:spPr>
          <a:xfrm>
            <a:off x="4572000" y="5121188"/>
            <a:ext cx="720080" cy="432048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正方形/長方形 80"/>
          <p:cNvSpPr/>
          <p:nvPr/>
        </p:nvSpPr>
        <p:spPr>
          <a:xfrm>
            <a:off x="5364088" y="5121188"/>
            <a:ext cx="720080" cy="432048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正方形/長方形 81"/>
          <p:cNvSpPr/>
          <p:nvPr/>
        </p:nvSpPr>
        <p:spPr>
          <a:xfrm>
            <a:off x="6156176" y="5121188"/>
            <a:ext cx="720080" cy="432048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正方形/長方形 82"/>
          <p:cNvSpPr/>
          <p:nvPr/>
        </p:nvSpPr>
        <p:spPr>
          <a:xfrm>
            <a:off x="6948264" y="5121188"/>
            <a:ext cx="720080" cy="432048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3" grpId="0" animBg="1"/>
      <p:bldP spid="36" grpId="0" animBg="1"/>
      <p:bldP spid="39" grpId="0" animBg="1"/>
      <p:bldP spid="44" grpId="0" animBg="1"/>
      <p:bldP spid="47" grpId="0" animBg="1"/>
      <p:bldP spid="48" grpId="0" animBg="1"/>
      <p:bldP spid="50" grpId="0" animBg="1"/>
      <p:bldP spid="51" grpId="0" animBg="1"/>
      <p:bldP spid="35" grpId="0"/>
      <p:bldP spid="37" grpId="0"/>
      <p:bldP spid="60" grpId="0" animBg="1"/>
      <p:bldP spid="61" grpId="0"/>
      <p:bldP spid="62" grpId="0" animBg="1"/>
      <p:bldP spid="63" grpId="0"/>
      <p:bldP spid="64" grpId="0"/>
      <p:bldP spid="65" grpId="0"/>
      <p:bldP spid="66" grpId="0" animBg="1"/>
      <p:bldP spid="68" grpId="0" animBg="1"/>
      <p:bldP spid="74" grpId="0" animBg="1"/>
      <p:bldP spid="75" grpId="0"/>
      <p:bldP spid="76" grpId="0" animBg="1"/>
      <p:bldP spid="79" grpId="0" animBg="1"/>
      <p:bldP spid="80" grpId="0" animBg="1"/>
      <p:bldP spid="81" grpId="0" animBg="1"/>
      <p:bldP spid="82" grpId="0" animBg="1"/>
      <p:bldP spid="8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  <p:sp>
        <p:nvSpPr>
          <p:cNvPr id="6" name="フローチャート : 磁気ディスク 5"/>
          <p:cNvSpPr/>
          <p:nvPr/>
        </p:nvSpPr>
        <p:spPr>
          <a:xfrm>
            <a:off x="863588" y="44624"/>
            <a:ext cx="2153323" cy="1080000"/>
          </a:xfrm>
          <a:prstGeom prst="flowChartMagneticDisk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>
                <a:solidFill>
                  <a:schemeClr val="bg1"/>
                </a:solidFill>
              </a:rPr>
              <a:t>Parallel Training </a:t>
            </a:r>
            <a:r>
              <a:rPr kumimoji="1" lang="en-US" altLang="ja-JP" sz="2000" b="1" dirty="0" smtClean="0">
                <a:solidFill>
                  <a:schemeClr val="bg1"/>
                </a:solidFill>
              </a:rPr>
              <a:t>Corpus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491880" y="215568"/>
            <a:ext cx="2448272" cy="738112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</a:rPr>
              <a:t>① </a:t>
            </a:r>
            <a:r>
              <a:rPr lang="en-US" altLang="ja-JP" sz="2000" b="1" dirty="0" smtClean="0">
                <a:solidFill>
                  <a:schemeClr val="bg1"/>
                </a:solidFill>
              </a:rPr>
              <a:t>Chinese Lexicons Extraction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20" name="フローチャート : 磁気ディスク 19"/>
          <p:cNvSpPr/>
          <p:nvPr/>
        </p:nvSpPr>
        <p:spPr>
          <a:xfrm>
            <a:off x="5532410" y="1988848"/>
            <a:ext cx="3312000" cy="1080000"/>
          </a:xfrm>
          <a:prstGeom prst="flowChartMagneticDisk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/>
              <a:t>Chinese Annotated Corpus for Chinese </a:t>
            </a:r>
            <a:r>
              <a:rPr lang="en-US" altLang="ja-JP" sz="2000" b="1" dirty="0" err="1" smtClean="0"/>
              <a:t>Segmenter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1241630" y="3212976"/>
            <a:ext cx="2448272" cy="738112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solidFill>
                  <a:srgbClr val="FF0000"/>
                </a:solidFill>
              </a:rPr>
              <a:t>② 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Chinese Lexicons Incorporation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5964274" y="3212976"/>
            <a:ext cx="2448272" cy="738112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</a:rPr>
              <a:t>③ </a:t>
            </a:r>
            <a:r>
              <a:rPr lang="en-US" altLang="ja-JP" sz="2000" b="1" dirty="0" smtClean="0">
                <a:solidFill>
                  <a:schemeClr val="bg1"/>
                </a:solidFill>
              </a:rPr>
              <a:t>Short Unit Transformation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578285" y="6039320"/>
            <a:ext cx="2275462" cy="64807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/>
              <a:t>Optimized Chinese </a:t>
            </a:r>
            <a:r>
              <a:rPr kumimoji="1" lang="en-US" altLang="ja-JP" sz="2000" b="1" dirty="0" err="1" smtClean="0"/>
              <a:t>Segmenter</a:t>
            </a:r>
            <a:endParaRPr kumimoji="1" lang="ja-JP" altLang="en-US" sz="2000" b="1" dirty="0"/>
          </a:p>
        </p:txBody>
      </p:sp>
      <p:sp>
        <p:nvSpPr>
          <p:cNvPr id="27" name="角丸四角形 26"/>
          <p:cNvSpPr/>
          <p:nvPr/>
        </p:nvSpPr>
        <p:spPr>
          <a:xfrm>
            <a:off x="3491880" y="5283176"/>
            <a:ext cx="2448272" cy="522088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>
                <a:solidFill>
                  <a:schemeClr val="bg1"/>
                </a:solidFill>
              </a:rPr>
              <a:t>Training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30" name="フローチャート : 磁気ディスク 29"/>
          <p:cNvSpPr/>
          <p:nvPr/>
        </p:nvSpPr>
        <p:spPr>
          <a:xfrm>
            <a:off x="5532410" y="4149080"/>
            <a:ext cx="3312000" cy="1080000"/>
          </a:xfrm>
          <a:prstGeom prst="flowChartMagneticDisk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>
                <a:solidFill>
                  <a:schemeClr val="bg1"/>
                </a:solidFill>
              </a:rPr>
              <a:t>Short Unit</a:t>
            </a:r>
            <a:r>
              <a:rPr lang="en-US" altLang="ja-JP" sz="2000" b="1" dirty="0" smtClean="0"/>
              <a:t> Chinese Corpus for Chinese </a:t>
            </a:r>
            <a:r>
              <a:rPr lang="en-US" altLang="ja-JP" sz="2000" b="1" dirty="0" err="1" smtClean="0"/>
              <a:t>Segmenter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25" name="メモ 24"/>
          <p:cNvSpPr/>
          <p:nvPr/>
        </p:nvSpPr>
        <p:spPr>
          <a:xfrm>
            <a:off x="915864" y="1178710"/>
            <a:ext cx="2048770" cy="720080"/>
          </a:xfrm>
          <a:prstGeom prst="foldedCorner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/>
              <a:t>Common Chinese Characters</a:t>
            </a:r>
            <a:endParaRPr kumimoji="1" lang="ja-JP" altLang="en-US" sz="2000" dirty="0"/>
          </a:p>
        </p:txBody>
      </p:sp>
      <p:sp>
        <p:nvSpPr>
          <p:cNvPr id="37" name="メモ 36"/>
          <p:cNvSpPr/>
          <p:nvPr/>
        </p:nvSpPr>
        <p:spPr>
          <a:xfrm>
            <a:off x="3995936" y="1178750"/>
            <a:ext cx="1440160" cy="720000"/>
          </a:xfrm>
          <a:prstGeom prst="foldedCorner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/>
              <a:t>Chinese Lexicons</a:t>
            </a:r>
            <a:endParaRPr kumimoji="1" lang="ja-JP" altLang="en-US" sz="2000" dirty="0"/>
          </a:p>
        </p:txBody>
      </p:sp>
      <p:sp>
        <p:nvSpPr>
          <p:cNvPr id="39" name="メモ 38"/>
          <p:cNvSpPr/>
          <p:nvPr/>
        </p:nvSpPr>
        <p:spPr>
          <a:xfrm>
            <a:off x="1025606" y="2060848"/>
            <a:ext cx="2880320" cy="936000"/>
          </a:xfrm>
          <a:prstGeom prst="foldedCorner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/>
              <a:t>System Dictionary of Chinese </a:t>
            </a:r>
            <a:r>
              <a:rPr lang="en-US" altLang="ja-JP" sz="2000" b="1" dirty="0" err="1" smtClean="0"/>
              <a:t>Segmenter</a:t>
            </a:r>
            <a:endParaRPr kumimoji="1" lang="ja-JP" altLang="en-US" sz="2000" dirty="0"/>
          </a:p>
        </p:txBody>
      </p:sp>
      <p:sp>
        <p:nvSpPr>
          <p:cNvPr id="42" name="メモ 41"/>
          <p:cNvSpPr/>
          <p:nvPr/>
        </p:nvSpPr>
        <p:spPr>
          <a:xfrm>
            <a:off x="1025606" y="4221028"/>
            <a:ext cx="2880320" cy="936104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/>
              <a:t>System Dictionary </a:t>
            </a:r>
            <a:r>
              <a:rPr lang="en-US" altLang="ja-JP" sz="2000" b="1" dirty="0" smtClean="0">
                <a:solidFill>
                  <a:schemeClr val="bg1"/>
                </a:solidFill>
              </a:rPr>
              <a:t>with</a:t>
            </a:r>
            <a:endParaRPr lang="en-US" altLang="ja-JP" sz="2000" b="1" dirty="0" smtClean="0"/>
          </a:p>
          <a:p>
            <a:pPr algn="ctr"/>
            <a:r>
              <a:rPr lang="en-US" altLang="ja-JP" sz="2000" b="1" dirty="0" smtClean="0"/>
              <a:t>Chinese Lexicons</a:t>
            </a:r>
            <a:endParaRPr kumimoji="1" lang="ja-JP" altLang="en-US" sz="2000" dirty="0"/>
          </a:p>
        </p:txBody>
      </p:sp>
      <p:cxnSp>
        <p:nvCxnSpPr>
          <p:cNvPr id="50" name="図形 49"/>
          <p:cNvCxnSpPr>
            <a:stCxn id="37" idx="2"/>
            <a:endCxn id="23" idx="3"/>
          </p:cNvCxnSpPr>
          <p:nvPr/>
        </p:nvCxnSpPr>
        <p:spPr>
          <a:xfrm rot="5400000">
            <a:off x="3361318" y="2227334"/>
            <a:ext cx="1683282" cy="1026114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図形 52"/>
          <p:cNvCxnSpPr>
            <a:stCxn id="37" idx="2"/>
            <a:endCxn id="24" idx="1"/>
          </p:cNvCxnSpPr>
          <p:nvPr/>
        </p:nvCxnSpPr>
        <p:spPr>
          <a:xfrm rot="16200000" flipH="1">
            <a:off x="4498504" y="2116262"/>
            <a:ext cx="1683282" cy="1248258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>
            <a:stCxn id="6" idx="4"/>
            <a:endCxn id="8" idx="1"/>
          </p:cNvCxnSpPr>
          <p:nvPr/>
        </p:nvCxnSpPr>
        <p:spPr>
          <a:xfrm>
            <a:off x="3016911" y="584624"/>
            <a:ext cx="47496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カギ線コネクタ 59"/>
          <p:cNvCxnSpPr>
            <a:stCxn id="25" idx="3"/>
            <a:endCxn id="8" idx="1"/>
          </p:cNvCxnSpPr>
          <p:nvPr/>
        </p:nvCxnSpPr>
        <p:spPr>
          <a:xfrm flipV="1">
            <a:off x="2964634" y="584624"/>
            <a:ext cx="527246" cy="95412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>
            <a:stCxn id="8" idx="2"/>
            <a:endCxn id="37" idx="0"/>
          </p:cNvCxnSpPr>
          <p:nvPr/>
        </p:nvCxnSpPr>
        <p:spPr>
          <a:xfrm>
            <a:off x="4716016" y="953680"/>
            <a:ext cx="0" cy="2250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>
            <a:stCxn id="20" idx="3"/>
            <a:endCxn id="24" idx="0"/>
          </p:cNvCxnSpPr>
          <p:nvPr/>
        </p:nvCxnSpPr>
        <p:spPr>
          <a:xfrm>
            <a:off x="7188410" y="3068848"/>
            <a:ext cx="0" cy="1441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>
            <a:stCxn id="24" idx="2"/>
            <a:endCxn id="30" idx="1"/>
          </p:cNvCxnSpPr>
          <p:nvPr/>
        </p:nvCxnSpPr>
        <p:spPr>
          <a:xfrm>
            <a:off x="7188410" y="3951088"/>
            <a:ext cx="0" cy="1979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>
            <a:stCxn id="39" idx="2"/>
            <a:endCxn id="23" idx="0"/>
          </p:cNvCxnSpPr>
          <p:nvPr/>
        </p:nvCxnSpPr>
        <p:spPr>
          <a:xfrm>
            <a:off x="2465766" y="2996848"/>
            <a:ext cx="0" cy="2161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>
            <a:stCxn id="23" idx="2"/>
            <a:endCxn id="42" idx="0"/>
          </p:cNvCxnSpPr>
          <p:nvPr/>
        </p:nvCxnSpPr>
        <p:spPr>
          <a:xfrm>
            <a:off x="2465766" y="3951088"/>
            <a:ext cx="0" cy="2699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図形 71"/>
          <p:cNvCxnSpPr>
            <a:stCxn id="42" idx="2"/>
            <a:endCxn id="27" idx="1"/>
          </p:cNvCxnSpPr>
          <p:nvPr/>
        </p:nvCxnSpPr>
        <p:spPr>
          <a:xfrm rot="16200000" flipH="1">
            <a:off x="2785279" y="4837619"/>
            <a:ext cx="387088" cy="1026114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図形 73"/>
          <p:cNvCxnSpPr>
            <a:stCxn id="30" idx="3"/>
            <a:endCxn id="27" idx="3"/>
          </p:cNvCxnSpPr>
          <p:nvPr/>
        </p:nvCxnSpPr>
        <p:spPr>
          <a:xfrm rot="5400000">
            <a:off x="6406711" y="4762521"/>
            <a:ext cx="315140" cy="1248258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>
            <a:stCxn id="27" idx="2"/>
            <a:endCxn id="26" idx="0"/>
          </p:cNvCxnSpPr>
          <p:nvPr/>
        </p:nvCxnSpPr>
        <p:spPr>
          <a:xfrm>
            <a:off x="4716016" y="5805264"/>
            <a:ext cx="0" cy="23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カギ線コネクタ 80"/>
          <p:cNvCxnSpPr>
            <a:stCxn id="30" idx="2"/>
            <a:endCxn id="39" idx="3"/>
          </p:cNvCxnSpPr>
          <p:nvPr/>
        </p:nvCxnSpPr>
        <p:spPr>
          <a:xfrm rot="10800000">
            <a:off x="3905926" y="2528848"/>
            <a:ext cx="1626484" cy="2160232"/>
          </a:xfrm>
          <a:prstGeom prst="bentConnector3">
            <a:avLst>
              <a:gd name="adj1" fmla="val 24827"/>
            </a:avLst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>
            <a:stCxn id="20" idx="2"/>
          </p:cNvCxnSpPr>
          <p:nvPr/>
        </p:nvCxnSpPr>
        <p:spPr>
          <a:xfrm flipH="1">
            <a:off x="5148064" y="2528848"/>
            <a:ext cx="384346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② </a:t>
            </a:r>
            <a:r>
              <a:rPr lang="en-US" altLang="ja-JP" dirty="0" smtClean="0"/>
              <a:t>Chinese Lexicons Incorporation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Using a system dictionary is helpful for Chinese word segmentation (Low et al., 2005; Wang et al., 2011)</a:t>
            </a:r>
          </a:p>
          <a:p>
            <a:r>
              <a:rPr lang="en-US" altLang="ja-JP" dirty="0" smtClean="0"/>
              <a:t>We incorporate the extracted lexicons into the system dictionary of a Chinese </a:t>
            </a:r>
            <a:r>
              <a:rPr lang="en-US" altLang="ja-JP" dirty="0" err="1" smtClean="0"/>
              <a:t>segmenter</a:t>
            </a:r>
            <a:endParaRPr lang="en-US" altLang="ja-JP" dirty="0" smtClean="0"/>
          </a:p>
          <a:p>
            <a:r>
              <a:rPr lang="en-US" altLang="ja-JP" dirty="0" smtClean="0"/>
              <a:t>Assign POS tags </a:t>
            </a:r>
            <a:r>
              <a:rPr lang="en-US" altLang="ja-JP" dirty="0" smtClean="0"/>
              <a:t>by </a:t>
            </a:r>
            <a:r>
              <a:rPr lang="en-US" altLang="ja-JP" dirty="0" smtClean="0"/>
              <a:t>converting the POS tags </a:t>
            </a:r>
            <a:r>
              <a:rPr lang="en-US" altLang="ja-JP" dirty="0" smtClean="0"/>
              <a:t>assigned by the Japanese </a:t>
            </a:r>
            <a:r>
              <a:rPr lang="en-US" altLang="ja-JP" dirty="0" err="1" smtClean="0"/>
              <a:t>segmenter</a:t>
            </a:r>
            <a:r>
              <a:rPr lang="en-US" altLang="ja-JP" dirty="0" smtClean="0"/>
              <a:t> using </a:t>
            </a:r>
            <a:r>
              <a:rPr lang="en-US" altLang="ja-JP" b="1" dirty="0" smtClean="0">
                <a:solidFill>
                  <a:srgbClr val="FF0000"/>
                </a:solidFill>
              </a:rPr>
              <a:t>POS tags mapping table</a:t>
            </a:r>
            <a:r>
              <a:rPr lang="en-US" altLang="ja-JP" dirty="0" smtClean="0"/>
              <a:t> between Chinese and Japanese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35496" y="260648"/>
          <a:ext cx="9057514" cy="590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0876"/>
                <a:gridCol w="6116638"/>
              </a:tblGrid>
              <a:tr h="2988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CTB (Penn</a:t>
                      </a:r>
                      <a:r>
                        <a:rPr kumimoji="1" lang="en-US" altLang="ja-JP" baseline="0" dirty="0" smtClean="0"/>
                        <a:t> Chinese Treebank)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JUMAN</a:t>
                      </a:r>
                      <a:r>
                        <a:rPr lang="en-US" altLang="ja-JP" sz="1800" dirty="0" smtClean="0"/>
                        <a:t> (</a:t>
                      </a:r>
                      <a:r>
                        <a:rPr lang="en-US" altLang="ja-JP" sz="1800" dirty="0" err="1" smtClean="0"/>
                        <a:t>Kurohashi</a:t>
                      </a:r>
                      <a:r>
                        <a:rPr lang="en-US" altLang="ja-JP" sz="1800" dirty="0" smtClean="0"/>
                        <a:t> et al., 1994)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AD(adverb)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副詞</a:t>
                      </a:r>
                      <a:r>
                        <a:rPr lang="en-US" altLang="ja-JP" dirty="0" smtClean="0"/>
                        <a:t>(adverb)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CC(coordinating</a:t>
                      </a:r>
                      <a:r>
                        <a:rPr lang="en-US" altLang="ja-JP" baseline="0" dirty="0" smtClean="0"/>
                        <a:t> </a:t>
                      </a:r>
                      <a:r>
                        <a:rPr lang="en-US" altLang="ja-JP" dirty="0" smtClean="0"/>
                        <a:t>conjunction)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接続詞</a:t>
                      </a:r>
                      <a:r>
                        <a:rPr lang="en-US" altLang="ja-JP" dirty="0" smtClean="0"/>
                        <a:t>(conjunction)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CD(cardinal number)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名詞</a:t>
                      </a:r>
                      <a:r>
                        <a:rPr lang="en-US" altLang="ja-JP" dirty="0" smtClean="0"/>
                        <a:t>(noun)</a:t>
                      </a:r>
                      <a:r>
                        <a:rPr lang="en-US" altLang="ja-JP" b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ja-JP" altLang="en-US" dirty="0" smtClean="0"/>
                        <a:t>数詞</a:t>
                      </a:r>
                      <a:r>
                        <a:rPr lang="en-US" altLang="ja-JP" dirty="0" smtClean="0"/>
                        <a:t>(numeral noun)</a:t>
                      </a:r>
                      <a:r>
                        <a:rPr lang="en-US" altLang="ja-JP" b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FW(foreign words)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未定義語</a:t>
                      </a:r>
                      <a:r>
                        <a:rPr lang="en-US" altLang="ja-JP" dirty="0" smtClean="0"/>
                        <a:t>(undefined word)</a:t>
                      </a:r>
                      <a:r>
                        <a:rPr lang="en-US" altLang="ja-JP" b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ja-JP" altLang="en-US" dirty="0" smtClean="0"/>
                        <a:t>アルファベット</a:t>
                      </a:r>
                      <a:r>
                        <a:rPr lang="en-US" altLang="ja-JP" dirty="0" smtClean="0"/>
                        <a:t>(alphabet)</a:t>
                      </a:r>
                      <a:r>
                        <a:rPr lang="en-US" altLang="ja-JP" b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r>
                        <a:rPr lang="en-US" altLang="ja-JP" dirty="0" smtClean="0"/>
                        <a:t> 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IJ(interjection)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感動詞</a:t>
                      </a:r>
                      <a:r>
                        <a:rPr lang="en-US" altLang="ja-JP" dirty="0" smtClean="0"/>
                        <a:t>(interjection)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M(measure word)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接尾辞</a:t>
                      </a:r>
                      <a:r>
                        <a:rPr lang="en-US" altLang="ja-JP" dirty="0" smtClean="0"/>
                        <a:t>(suffix)</a:t>
                      </a:r>
                      <a:r>
                        <a:rPr lang="en-US" altLang="ja-JP" b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ja-JP" altLang="en-US" dirty="0" smtClean="0"/>
                        <a:t>名詞性名詞助数辞</a:t>
                      </a:r>
                      <a:r>
                        <a:rPr lang="en-US" altLang="ja-JP" dirty="0" smtClean="0"/>
                        <a:t>(measure word suffix)</a:t>
                      </a:r>
                      <a:r>
                        <a:rPr lang="en-US" altLang="ja-JP" b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r>
                        <a:rPr lang="en-US" altLang="ja-JP" dirty="0" smtClean="0"/>
                        <a:t> 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NN(common noun)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名詞</a:t>
                      </a:r>
                      <a:r>
                        <a:rPr lang="en-US" altLang="ja-JP" dirty="0" smtClean="0"/>
                        <a:t>(noun)</a:t>
                      </a:r>
                      <a:r>
                        <a:rPr lang="en-US" altLang="ja-JP" b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ja-JP" altLang="en-US" dirty="0" smtClean="0"/>
                        <a:t>普通名詞</a:t>
                      </a:r>
                      <a:r>
                        <a:rPr lang="en-US" altLang="ja-JP" dirty="0" smtClean="0"/>
                        <a:t>(common noun)/</a:t>
                      </a:r>
                      <a:r>
                        <a:rPr lang="ja-JP" altLang="en-US" dirty="0" smtClean="0"/>
                        <a:t>サ変名詞</a:t>
                      </a:r>
                      <a:r>
                        <a:rPr lang="en-US" altLang="ja-JP" dirty="0" smtClean="0"/>
                        <a:t>(</a:t>
                      </a:r>
                      <a:r>
                        <a:rPr lang="en-US" altLang="ja-JP" dirty="0" err="1" smtClean="0"/>
                        <a:t>sahen</a:t>
                      </a:r>
                      <a:r>
                        <a:rPr lang="en-US" altLang="ja-JP" dirty="0" smtClean="0"/>
                        <a:t> noun)/</a:t>
                      </a:r>
                    </a:p>
                    <a:p>
                      <a:r>
                        <a:rPr lang="ja-JP" altLang="en-US" dirty="0" smtClean="0"/>
                        <a:t>形式名詞</a:t>
                      </a:r>
                      <a:r>
                        <a:rPr lang="en-US" altLang="ja-JP" dirty="0" smtClean="0"/>
                        <a:t>(formal noun)/</a:t>
                      </a:r>
                      <a:r>
                        <a:rPr lang="ja-JP" altLang="en-US" dirty="0" smtClean="0"/>
                        <a:t>副詞的名詞</a:t>
                      </a:r>
                      <a:r>
                        <a:rPr lang="en-US" altLang="ja-JP" dirty="0" smtClean="0"/>
                        <a:t>(adverbial noun)</a:t>
                      </a:r>
                      <a:r>
                        <a:rPr lang="en-US" altLang="ja-JP" b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r>
                        <a:rPr lang="en-US" altLang="ja-JP" dirty="0" smtClean="0"/>
                        <a:t>, </a:t>
                      </a:r>
                    </a:p>
                    <a:p>
                      <a:r>
                        <a:rPr lang="ja-JP" altLang="en-US" dirty="0" smtClean="0"/>
                        <a:t>接尾辞</a:t>
                      </a:r>
                      <a:r>
                        <a:rPr lang="en-US" altLang="ja-JP" dirty="0" smtClean="0"/>
                        <a:t>(suffix)</a:t>
                      </a:r>
                      <a:r>
                        <a:rPr lang="en-US" altLang="ja-JP" b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ja-JP" altLang="en-US" dirty="0" smtClean="0"/>
                        <a:t>名詞性名詞接尾辞</a:t>
                      </a:r>
                      <a:r>
                        <a:rPr lang="en-US" altLang="ja-JP" dirty="0" smtClean="0"/>
                        <a:t>(noun suffix)/</a:t>
                      </a:r>
                    </a:p>
                    <a:p>
                      <a:r>
                        <a:rPr lang="ja-JP" altLang="en-US" dirty="0" smtClean="0"/>
                        <a:t>名詞性特殊接尾辞</a:t>
                      </a:r>
                      <a:r>
                        <a:rPr lang="en-US" altLang="ja-JP" dirty="0" smtClean="0"/>
                        <a:t>(special noun suffix)</a:t>
                      </a:r>
                      <a:r>
                        <a:rPr lang="en-US" altLang="ja-JP" b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r>
                        <a:rPr lang="en-US" altLang="ja-JP" dirty="0" smtClean="0"/>
                        <a:t> 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NR(proper noun)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名詞</a:t>
                      </a:r>
                      <a:r>
                        <a:rPr lang="en-US" altLang="ja-JP" dirty="0" smtClean="0"/>
                        <a:t>(noun)</a:t>
                      </a:r>
                      <a:r>
                        <a:rPr lang="en-US" altLang="ja-JP" b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ja-JP" altLang="en-US" dirty="0" smtClean="0"/>
                        <a:t>固有名詞</a:t>
                      </a:r>
                      <a:r>
                        <a:rPr lang="en-US" altLang="ja-JP" dirty="0" smtClean="0"/>
                        <a:t>(proper noun)/</a:t>
                      </a:r>
                      <a:r>
                        <a:rPr lang="ja-JP" altLang="en-US" dirty="0" smtClean="0"/>
                        <a:t>地名</a:t>
                      </a:r>
                      <a:r>
                        <a:rPr lang="en-US" altLang="ja-JP" dirty="0" smtClean="0"/>
                        <a:t>(place name)/</a:t>
                      </a:r>
                    </a:p>
                    <a:p>
                      <a:r>
                        <a:rPr lang="ja-JP" altLang="en-US" dirty="0" smtClean="0"/>
                        <a:t>人名</a:t>
                      </a:r>
                      <a:r>
                        <a:rPr lang="en-US" altLang="ja-JP" dirty="0" smtClean="0"/>
                        <a:t>(person name)/</a:t>
                      </a:r>
                      <a:r>
                        <a:rPr lang="ja-JP" altLang="en-US" dirty="0" smtClean="0"/>
                        <a:t>組織名</a:t>
                      </a:r>
                      <a:r>
                        <a:rPr lang="en-US" altLang="ja-JP" dirty="0" smtClean="0"/>
                        <a:t>(organization name)</a:t>
                      </a:r>
                      <a:r>
                        <a:rPr lang="en-US" altLang="ja-JP" b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NT(temporal noun)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名詞</a:t>
                      </a:r>
                      <a:r>
                        <a:rPr lang="en-US" altLang="ja-JP" dirty="0" smtClean="0"/>
                        <a:t>(noun)</a:t>
                      </a:r>
                      <a:r>
                        <a:rPr lang="en-US" altLang="ja-JP" b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ja-JP" altLang="en-US" dirty="0" smtClean="0"/>
                        <a:t>時相名詞</a:t>
                      </a:r>
                      <a:r>
                        <a:rPr lang="en-US" altLang="ja-JP" dirty="0" smtClean="0"/>
                        <a:t>(temporal noun)</a:t>
                      </a:r>
                      <a:r>
                        <a:rPr lang="en-US" altLang="ja-JP" b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PU(punctuation)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特殊</a:t>
                      </a:r>
                      <a:r>
                        <a:rPr lang="en-US" altLang="ja-JP" dirty="0" smtClean="0"/>
                        <a:t>(special word) 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VA(predicative adjective)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形容詞</a:t>
                      </a:r>
                      <a:r>
                        <a:rPr lang="en-US" altLang="ja-JP" dirty="0" smtClean="0"/>
                        <a:t>(adjective)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VV(other verb)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動詞</a:t>
                      </a:r>
                      <a:r>
                        <a:rPr lang="en-US" altLang="ja-JP" dirty="0" smtClean="0"/>
                        <a:t>(verb)/</a:t>
                      </a:r>
                      <a:r>
                        <a:rPr lang="ja-JP" altLang="en-US" dirty="0" smtClean="0"/>
                        <a:t>名詞</a:t>
                      </a:r>
                      <a:r>
                        <a:rPr lang="en-US" altLang="ja-JP" dirty="0" smtClean="0"/>
                        <a:t>(noun)</a:t>
                      </a:r>
                      <a:r>
                        <a:rPr lang="en-US" altLang="ja-JP" b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ja-JP" altLang="en-US" dirty="0" smtClean="0"/>
                        <a:t>サ変名詞</a:t>
                      </a:r>
                      <a:r>
                        <a:rPr lang="en-US" altLang="ja-JP" dirty="0" smtClean="0"/>
                        <a:t>(</a:t>
                      </a:r>
                      <a:r>
                        <a:rPr lang="en-US" altLang="ja-JP" dirty="0" err="1" smtClean="0"/>
                        <a:t>sahen</a:t>
                      </a:r>
                      <a:r>
                        <a:rPr lang="en-US" altLang="ja-JP" dirty="0" smtClean="0"/>
                        <a:t> noun)</a:t>
                      </a:r>
                      <a:r>
                        <a:rPr lang="en-US" altLang="ja-JP" b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  <p:sp>
        <p:nvSpPr>
          <p:cNvPr id="6" name="フローチャート : 磁気ディスク 5"/>
          <p:cNvSpPr/>
          <p:nvPr/>
        </p:nvSpPr>
        <p:spPr>
          <a:xfrm>
            <a:off x="863588" y="44624"/>
            <a:ext cx="2153323" cy="1080000"/>
          </a:xfrm>
          <a:prstGeom prst="flowChartMagneticDisk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>
                <a:solidFill>
                  <a:schemeClr val="bg1"/>
                </a:solidFill>
              </a:rPr>
              <a:t>Parallel Training </a:t>
            </a:r>
            <a:r>
              <a:rPr kumimoji="1" lang="en-US" altLang="ja-JP" sz="2000" b="1" dirty="0" smtClean="0">
                <a:solidFill>
                  <a:schemeClr val="bg1"/>
                </a:solidFill>
              </a:rPr>
              <a:t>Corpus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491880" y="215568"/>
            <a:ext cx="2448272" cy="738112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</a:rPr>
              <a:t>① </a:t>
            </a:r>
            <a:r>
              <a:rPr lang="en-US" altLang="ja-JP" sz="2000" b="1" dirty="0" smtClean="0">
                <a:solidFill>
                  <a:schemeClr val="bg1"/>
                </a:solidFill>
              </a:rPr>
              <a:t>Chinese Lexicons Extraction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20" name="フローチャート : 磁気ディスク 19"/>
          <p:cNvSpPr/>
          <p:nvPr/>
        </p:nvSpPr>
        <p:spPr>
          <a:xfrm>
            <a:off x="5532410" y="1988848"/>
            <a:ext cx="3312000" cy="1080000"/>
          </a:xfrm>
          <a:prstGeom prst="flowChartMagneticDisk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/>
              <a:t>Chinese Annotated Corpus for Chinese </a:t>
            </a:r>
            <a:r>
              <a:rPr lang="en-US" altLang="ja-JP" sz="2000" b="1" dirty="0" err="1" smtClean="0"/>
              <a:t>Segmenter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1241630" y="3212976"/>
            <a:ext cx="2448272" cy="738112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</a:rPr>
              <a:t>② </a:t>
            </a:r>
            <a:r>
              <a:rPr lang="en-US" altLang="ja-JP" sz="2000" b="1" dirty="0" smtClean="0">
                <a:solidFill>
                  <a:schemeClr val="bg1"/>
                </a:solidFill>
              </a:rPr>
              <a:t>Chinese Lexicons Incorporation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5964274" y="3212976"/>
            <a:ext cx="2448272" cy="738112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solidFill>
                  <a:srgbClr val="FF0000"/>
                </a:solidFill>
              </a:rPr>
              <a:t>③ 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Short Unit Transformation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578285" y="6039320"/>
            <a:ext cx="2275462" cy="64807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/>
              <a:t>Optimized Chinese </a:t>
            </a:r>
            <a:r>
              <a:rPr kumimoji="1" lang="en-US" altLang="ja-JP" sz="2000" b="1" dirty="0" err="1" smtClean="0"/>
              <a:t>Segmenter</a:t>
            </a:r>
            <a:endParaRPr kumimoji="1" lang="ja-JP" altLang="en-US" sz="2000" b="1" dirty="0"/>
          </a:p>
        </p:txBody>
      </p:sp>
      <p:sp>
        <p:nvSpPr>
          <p:cNvPr id="27" name="角丸四角形 26"/>
          <p:cNvSpPr/>
          <p:nvPr/>
        </p:nvSpPr>
        <p:spPr>
          <a:xfrm>
            <a:off x="3491880" y="5283176"/>
            <a:ext cx="2448272" cy="522088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>
                <a:solidFill>
                  <a:schemeClr val="bg1"/>
                </a:solidFill>
              </a:rPr>
              <a:t>Training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30" name="フローチャート : 磁気ディスク 29"/>
          <p:cNvSpPr/>
          <p:nvPr/>
        </p:nvSpPr>
        <p:spPr>
          <a:xfrm>
            <a:off x="5532410" y="4149080"/>
            <a:ext cx="3312000" cy="1080000"/>
          </a:xfrm>
          <a:prstGeom prst="flowChartMagneticDisk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>
                <a:solidFill>
                  <a:schemeClr val="bg1"/>
                </a:solidFill>
              </a:rPr>
              <a:t>Short Unit</a:t>
            </a:r>
            <a:r>
              <a:rPr lang="en-US" altLang="ja-JP" sz="2000" b="1" dirty="0" smtClean="0"/>
              <a:t> Chinese Corpus for Chinese </a:t>
            </a:r>
            <a:r>
              <a:rPr lang="en-US" altLang="ja-JP" sz="2000" b="1" dirty="0" err="1" smtClean="0"/>
              <a:t>Segmenter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25" name="メモ 24"/>
          <p:cNvSpPr/>
          <p:nvPr/>
        </p:nvSpPr>
        <p:spPr>
          <a:xfrm>
            <a:off x="915864" y="1178710"/>
            <a:ext cx="2048770" cy="720080"/>
          </a:xfrm>
          <a:prstGeom prst="foldedCorner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/>
              <a:t>Common Chinese Characters</a:t>
            </a:r>
            <a:endParaRPr kumimoji="1" lang="ja-JP" altLang="en-US" sz="2000" dirty="0"/>
          </a:p>
        </p:txBody>
      </p:sp>
      <p:sp>
        <p:nvSpPr>
          <p:cNvPr id="37" name="メモ 36"/>
          <p:cNvSpPr/>
          <p:nvPr/>
        </p:nvSpPr>
        <p:spPr>
          <a:xfrm>
            <a:off x="3995936" y="1178750"/>
            <a:ext cx="1440160" cy="720000"/>
          </a:xfrm>
          <a:prstGeom prst="foldedCorner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/>
              <a:t>Chinese Lexicons</a:t>
            </a:r>
            <a:endParaRPr kumimoji="1" lang="ja-JP" altLang="en-US" sz="2000" dirty="0"/>
          </a:p>
        </p:txBody>
      </p:sp>
      <p:sp>
        <p:nvSpPr>
          <p:cNvPr id="39" name="メモ 38"/>
          <p:cNvSpPr/>
          <p:nvPr/>
        </p:nvSpPr>
        <p:spPr>
          <a:xfrm>
            <a:off x="1025606" y="2060848"/>
            <a:ext cx="2880320" cy="936000"/>
          </a:xfrm>
          <a:prstGeom prst="foldedCorner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/>
              <a:t>System Dictionary of Chinese </a:t>
            </a:r>
            <a:r>
              <a:rPr lang="en-US" altLang="ja-JP" sz="2000" b="1" dirty="0" err="1" smtClean="0"/>
              <a:t>Segmenter</a:t>
            </a:r>
            <a:endParaRPr kumimoji="1" lang="ja-JP" altLang="en-US" sz="2000" dirty="0"/>
          </a:p>
        </p:txBody>
      </p:sp>
      <p:sp>
        <p:nvSpPr>
          <p:cNvPr id="42" name="メモ 41"/>
          <p:cNvSpPr/>
          <p:nvPr/>
        </p:nvSpPr>
        <p:spPr>
          <a:xfrm>
            <a:off x="1025606" y="4221028"/>
            <a:ext cx="2880320" cy="936104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/>
              <a:t>System Dictionary </a:t>
            </a:r>
            <a:r>
              <a:rPr lang="en-US" altLang="ja-JP" sz="2000" b="1" dirty="0" smtClean="0">
                <a:solidFill>
                  <a:schemeClr val="bg1"/>
                </a:solidFill>
              </a:rPr>
              <a:t>with</a:t>
            </a:r>
            <a:endParaRPr lang="en-US" altLang="ja-JP" sz="2000" b="1" dirty="0" smtClean="0"/>
          </a:p>
          <a:p>
            <a:pPr algn="ctr"/>
            <a:r>
              <a:rPr lang="en-US" altLang="ja-JP" sz="2000" b="1" dirty="0" smtClean="0"/>
              <a:t>Chinese Lexicons</a:t>
            </a:r>
            <a:endParaRPr kumimoji="1" lang="ja-JP" altLang="en-US" sz="2000" dirty="0"/>
          </a:p>
        </p:txBody>
      </p:sp>
      <p:cxnSp>
        <p:nvCxnSpPr>
          <p:cNvPr id="50" name="図形 49"/>
          <p:cNvCxnSpPr>
            <a:stCxn id="37" idx="2"/>
            <a:endCxn id="23" idx="3"/>
          </p:cNvCxnSpPr>
          <p:nvPr/>
        </p:nvCxnSpPr>
        <p:spPr>
          <a:xfrm rot="5400000">
            <a:off x="3361318" y="2227334"/>
            <a:ext cx="1683282" cy="1026114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図形 52"/>
          <p:cNvCxnSpPr>
            <a:stCxn id="37" idx="2"/>
            <a:endCxn id="24" idx="1"/>
          </p:cNvCxnSpPr>
          <p:nvPr/>
        </p:nvCxnSpPr>
        <p:spPr>
          <a:xfrm rot="16200000" flipH="1">
            <a:off x="4498504" y="2116262"/>
            <a:ext cx="1683282" cy="1248258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>
            <a:stCxn id="6" idx="4"/>
            <a:endCxn id="8" idx="1"/>
          </p:cNvCxnSpPr>
          <p:nvPr/>
        </p:nvCxnSpPr>
        <p:spPr>
          <a:xfrm>
            <a:off x="3016911" y="584624"/>
            <a:ext cx="47496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カギ線コネクタ 59"/>
          <p:cNvCxnSpPr>
            <a:stCxn id="25" idx="3"/>
            <a:endCxn id="8" idx="1"/>
          </p:cNvCxnSpPr>
          <p:nvPr/>
        </p:nvCxnSpPr>
        <p:spPr>
          <a:xfrm flipV="1">
            <a:off x="2964634" y="584624"/>
            <a:ext cx="527246" cy="95412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>
            <a:stCxn id="8" idx="2"/>
            <a:endCxn id="37" idx="0"/>
          </p:cNvCxnSpPr>
          <p:nvPr/>
        </p:nvCxnSpPr>
        <p:spPr>
          <a:xfrm>
            <a:off x="4716016" y="953680"/>
            <a:ext cx="0" cy="2250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>
            <a:stCxn id="20" idx="3"/>
            <a:endCxn id="24" idx="0"/>
          </p:cNvCxnSpPr>
          <p:nvPr/>
        </p:nvCxnSpPr>
        <p:spPr>
          <a:xfrm>
            <a:off x="7188410" y="3068848"/>
            <a:ext cx="0" cy="1441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>
            <a:stCxn id="24" idx="2"/>
            <a:endCxn id="30" idx="1"/>
          </p:cNvCxnSpPr>
          <p:nvPr/>
        </p:nvCxnSpPr>
        <p:spPr>
          <a:xfrm>
            <a:off x="7188410" y="3951088"/>
            <a:ext cx="0" cy="1979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>
            <a:stCxn id="39" idx="2"/>
            <a:endCxn id="23" idx="0"/>
          </p:cNvCxnSpPr>
          <p:nvPr/>
        </p:nvCxnSpPr>
        <p:spPr>
          <a:xfrm>
            <a:off x="2465766" y="2996848"/>
            <a:ext cx="0" cy="2161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>
            <a:stCxn id="23" idx="2"/>
            <a:endCxn id="42" idx="0"/>
          </p:cNvCxnSpPr>
          <p:nvPr/>
        </p:nvCxnSpPr>
        <p:spPr>
          <a:xfrm>
            <a:off x="2465766" y="3951088"/>
            <a:ext cx="0" cy="2699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図形 71"/>
          <p:cNvCxnSpPr>
            <a:stCxn id="42" idx="2"/>
            <a:endCxn id="27" idx="1"/>
          </p:cNvCxnSpPr>
          <p:nvPr/>
        </p:nvCxnSpPr>
        <p:spPr>
          <a:xfrm rot="16200000" flipH="1">
            <a:off x="2785279" y="4837619"/>
            <a:ext cx="387088" cy="1026114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図形 73"/>
          <p:cNvCxnSpPr>
            <a:stCxn id="30" idx="3"/>
            <a:endCxn id="27" idx="3"/>
          </p:cNvCxnSpPr>
          <p:nvPr/>
        </p:nvCxnSpPr>
        <p:spPr>
          <a:xfrm rot="5400000">
            <a:off x="6406711" y="4762521"/>
            <a:ext cx="315140" cy="1248258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>
            <a:stCxn id="27" idx="2"/>
            <a:endCxn id="26" idx="0"/>
          </p:cNvCxnSpPr>
          <p:nvPr/>
        </p:nvCxnSpPr>
        <p:spPr>
          <a:xfrm>
            <a:off x="4716016" y="5805264"/>
            <a:ext cx="0" cy="23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カギ線コネクタ 80"/>
          <p:cNvCxnSpPr>
            <a:stCxn id="30" idx="2"/>
            <a:endCxn id="39" idx="3"/>
          </p:cNvCxnSpPr>
          <p:nvPr/>
        </p:nvCxnSpPr>
        <p:spPr>
          <a:xfrm rot="10800000">
            <a:off x="3905926" y="2528848"/>
            <a:ext cx="1626484" cy="2160232"/>
          </a:xfrm>
          <a:prstGeom prst="bentConnector3">
            <a:avLst>
              <a:gd name="adj1" fmla="val 24827"/>
            </a:avLst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>
            <a:stCxn id="20" idx="2"/>
          </p:cNvCxnSpPr>
          <p:nvPr/>
        </p:nvCxnSpPr>
        <p:spPr>
          <a:xfrm flipH="1">
            <a:off x="5148064" y="2528848"/>
            <a:ext cx="384346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③ </a:t>
            </a:r>
            <a:r>
              <a:rPr lang="en-US" altLang="ja-JP" dirty="0" smtClean="0"/>
              <a:t>Short Unit Transformation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Adjusting Chinese word segmentation to make tokens </a:t>
            </a:r>
            <a:r>
              <a:rPr lang="en-US" altLang="ja-JP" b="1" dirty="0" smtClean="0">
                <a:solidFill>
                  <a:srgbClr val="FF0000"/>
                </a:solidFill>
              </a:rPr>
              <a:t>1-to-1 mapping as many as possible </a:t>
            </a:r>
            <a:r>
              <a:rPr lang="en-US" altLang="ja-JP" dirty="0" smtClean="0"/>
              <a:t>between a parallel sentences can improve alignment accuracy (</a:t>
            </a:r>
            <a:r>
              <a:rPr lang="en-US" altLang="ja-JP" dirty="0" err="1" smtClean="0"/>
              <a:t>Bai</a:t>
            </a:r>
            <a:r>
              <a:rPr lang="en-US" altLang="ja-JP" dirty="0" smtClean="0"/>
              <a:t> et al., 2008)</a:t>
            </a:r>
          </a:p>
          <a:p>
            <a:r>
              <a:rPr lang="en-US" altLang="ja-JP" dirty="0" smtClean="0"/>
              <a:t>Wang et al. (2010) proposed a short unit standard for Chinese word segmentation, which can </a:t>
            </a:r>
            <a:r>
              <a:rPr lang="en-US" altLang="ja-JP" b="1" dirty="0" smtClean="0">
                <a:solidFill>
                  <a:srgbClr val="FF0000"/>
                </a:solidFill>
              </a:rPr>
              <a:t>reduce the number of 1-to-n alignments</a:t>
            </a:r>
            <a:r>
              <a:rPr lang="en-US" altLang="ja-JP" dirty="0" smtClean="0"/>
              <a:t> and improve MT performance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Word Segmentation Problems</a:t>
            </a:r>
            <a:endParaRPr kumimoji="1" lang="en-US" altLang="ja-JP" dirty="0" smtClean="0"/>
          </a:p>
          <a:p>
            <a:r>
              <a:rPr lang="en-US" altLang="ja-JP" dirty="0" smtClean="0"/>
              <a:t>Common Chinese Characters</a:t>
            </a:r>
          </a:p>
          <a:p>
            <a:r>
              <a:rPr lang="en-US" altLang="ja-JP" dirty="0" smtClean="0"/>
              <a:t>Chinese Word Segmentation Optimization</a:t>
            </a:r>
          </a:p>
          <a:p>
            <a:r>
              <a:rPr lang="en-US" altLang="ja-JP" dirty="0" smtClean="0"/>
              <a:t>Experiments</a:t>
            </a:r>
          </a:p>
          <a:p>
            <a:r>
              <a:rPr lang="en-US" altLang="ja-JP" dirty="0" smtClean="0"/>
              <a:t>Discussion</a:t>
            </a:r>
          </a:p>
          <a:p>
            <a:r>
              <a:rPr lang="en-US" altLang="ja-JP" dirty="0" smtClean="0"/>
              <a:t>Related Work</a:t>
            </a:r>
          </a:p>
          <a:p>
            <a:r>
              <a:rPr lang="en-US" altLang="ja-JP" dirty="0" smtClean="0"/>
              <a:t>Conclusion and Future Work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Our Method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We transform the annotated training data of Chinese </a:t>
            </a:r>
            <a:r>
              <a:rPr lang="en-US" altLang="ja-JP" dirty="0" err="1" smtClean="0"/>
              <a:t>segmenter</a:t>
            </a:r>
            <a:r>
              <a:rPr lang="en-US" altLang="ja-JP" dirty="0" smtClean="0"/>
              <a:t> utilizing the extracted lexicons</a:t>
            </a:r>
            <a:endParaRPr lang="en-US" altLang="ja-JP" b="1" dirty="0" smtClean="0"/>
          </a:p>
          <a:p>
            <a:pPr lvl="1"/>
            <a:endParaRPr kumimoji="1" lang="ja-JP" altLang="en-US" sz="26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259632" y="3214137"/>
            <a:ext cx="66247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2200" dirty="0" smtClean="0">
                <a:latin typeface="SimSun" pitchFamily="2" charset="-122"/>
                <a:ea typeface="SimSun" pitchFamily="2" charset="-122"/>
              </a:rPr>
              <a:t>从</a:t>
            </a:r>
            <a:r>
              <a:rPr lang="en-US" altLang="ja-JP" sz="2200" dirty="0" smtClean="0"/>
              <a:t>_P/ </a:t>
            </a:r>
            <a:r>
              <a:rPr lang="ja-JP" altLang="ja-JP" sz="2200" dirty="0" smtClean="0">
                <a:latin typeface="SimSun" pitchFamily="2" charset="-122"/>
                <a:ea typeface="SimSun" pitchFamily="2" charset="-122"/>
              </a:rPr>
              <a:t>有效性</a:t>
            </a:r>
            <a:r>
              <a:rPr lang="en-US" altLang="ja-JP" sz="2200" dirty="0" smtClean="0"/>
              <a:t>_NN  /</a:t>
            </a:r>
            <a:r>
              <a:rPr lang="ja-JP" altLang="ja-JP" sz="2200" dirty="0" smtClean="0">
                <a:latin typeface="SimSun" pitchFamily="2" charset="-122"/>
                <a:ea typeface="SimSun" pitchFamily="2" charset="-122"/>
              </a:rPr>
              <a:t>高</a:t>
            </a:r>
            <a:r>
              <a:rPr lang="en-US" altLang="ja-JP" sz="2200" dirty="0" smtClean="0"/>
              <a:t>_VA/</a:t>
            </a:r>
            <a:r>
              <a:rPr lang="ja-JP" altLang="ja-JP" sz="2200" dirty="0" smtClean="0"/>
              <a:t>的</a:t>
            </a:r>
            <a:r>
              <a:rPr lang="en-US" altLang="ja-JP" sz="2200" dirty="0" smtClean="0"/>
              <a:t>_DEC/  </a:t>
            </a:r>
            <a:r>
              <a:rPr lang="zh-CN" altLang="en-US" sz="2200" dirty="0" smtClean="0"/>
              <a:t>格要素</a:t>
            </a:r>
            <a:r>
              <a:rPr lang="en-US" altLang="ja-JP" sz="2200" dirty="0" smtClean="0"/>
              <a:t>_NN  /…</a:t>
            </a:r>
            <a:endParaRPr lang="ja-JP" altLang="en-US" sz="2200" dirty="0"/>
          </a:p>
        </p:txBody>
      </p:sp>
      <p:sp>
        <p:nvSpPr>
          <p:cNvPr id="7" name="正方形/長方形 6"/>
          <p:cNvSpPr/>
          <p:nvPr/>
        </p:nvSpPr>
        <p:spPr>
          <a:xfrm>
            <a:off x="1259632" y="4581709"/>
            <a:ext cx="75608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2200" dirty="0" smtClean="0">
                <a:latin typeface="SimSun" pitchFamily="2" charset="-122"/>
                <a:ea typeface="SimSun" pitchFamily="2" charset="-122"/>
              </a:rPr>
              <a:t>从</a:t>
            </a:r>
            <a:r>
              <a:rPr lang="en-US" altLang="ja-JP" sz="2200" dirty="0" smtClean="0"/>
              <a:t>_P/  </a:t>
            </a:r>
            <a:r>
              <a:rPr lang="zh-CN" altLang="en-US" sz="2200" dirty="0" smtClean="0"/>
              <a:t>有效</a:t>
            </a:r>
            <a:r>
              <a:rPr lang="en-US" altLang="ja-JP" sz="2200" dirty="0" smtClean="0"/>
              <a:t>_NN/</a:t>
            </a:r>
            <a:r>
              <a:rPr lang="zh-CN" altLang="en-US" sz="2200" dirty="0" smtClean="0"/>
              <a:t>性</a:t>
            </a:r>
            <a:r>
              <a:rPr lang="en-US" altLang="ja-JP" sz="2200" dirty="0" smtClean="0"/>
              <a:t>_NN  /</a:t>
            </a:r>
            <a:r>
              <a:rPr lang="zh-CN" altLang="en-US" sz="2200" dirty="0" smtClean="0"/>
              <a:t>高</a:t>
            </a:r>
            <a:r>
              <a:rPr lang="en-US" altLang="ja-JP" sz="2200" dirty="0" smtClean="0"/>
              <a:t>_VA/</a:t>
            </a:r>
            <a:r>
              <a:rPr lang="zh-CN" altLang="en-US" sz="2200" dirty="0" smtClean="0"/>
              <a:t>的</a:t>
            </a:r>
            <a:r>
              <a:rPr lang="en-US" altLang="ja-JP" sz="2200" dirty="0" smtClean="0"/>
              <a:t>_DEC/  </a:t>
            </a:r>
            <a:r>
              <a:rPr lang="zh-CN" altLang="en-US" sz="2200" dirty="0" smtClean="0"/>
              <a:t>格</a:t>
            </a:r>
            <a:r>
              <a:rPr lang="en-US" altLang="ja-JP" sz="2200" dirty="0" smtClean="0"/>
              <a:t>_NN/</a:t>
            </a:r>
            <a:r>
              <a:rPr lang="zh-CN" altLang="en-US" sz="2200" dirty="0" smtClean="0"/>
              <a:t>要素</a:t>
            </a:r>
            <a:r>
              <a:rPr lang="en-US" altLang="ja-JP" sz="2200" dirty="0" smtClean="0"/>
              <a:t>_NN  /…</a:t>
            </a:r>
            <a:endParaRPr lang="ja-JP" altLang="en-US" sz="2200" dirty="0"/>
          </a:p>
        </p:txBody>
      </p:sp>
      <p:sp>
        <p:nvSpPr>
          <p:cNvPr id="8" name="正方形/長方形 7"/>
          <p:cNvSpPr/>
          <p:nvPr/>
        </p:nvSpPr>
        <p:spPr>
          <a:xfrm>
            <a:off x="539552" y="4612486"/>
            <a:ext cx="806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Short: </a:t>
            </a:r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539552" y="3244334"/>
            <a:ext cx="661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CTB: </a:t>
            </a:r>
            <a:endParaRPr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2051720" y="3140968"/>
            <a:ext cx="1368152" cy="576064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123952" y="4509120"/>
            <a:ext cx="2016000" cy="576064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5526264" y="3140968"/>
            <a:ext cx="1422000" cy="576064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228408" y="4509120"/>
            <a:ext cx="2016000" cy="576064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6084168" y="3863371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2771800" y="3894729"/>
            <a:ext cx="2504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</a:rPr>
              <a:t>Lexicon: </a:t>
            </a:r>
            <a:r>
              <a:rPr lang="ja-JP" altLang="ja-JP" b="1" dirty="0" smtClean="0">
                <a:solidFill>
                  <a:srgbClr val="FF0000"/>
                </a:solidFill>
              </a:rPr>
              <a:t>有效</a:t>
            </a:r>
            <a:r>
              <a:rPr lang="en-US" altLang="ja-JP" b="1" dirty="0" smtClean="0">
                <a:solidFill>
                  <a:srgbClr val="FF0000"/>
                </a:solidFill>
              </a:rPr>
              <a:t> (effective)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6084168" y="3894729"/>
            <a:ext cx="25213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</a:rPr>
              <a:t>Lexicon : </a:t>
            </a:r>
            <a:r>
              <a:rPr lang="ja-JP" altLang="ja-JP" b="1" dirty="0" smtClean="0">
                <a:solidFill>
                  <a:srgbClr val="FF0000"/>
                </a:solidFill>
              </a:rPr>
              <a:t>要素</a:t>
            </a:r>
            <a:r>
              <a:rPr lang="en-US" altLang="ja-JP" b="1" dirty="0" smtClean="0">
                <a:solidFill>
                  <a:srgbClr val="FF0000"/>
                </a:solidFill>
              </a:rPr>
              <a:t> (element)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>
            <a:off x="2771800" y="3863371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1187624" y="5323274"/>
            <a:ext cx="741682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000" dirty="0" smtClean="0"/>
              <a:t>From case element with high effectiveness …</a:t>
            </a:r>
            <a:endParaRPr lang="ja-JP" altLang="en-US" sz="3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39552" y="5400218"/>
            <a:ext cx="5931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Ref:</a:t>
            </a:r>
            <a:endParaRPr kumimoji="1" lang="ja-JP" altLang="en-US" sz="2000" dirty="0"/>
          </a:p>
        </p:txBody>
      </p:sp>
      <p:sp>
        <p:nvSpPr>
          <p:cNvPr id="20" name="正方形/長方形 19"/>
          <p:cNvSpPr/>
          <p:nvPr/>
        </p:nvSpPr>
        <p:spPr>
          <a:xfrm>
            <a:off x="5796136" y="5384249"/>
            <a:ext cx="2124000" cy="432048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2123728" y="5384249"/>
            <a:ext cx="2124000" cy="432048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>
            <a:off x="611560" y="5229200"/>
            <a:ext cx="8064896" cy="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Constraints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We do not use the extracted lexicons that are composed of </a:t>
            </a:r>
            <a:r>
              <a:rPr lang="en-US" altLang="ja-JP" b="1" dirty="0" smtClean="0">
                <a:solidFill>
                  <a:srgbClr val="FF0000"/>
                </a:solidFill>
              </a:rPr>
              <a:t>only</a:t>
            </a:r>
            <a:r>
              <a:rPr lang="en-US" altLang="ja-JP" dirty="0" smtClean="0"/>
              <a:t> </a:t>
            </a:r>
            <a:r>
              <a:rPr lang="en-US" altLang="ja-JP" b="1" dirty="0" smtClean="0">
                <a:solidFill>
                  <a:srgbClr val="FF0000"/>
                </a:solidFill>
              </a:rPr>
              <a:t>one Chinese character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863588" y="2751311"/>
            <a:ext cx="7488832" cy="3125961"/>
            <a:chOff x="467544" y="1916832"/>
            <a:chExt cx="7488832" cy="3125961"/>
          </a:xfrm>
        </p:grpSpPr>
        <p:sp>
          <p:nvSpPr>
            <p:cNvPr id="6" name="フローチャート : 磁気ディスク 5"/>
            <p:cNvSpPr/>
            <p:nvPr/>
          </p:nvSpPr>
          <p:spPr>
            <a:xfrm>
              <a:off x="3059832" y="1988840"/>
              <a:ext cx="1872208" cy="2232248"/>
            </a:xfrm>
            <a:prstGeom prst="flowChartMagneticDisk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altLang="zh-CN" sz="2400" b="1" dirty="0" smtClean="0">
                <a:solidFill>
                  <a:schemeClr val="bg1"/>
                </a:solidFill>
              </a:endParaRPr>
            </a:p>
            <a:p>
              <a:pPr algn="ctr">
                <a:defRPr/>
              </a:pPr>
              <a:r>
                <a:rPr lang="zh-CN" altLang="en-US" sz="2400" b="1" dirty="0" smtClean="0">
                  <a:solidFill>
                    <a:schemeClr val="bg1"/>
                  </a:solidFill>
                </a:rPr>
                <a:t>歌</a:t>
              </a:r>
              <a:r>
                <a:rPr lang="en-US" altLang="ja-JP" sz="2400" b="1" dirty="0" smtClean="0">
                  <a:solidFill>
                    <a:schemeClr val="bg1"/>
                  </a:solidFill>
                </a:rPr>
                <a:t>(</a:t>
              </a:r>
              <a:r>
                <a:rPr lang="en-US" altLang="zh-CN" sz="2400" b="1" dirty="0" smtClean="0">
                  <a:solidFill>
                    <a:schemeClr val="bg1"/>
                  </a:solidFill>
                </a:rPr>
                <a:t>song</a:t>
              </a:r>
              <a:r>
                <a:rPr lang="en-US" altLang="ja-JP" sz="2400" b="1" dirty="0" smtClean="0">
                  <a:solidFill>
                    <a:schemeClr val="bg1"/>
                  </a:solidFill>
                </a:rPr>
                <a:t>)</a:t>
              </a:r>
            </a:p>
            <a:p>
              <a:pPr algn="ctr">
                <a:defRPr/>
              </a:pPr>
              <a:r>
                <a:rPr lang="ja-JP" altLang="en-US" sz="2400" b="1" dirty="0" smtClean="0">
                  <a:solidFill>
                    <a:schemeClr val="bg1"/>
                  </a:solidFill>
                </a:rPr>
                <a:t>・・・</a:t>
              </a:r>
              <a:endParaRPr lang="en-US" altLang="zh-CN" sz="2400" b="1" dirty="0" smtClean="0">
                <a:solidFill>
                  <a:schemeClr val="bg1"/>
                </a:solidFill>
              </a:endParaRPr>
            </a:p>
            <a:p>
              <a:pPr algn="ctr">
                <a:defRPr/>
              </a:pPr>
              <a:endParaRPr lang="ja-JP" altLang="en-US" sz="22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575556" y="2874132"/>
              <a:ext cx="1800200" cy="461665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zh-CN" altLang="en-US" sz="2400" b="1" dirty="0" smtClean="0"/>
                <a:t>歌颂</a:t>
              </a:r>
              <a:r>
                <a:rPr lang="en-US" altLang="ja-JP" sz="2400" b="1" dirty="0" smtClean="0"/>
                <a:t>(</a:t>
              </a:r>
              <a:r>
                <a:rPr lang="en-US" altLang="zh-CN" sz="2400" b="1" dirty="0" smtClean="0"/>
                <a:t>praise</a:t>
              </a:r>
              <a:r>
                <a:rPr lang="en-US" altLang="ja-JP" sz="2400" b="1" dirty="0" smtClean="0"/>
                <a:t>)</a:t>
              </a:r>
              <a:endParaRPr lang="ja-JP" altLang="en-US" sz="2400" b="1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5651640" y="2689466"/>
              <a:ext cx="1460336" cy="830997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r>
                <a:rPr lang="zh-CN" altLang="en-US" sz="2400" b="1" dirty="0" smtClean="0"/>
                <a:t>歌</a:t>
              </a:r>
              <a:r>
                <a:rPr lang="en-US" altLang="zh-CN" sz="2400" b="1" dirty="0" smtClean="0"/>
                <a:t>(song)/</a:t>
              </a:r>
            </a:p>
            <a:p>
              <a:r>
                <a:rPr lang="zh-CN" altLang="en-US" sz="2400" b="1" dirty="0" smtClean="0"/>
                <a:t>颂</a:t>
              </a:r>
              <a:r>
                <a:rPr lang="en-US" altLang="ja-JP" sz="2400" b="1" dirty="0" smtClean="0"/>
                <a:t>(</a:t>
              </a:r>
              <a:r>
                <a:rPr lang="en-US" altLang="zh-CN" sz="2400" b="1" dirty="0" smtClean="0"/>
                <a:t>praise</a:t>
              </a:r>
              <a:r>
                <a:rPr lang="en-US" altLang="ja-JP" sz="2400" b="1" dirty="0" smtClean="0"/>
                <a:t>)</a:t>
              </a:r>
              <a:endParaRPr lang="ja-JP" altLang="en-US" sz="2400" b="1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683568" y="4581128"/>
              <a:ext cx="153420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b="1" dirty="0" smtClean="0"/>
                <a:t>long token</a:t>
              </a:r>
              <a:endParaRPr lang="ja-JP" altLang="en-US" sz="2400" b="1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2756609" y="4581128"/>
              <a:ext cx="248260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b="1" dirty="0" smtClean="0"/>
                <a:t>extracted lexicons</a:t>
              </a:r>
              <a:endParaRPr lang="ja-JP" altLang="en-US" sz="2400" b="1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5544108" y="4581128"/>
              <a:ext cx="23581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b="1" dirty="0" smtClean="0"/>
                <a:t>short unit tokens</a:t>
              </a:r>
              <a:endParaRPr lang="ja-JP" altLang="en-US" sz="2400" b="1" dirty="0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467544" y="4437112"/>
              <a:ext cx="7488832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>
              <a:off x="2735796" y="1916832"/>
              <a:ext cx="0" cy="30963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5220072" y="1916832"/>
              <a:ext cx="0" cy="30963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右矢印 14"/>
            <p:cNvSpPr/>
            <p:nvPr/>
          </p:nvSpPr>
          <p:spPr>
            <a:xfrm>
              <a:off x="2555776" y="3032956"/>
              <a:ext cx="360040" cy="1440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16" name="右矢印 15"/>
            <p:cNvSpPr/>
            <p:nvPr/>
          </p:nvSpPr>
          <p:spPr>
            <a:xfrm>
              <a:off x="5076056" y="3032956"/>
              <a:ext cx="360040" cy="1440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Word Segmentation Problems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Common Chinese Characters</a:t>
            </a:r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Chinese Word Segmentation Optimization</a:t>
            </a:r>
          </a:p>
          <a:p>
            <a:r>
              <a:rPr lang="en-US" altLang="ja-JP" dirty="0" smtClean="0"/>
              <a:t>Experiments</a:t>
            </a:r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Discussion</a:t>
            </a:r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Related Work</a:t>
            </a:r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Conclusion and Future Work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Two Kinds of Experiments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Experiments on </a:t>
            </a:r>
            <a:r>
              <a:rPr lang="en-US" altLang="ja-JP" b="1" dirty="0" smtClean="0">
                <a:solidFill>
                  <a:srgbClr val="FF0000"/>
                </a:solidFill>
              </a:rPr>
              <a:t>Moses</a:t>
            </a:r>
            <a:r>
              <a:rPr lang="en-US" altLang="ja-JP" dirty="0" smtClean="0">
                <a:solidFill>
                  <a:srgbClr val="FF0000"/>
                </a:solidFill>
              </a:rPr>
              <a:t> 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lang="en-US" altLang="ja-JP" dirty="0" smtClean="0"/>
              <a:t>Experiments on Kyoto example-based machine translation (</a:t>
            </a:r>
            <a:r>
              <a:rPr lang="en-US" altLang="ja-JP" b="1" dirty="0" smtClean="0">
                <a:solidFill>
                  <a:srgbClr val="FF0000"/>
                </a:solidFill>
              </a:rPr>
              <a:t>EBMT</a:t>
            </a:r>
            <a:r>
              <a:rPr lang="en-US" altLang="ja-JP" dirty="0" smtClean="0"/>
              <a:t>) system </a:t>
            </a:r>
            <a:r>
              <a:rPr lang="en-US" altLang="ja-JP" dirty="0" err="1" smtClean="0"/>
              <a:t>Nakazawa</a:t>
            </a:r>
            <a:r>
              <a:rPr lang="en-US" altLang="ja-JP" dirty="0" smtClean="0"/>
              <a:t> and </a:t>
            </a:r>
            <a:r>
              <a:rPr lang="en-US" altLang="ja-JP" dirty="0" err="1" smtClean="0"/>
              <a:t>Kurohashi</a:t>
            </a:r>
            <a:r>
              <a:rPr lang="en-US" altLang="ja-JP" dirty="0" smtClean="0"/>
              <a:t>, 2011)</a:t>
            </a:r>
          </a:p>
          <a:p>
            <a:pPr lvl="1"/>
            <a:r>
              <a:rPr lang="en-US" altLang="ja-JP" sz="3000" b="1" dirty="0" smtClean="0">
                <a:solidFill>
                  <a:srgbClr val="FF0000"/>
                </a:solidFill>
              </a:rPr>
              <a:t>A dependency tree-based decoder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Experimental Settings on MOSES (1/2)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193677" y="1556792"/>
          <a:ext cx="8770811" cy="3749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541649"/>
                <a:gridCol w="52291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ja-JP" sz="2400" dirty="0" smtClean="0"/>
                        <a:t>Parallel Training Corpus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400" dirty="0" err="1" smtClean="0"/>
                        <a:t>Zh-Ja</a:t>
                      </a:r>
                      <a:r>
                        <a:rPr lang="en-US" altLang="ja-JP" sz="2400" dirty="0" smtClean="0"/>
                        <a:t> paper abstract corpus </a:t>
                      </a:r>
                    </a:p>
                    <a:p>
                      <a:r>
                        <a:rPr lang="en-US" altLang="ja-JP" sz="2400" dirty="0" smtClean="0"/>
                        <a:t>(680k sentences)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2400" dirty="0" smtClean="0"/>
                        <a:t>Chinese Annotated Corpus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400" b="1" dirty="0" smtClean="0">
                          <a:solidFill>
                            <a:srgbClr val="FF0000"/>
                          </a:solidFill>
                        </a:rPr>
                        <a:t>NICT Chinese Treebank (same domain</a:t>
                      </a:r>
                      <a:r>
                        <a:rPr lang="en-US" altLang="ja-JP" sz="2400" b="1" baseline="0" dirty="0" smtClean="0">
                          <a:solidFill>
                            <a:srgbClr val="FF0000"/>
                          </a:solidFill>
                        </a:rPr>
                        <a:t> of parallel corpus, </a:t>
                      </a:r>
                      <a:r>
                        <a:rPr lang="en-US" altLang="ja-JP" sz="2400" b="1" dirty="0" smtClean="0">
                          <a:solidFill>
                            <a:srgbClr val="FF0000"/>
                          </a:solidFill>
                        </a:rPr>
                        <a:t>9,792 sentences)</a:t>
                      </a:r>
                    </a:p>
                    <a:p>
                      <a:r>
                        <a:rPr lang="en-US" altLang="ja-JP" sz="2400" b="1" dirty="0" smtClean="0">
                          <a:solidFill>
                            <a:srgbClr val="FF0000"/>
                          </a:solidFill>
                        </a:rPr>
                        <a:t>CTB 7 (31,131 sentences)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2400" dirty="0" smtClean="0"/>
                        <a:t>Chinese </a:t>
                      </a:r>
                      <a:r>
                        <a:rPr lang="en-US" altLang="ja-JP" sz="2400" dirty="0" err="1" smtClean="0"/>
                        <a:t>Segmenter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400" b="0" dirty="0" smtClean="0">
                          <a:solidFill>
                            <a:schemeClr val="tx1"/>
                          </a:solidFill>
                        </a:rPr>
                        <a:t>In-house</a:t>
                      </a:r>
                      <a:r>
                        <a:rPr lang="en-US" altLang="ja-JP" sz="2400" dirty="0" smtClean="0"/>
                        <a:t> Chinese </a:t>
                      </a:r>
                      <a:r>
                        <a:rPr lang="en-US" altLang="ja-JP" sz="2400" dirty="0" err="1" smtClean="0"/>
                        <a:t>segmenter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2400" dirty="0" smtClean="0"/>
                        <a:t>Japanese </a:t>
                      </a:r>
                      <a:r>
                        <a:rPr lang="en-US" altLang="ja-JP" sz="2400" dirty="0" err="1" smtClean="0"/>
                        <a:t>Segmenter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400" b="0" dirty="0" smtClean="0">
                          <a:solidFill>
                            <a:schemeClr val="tx1"/>
                          </a:solidFill>
                        </a:rPr>
                        <a:t>JUMAN</a:t>
                      </a:r>
                      <a:r>
                        <a:rPr lang="en-US" altLang="ja-JP" sz="2400" dirty="0" smtClean="0"/>
                        <a:t> (</a:t>
                      </a:r>
                      <a:r>
                        <a:rPr lang="en-US" altLang="ja-JP" sz="2400" dirty="0" err="1" smtClean="0"/>
                        <a:t>Kurohashi</a:t>
                      </a:r>
                      <a:r>
                        <a:rPr lang="en-US" altLang="ja-JP" sz="2400" dirty="0" smtClean="0"/>
                        <a:t> et al., 1994)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2400" dirty="0" smtClean="0"/>
                        <a:t>MT system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400" b="1" dirty="0" smtClean="0">
                          <a:solidFill>
                            <a:srgbClr val="FF0000"/>
                          </a:solidFill>
                        </a:rPr>
                        <a:t>Moses</a:t>
                      </a:r>
                      <a:r>
                        <a:rPr lang="en-US" altLang="ja-JP" sz="2400" dirty="0" smtClean="0"/>
                        <a:t> with default options, except for the distortion limit (</a:t>
                      </a:r>
                      <a:r>
                        <a:rPr lang="en-US" altLang="ja-JP" sz="2400" b="1" dirty="0" smtClean="0"/>
                        <a:t>6</a:t>
                      </a:r>
                      <a:r>
                        <a:rPr lang="ja-JP" altLang="en-US" sz="2400" b="1" dirty="0" smtClean="0"/>
                        <a:t>→</a:t>
                      </a:r>
                      <a:r>
                        <a:rPr lang="en-US" altLang="ja-JP" sz="2400" b="1" dirty="0" smtClean="0"/>
                        <a:t>20</a:t>
                      </a:r>
                      <a:r>
                        <a:rPr lang="en-US" altLang="ja-JP" sz="2400" dirty="0" smtClean="0"/>
                        <a:t>)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Experimental Settings on MOSES (2/2)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Baseline: Only using the lexicons extracted from Chinese annotated corpus</a:t>
            </a:r>
          </a:p>
          <a:p>
            <a:r>
              <a:rPr lang="en-US" altLang="ja-JP" dirty="0" smtClean="0"/>
              <a:t>Incorporation: Incorporate the extracted Chinese lexicons</a:t>
            </a:r>
          </a:p>
          <a:p>
            <a:r>
              <a:rPr lang="en-US" altLang="ja-JP" dirty="0" smtClean="0"/>
              <a:t>Short unit: Incorporate the extracted Chinese lexicons and train the Chinese </a:t>
            </a:r>
            <a:r>
              <a:rPr lang="en-US" altLang="ja-JP" dirty="0" err="1" smtClean="0"/>
              <a:t>segmenter</a:t>
            </a:r>
            <a:r>
              <a:rPr lang="en-US" altLang="ja-JP" dirty="0" smtClean="0"/>
              <a:t> on the short unit training data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ja-JP" sz="4000" dirty="0" smtClean="0"/>
              <a:t>Results of Chinese-to-Japanese Translation Experiments on MOSES</a:t>
            </a:r>
            <a:endParaRPr kumimoji="1" lang="ja-JP" altLang="en-US" sz="4000" dirty="0"/>
          </a:p>
        </p:txBody>
      </p:sp>
      <p:graphicFrame>
        <p:nvGraphicFramePr>
          <p:cNvPr id="6" name="コンテンツ プレースホルダ 5"/>
          <p:cNvGraphicFramePr>
            <a:graphicFrameLocks noGrp="1"/>
          </p:cNvGraphicFramePr>
          <p:nvPr>
            <p:ph idx="1"/>
          </p:nvPr>
        </p:nvGraphicFramePr>
        <p:xfrm>
          <a:off x="514406" y="1700808"/>
          <a:ext cx="809004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6560"/>
                <a:gridCol w="3148203"/>
                <a:gridCol w="3005279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BLEU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b="1" dirty="0" smtClean="0"/>
                        <a:t>NICT Chinese Treebank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b="1" dirty="0" smtClean="0"/>
                        <a:t>CTB 7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Baseline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34.92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36.64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2400" dirty="0" smtClean="0"/>
                        <a:t>Incorporation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36.19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37.39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2400" dirty="0" smtClean="0"/>
                        <a:t>Short unit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rgbClr val="FF0000"/>
                          </a:solidFill>
                        </a:rPr>
                        <a:t>36.82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rgbClr val="FF0000"/>
                          </a:solidFill>
                        </a:rPr>
                        <a:t>38.59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  <p:sp>
        <p:nvSpPr>
          <p:cNvPr id="13" name="コンテンツ プレースホルダ 2"/>
          <p:cNvSpPr txBox="1">
            <a:spLocks/>
          </p:cNvSpPr>
          <p:nvPr/>
        </p:nvSpPr>
        <p:spPr>
          <a:xfrm>
            <a:off x="426368" y="3756173"/>
            <a:ext cx="8229600" cy="20490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sz="3200" dirty="0" smtClean="0"/>
              <a:t>CTB 7 shows better performance because the size is more than 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>3 times</a:t>
            </a:r>
            <a:r>
              <a:rPr lang="en-US" altLang="ja-JP" sz="3200" dirty="0" smtClean="0"/>
              <a:t> of NICT Chinese Treebank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sz="3200" dirty="0" smtClean="0"/>
              <a:t>Lexicons extracted from a paper abstract domain also work well on 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>other domains</a:t>
            </a:r>
            <a:r>
              <a:rPr lang="en-US" altLang="ja-JP" sz="3200" dirty="0" smtClean="0"/>
              <a:t> (i.e. CTB 7)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altLang="ja-JP" sz="32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altLang="ja-JP" sz="32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1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ja-JP" sz="4000" dirty="0" smtClean="0"/>
              <a:t>Results of Japanese-to-Chinese Translation Experiments on MOSES</a:t>
            </a:r>
            <a:endParaRPr kumimoji="1" lang="ja-JP" altLang="en-US" sz="40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  <p:graphicFrame>
        <p:nvGraphicFramePr>
          <p:cNvPr id="10" name="コンテンツ プレースホルダ 5"/>
          <p:cNvGraphicFramePr>
            <a:graphicFrameLocks noGrp="1"/>
          </p:cNvGraphicFramePr>
          <p:nvPr>
            <p:ph idx="1"/>
          </p:nvPr>
        </p:nvGraphicFramePr>
        <p:xfrm>
          <a:off x="539552" y="1772816"/>
          <a:ext cx="809004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6560"/>
                <a:gridCol w="3148203"/>
                <a:gridCol w="3005279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BLEU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b="1" dirty="0" smtClean="0"/>
                        <a:t>NICT Chinese Treebank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b="1" dirty="0" smtClean="0"/>
                        <a:t>CTB 7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Baseline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31.42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31.83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2400" dirty="0" smtClean="0"/>
                        <a:t>Incorporation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31.24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rgbClr val="FF0000"/>
                          </a:solidFill>
                        </a:rPr>
                        <a:t>32.34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2400" dirty="0" smtClean="0"/>
                        <a:t>Short unit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rgbClr val="FF0000"/>
                          </a:solidFill>
                        </a:rPr>
                        <a:t>31.95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</a:rPr>
                        <a:t>31.95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コンテンツ プレースホルダ 2"/>
          <p:cNvSpPr txBox="1">
            <a:spLocks/>
          </p:cNvSpPr>
          <p:nvPr/>
        </p:nvSpPr>
        <p:spPr>
          <a:xfrm>
            <a:off x="518864" y="3789040"/>
            <a:ext cx="8229600" cy="2049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sz="3200" dirty="0" smtClean="0"/>
              <a:t>Not significant compared to </a:t>
            </a:r>
            <a:r>
              <a:rPr lang="en-US" altLang="ja-JP" sz="3200" dirty="0" err="1" smtClean="0"/>
              <a:t>Zh</a:t>
            </a:r>
            <a:r>
              <a:rPr lang="en-US" altLang="ja-JP" sz="3200" dirty="0" smtClean="0"/>
              <a:t>-to-</a:t>
            </a:r>
            <a:r>
              <a:rPr lang="en-US" altLang="ja-JP" sz="3200" dirty="0" err="1" smtClean="0"/>
              <a:t>Ja</a:t>
            </a:r>
            <a:r>
              <a:rPr lang="en-US" altLang="ja-JP" sz="3200" dirty="0" smtClean="0"/>
              <a:t>, because our proposed approach does not change the segmentation results of 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>input Japanese sentences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altLang="ja-JP" sz="320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altLang="ja-JP" sz="32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altLang="ja-JP" sz="32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1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Experimental Settings on EBMT (1/2)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193677" y="1707624"/>
          <a:ext cx="8770811" cy="3017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541649"/>
                <a:gridCol w="52291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ja-JP" sz="2400" dirty="0" smtClean="0"/>
                        <a:t>Parallel Training Corpus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400" dirty="0" err="1" smtClean="0"/>
                        <a:t>Zh-Ja</a:t>
                      </a:r>
                      <a:r>
                        <a:rPr lang="en-US" altLang="ja-JP" sz="2400" dirty="0" smtClean="0"/>
                        <a:t> paper abstract corpus </a:t>
                      </a:r>
                    </a:p>
                    <a:p>
                      <a:r>
                        <a:rPr lang="en-US" altLang="ja-JP" sz="2400" dirty="0" smtClean="0"/>
                        <a:t>(680k sentences)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2400" dirty="0" smtClean="0"/>
                        <a:t>Chinese Annotated Corpus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400" b="1" dirty="0" smtClean="0">
                          <a:solidFill>
                            <a:srgbClr val="FF0000"/>
                          </a:solidFill>
                        </a:rPr>
                        <a:t>CTB 7</a:t>
                      </a:r>
                      <a:r>
                        <a:rPr lang="en-US" altLang="ja-JP" sz="2400" dirty="0" smtClean="0"/>
                        <a:t> (31,131 sentences)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2400" dirty="0" smtClean="0"/>
                        <a:t>Chinese </a:t>
                      </a:r>
                      <a:r>
                        <a:rPr lang="en-US" altLang="ja-JP" sz="2400" dirty="0" err="1" smtClean="0"/>
                        <a:t>Segmenter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400" b="0" dirty="0" smtClean="0">
                          <a:solidFill>
                            <a:schemeClr val="tx1"/>
                          </a:solidFill>
                        </a:rPr>
                        <a:t>In-house</a:t>
                      </a:r>
                      <a:r>
                        <a:rPr lang="en-US" altLang="ja-JP" sz="2400" dirty="0" smtClean="0"/>
                        <a:t> Chinese </a:t>
                      </a:r>
                      <a:r>
                        <a:rPr lang="en-US" altLang="ja-JP" sz="2400" dirty="0" err="1" smtClean="0"/>
                        <a:t>segmenter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2400" dirty="0" smtClean="0"/>
                        <a:t>Japanese </a:t>
                      </a:r>
                      <a:r>
                        <a:rPr lang="en-US" altLang="ja-JP" sz="2400" dirty="0" err="1" smtClean="0"/>
                        <a:t>Segmenter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400" b="0" dirty="0" smtClean="0">
                          <a:solidFill>
                            <a:schemeClr val="tx1"/>
                          </a:solidFill>
                        </a:rPr>
                        <a:t>JUMAN</a:t>
                      </a:r>
                      <a:r>
                        <a:rPr lang="en-US" altLang="ja-JP" sz="2400" dirty="0" smtClean="0"/>
                        <a:t> (</a:t>
                      </a:r>
                      <a:r>
                        <a:rPr lang="en-US" altLang="ja-JP" sz="2400" dirty="0" err="1" smtClean="0"/>
                        <a:t>Kurohashi</a:t>
                      </a:r>
                      <a:r>
                        <a:rPr lang="en-US" altLang="ja-JP" sz="2400" dirty="0" smtClean="0"/>
                        <a:t> et al., 1994)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2400" dirty="0" smtClean="0"/>
                        <a:t>MT system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400" b="0" dirty="0" smtClean="0">
                          <a:solidFill>
                            <a:schemeClr val="tx1"/>
                          </a:solidFill>
                        </a:rPr>
                        <a:t>Kyoto example-based machine translation (</a:t>
                      </a:r>
                      <a:r>
                        <a:rPr lang="en-US" altLang="ja-JP" sz="2400" b="1" dirty="0" smtClean="0">
                          <a:solidFill>
                            <a:srgbClr val="FF0000"/>
                          </a:solidFill>
                        </a:rPr>
                        <a:t>EBMT</a:t>
                      </a:r>
                      <a:r>
                        <a:rPr lang="en-US" altLang="ja-JP" sz="2400" b="0" dirty="0" smtClean="0">
                          <a:solidFill>
                            <a:schemeClr val="tx1"/>
                          </a:solidFill>
                        </a:rPr>
                        <a:t>) system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Experimental Settings on EBMT (2/2)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Baseline: Only using the lexicons extracted from Chinese annotated corpus</a:t>
            </a:r>
          </a:p>
          <a:p>
            <a:r>
              <a:rPr lang="en-US" altLang="ja-JP" dirty="0" smtClean="0"/>
              <a:t>Short unit: Incorporate the extracted Chinese lexicons and train the Chinese </a:t>
            </a:r>
            <a:r>
              <a:rPr lang="en-US" altLang="ja-JP" dirty="0" err="1" smtClean="0"/>
              <a:t>segmenter</a:t>
            </a:r>
            <a:r>
              <a:rPr lang="en-US" altLang="ja-JP" dirty="0" smtClean="0"/>
              <a:t> on the short unit training data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29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Word Segmentation Problems</a:t>
            </a:r>
            <a:endParaRPr kumimoji="1" lang="en-US" altLang="ja-JP" dirty="0" smtClean="0"/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Common Chinese Characters</a:t>
            </a:r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Chinese Word Segmentation Optimization</a:t>
            </a:r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Experiments</a:t>
            </a:r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Discussion</a:t>
            </a:r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Related Work</a:t>
            </a:r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Conclusion and Future Work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ja-JP" sz="4000" dirty="0" smtClean="0"/>
              <a:t>Results of Translation Experiments on EBMT</a:t>
            </a:r>
            <a:endParaRPr kumimoji="1" lang="ja-JP" altLang="en-US" sz="40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30</a:t>
            </a:fld>
            <a:endParaRPr kumimoji="1" lang="ja-JP" altLang="en-US"/>
          </a:p>
        </p:txBody>
      </p:sp>
      <p:graphicFrame>
        <p:nvGraphicFramePr>
          <p:cNvPr id="10" name="コンテンツ プレースホルダ 5"/>
          <p:cNvGraphicFramePr>
            <a:graphicFrameLocks noGrp="1"/>
          </p:cNvGraphicFramePr>
          <p:nvPr>
            <p:ph idx="1"/>
          </p:nvPr>
        </p:nvGraphicFramePr>
        <p:xfrm>
          <a:off x="750404" y="1700808"/>
          <a:ext cx="7643192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710"/>
                <a:gridCol w="3148203"/>
                <a:gridCol w="3005279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BLEU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b="1" dirty="0" err="1" smtClean="0"/>
                        <a:t>Zh</a:t>
                      </a:r>
                      <a:r>
                        <a:rPr lang="en-US" altLang="ja-JP" sz="2400" b="1" dirty="0" smtClean="0"/>
                        <a:t>-to-</a:t>
                      </a:r>
                      <a:r>
                        <a:rPr lang="en-US" altLang="ja-JP" sz="2400" b="1" dirty="0" err="1" smtClean="0"/>
                        <a:t>Ja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b="1" dirty="0" err="1" smtClean="0"/>
                        <a:t>Ja</a:t>
                      </a:r>
                      <a:r>
                        <a:rPr lang="en-US" altLang="ja-JP" sz="2400" b="1" dirty="0" smtClean="0"/>
                        <a:t>-to-</a:t>
                      </a:r>
                      <a:r>
                        <a:rPr lang="en-US" altLang="ja-JP" sz="2400" b="1" dirty="0" err="1" smtClean="0"/>
                        <a:t>Zh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Baseline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22.84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/>
                        <a:t>19.10</a:t>
                      </a:r>
                      <a:endParaRPr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2400" dirty="0" smtClean="0"/>
                        <a:t>Short unit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rgbClr val="FF0000"/>
                          </a:solidFill>
                        </a:rPr>
                        <a:t>23.36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b="1" dirty="0" smtClean="0">
                          <a:solidFill>
                            <a:srgbClr val="FF0000"/>
                          </a:solidFill>
                        </a:rPr>
                        <a:t>19.15</a:t>
                      </a:r>
                      <a:endParaRPr lang="ja-JP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コンテンツ プレースホルダ 2"/>
          <p:cNvSpPr txBox="1">
            <a:spLocks/>
          </p:cNvSpPr>
          <p:nvPr/>
        </p:nvSpPr>
        <p:spPr>
          <a:xfrm>
            <a:off x="426368" y="3356992"/>
            <a:ext cx="8229600" cy="204909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Translation performance</a:t>
            </a:r>
            <a:r>
              <a:rPr kumimoji="1" lang="en-US" altLang="ja-JP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worse than MOSES, because EBMT suffers from </a:t>
            </a:r>
            <a:r>
              <a:rPr kumimoji="1" lang="en-US" altLang="ja-JP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low accuracy of 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>Chinese parser</a:t>
            </a:r>
            <a:endParaRPr kumimoji="1" lang="en-US" altLang="ja-JP" sz="3200" b="1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ja-JP" sz="3200" dirty="0" smtClean="0"/>
              <a:t>Improvement by short unit is not significant because the Chinese parser is 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>not trained</a:t>
            </a:r>
            <a:r>
              <a:rPr lang="en-US" altLang="ja-JP" sz="3200" dirty="0" smtClean="0"/>
              <a:t> on short unit segmented training data</a:t>
            </a: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Word Segmentation Problems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Common Chinese Characters</a:t>
            </a:r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Chinese Word Segmentation Optimization</a:t>
            </a:r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Experiments</a:t>
            </a:r>
          </a:p>
          <a:p>
            <a:r>
              <a:rPr lang="en-US" altLang="ja-JP" dirty="0" smtClean="0"/>
              <a:t>Discussion</a:t>
            </a:r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Related Work</a:t>
            </a:r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Conclusion and Future Work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31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Short Unit Effectiveness on MOSES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32</a:t>
            </a:fld>
            <a:endParaRPr kumimoji="1" lang="ja-JP" alt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1270306"/>
            <a:ext cx="8568952" cy="516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Baseline (</a:t>
            </a:r>
            <a:r>
              <a:rPr kumimoji="1" lang="en-US" altLang="zh-CN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BLEU=49.38</a:t>
            </a:r>
            <a:r>
              <a:rPr kumimoji="1" lang="en-US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)</a:t>
            </a:r>
            <a:endParaRPr kumimoji="1" lang="en-US" altLang="ja-JP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ＭＳ Ｐゴシック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Input: </a:t>
            </a:r>
            <a:r>
              <a:rPr kumimoji="1" lang="zh-CN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本</a:t>
            </a:r>
            <a:r>
              <a:rPr kumimoji="1" lang="en-US" altLang="zh-CN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zh-CN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宋体" pitchFamily="2" charset="-122"/>
              </a:rPr>
              <a:t>论</a:t>
            </a:r>
            <a:r>
              <a:rPr kumimoji="1" lang="zh-CN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MS Mincho" pitchFamily="49" charset="-128"/>
              </a:rPr>
              <a:t>文</a:t>
            </a:r>
            <a:r>
              <a:rPr lang="en-US" altLang="zh-CN" dirty="0" smtClean="0"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zh-CN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中</a:t>
            </a:r>
            <a:r>
              <a:rPr kumimoji="1" lang="en-US" altLang="zh-CN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，</a:t>
            </a:r>
            <a:r>
              <a:rPr kumimoji="1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提</a:t>
            </a:r>
            <a:r>
              <a:rPr kumimoji="1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宋体" pitchFamily="2" charset="-122"/>
              </a:rPr>
              <a:t>议</a:t>
            </a:r>
            <a:r>
              <a:rPr kumimoji="1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宋体" pitchFamily="2" charset="-122"/>
              </a:rPr>
              <a:t>/</a:t>
            </a:r>
            <a:r>
              <a:rPr kumimoji="1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考</a:t>
            </a:r>
            <a:r>
              <a:rPr kumimoji="1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宋体" pitchFamily="2" charset="-122"/>
              </a:rPr>
              <a:t>虑</a:t>
            </a:r>
            <a:r>
              <a:rPr kumimoji="1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宋体" pitchFamily="2" charset="-122"/>
              </a:rPr>
              <a:t>/</a:t>
            </a:r>
            <a:r>
              <a:rPr kumimoji="1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宋体" pitchFamily="2" charset="-122"/>
              </a:rPr>
              <a:t>现</a:t>
            </a:r>
            <a:r>
              <a:rPr kumimoji="1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MS Mincho" pitchFamily="49" charset="-128"/>
              </a:rPr>
              <a:t>存</a:t>
            </a:r>
            <a:r>
              <a:rPr kumimoji="1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MS Mincho" pitchFamily="49" charset="-128"/>
              </a:rPr>
              <a:t>/</a:t>
            </a:r>
            <a:r>
              <a:rPr kumimoji="1" lang="zh-CN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宋体" pitchFamily="2" charset="-122"/>
              </a:rPr>
              <a:t>实现</a:t>
            </a:r>
            <a:r>
              <a:rPr kumimoji="1" lang="en-US" altLang="zh-CN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宋体" pitchFamily="2" charset="-122"/>
              </a:rPr>
              <a:t>/</a:t>
            </a:r>
            <a:r>
              <a:rPr kumimoji="1" lang="zh-CN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方式</a:t>
            </a:r>
            <a:r>
              <a:rPr kumimoji="1" lang="en-US" altLang="zh-CN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zh-CN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的</a:t>
            </a:r>
            <a:r>
              <a:rPr kumimoji="1" lang="en-US" altLang="zh-CN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  </a:t>
            </a:r>
            <a:r>
              <a:rPr kumimoji="1" lang="zh-CN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功能  </a:t>
            </a:r>
            <a:r>
              <a:rPr kumimoji="1" lang="en-US" altLang="zh-CN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  </a:t>
            </a:r>
            <a:r>
              <a:rPr kumimoji="1" lang="zh-CN" altLang="en-US" b="1" i="0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适</a:t>
            </a:r>
            <a:r>
              <a:rPr kumimoji="1" lang="zh-CN" altLang="en-US" b="1" i="0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" pitchFamily="18" charset="0"/>
                <a:ea typeface="MS Mincho" pitchFamily="49" charset="-128"/>
                <a:cs typeface="宋体" pitchFamily="2" charset="-122"/>
              </a:rPr>
              <a:t>应</a:t>
            </a:r>
            <a:r>
              <a:rPr kumimoji="1" lang="zh-CN" altLang="en-US" b="1" i="0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" pitchFamily="18" charset="0"/>
                <a:ea typeface="MS Mincho" pitchFamily="49" charset="-128"/>
                <a:cs typeface="MS Mincho" pitchFamily="49" charset="-128"/>
              </a:rPr>
              <a:t>性 </a:t>
            </a:r>
            <a:r>
              <a:rPr kumimoji="1" lang="en-US" altLang="zh-CN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MS Mincho" pitchFamily="49" charset="-128"/>
              </a:rPr>
              <a:t>/</a:t>
            </a:r>
            <a:r>
              <a:rPr kumimoji="1" lang="zh-CN" altLang="en-US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决定</a:t>
            </a:r>
            <a:r>
              <a:rPr kumimoji="1" lang="en-US" altLang="zh-CN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zh-CN" altLang="en-US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宋体" pitchFamily="2" charset="-122"/>
              </a:rPr>
              <a:t>对</a:t>
            </a:r>
            <a:r>
              <a:rPr kumimoji="1" lang="zh-CN" altLang="en-US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MS Mincho" pitchFamily="49" charset="-128"/>
              </a:rPr>
              <a:t>策</a:t>
            </a:r>
            <a:r>
              <a:rPr kumimoji="1" lang="en-US" altLang="zh-CN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MS Mincho" pitchFamily="49" charset="-128"/>
              </a:rPr>
              <a:t>/</a:t>
            </a:r>
            <a:r>
              <a:rPr kumimoji="1" lang="zh-CN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目</a:t>
            </a:r>
            <a:r>
              <a:rPr kumimoji="1" lang="zh-CN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宋体" pitchFamily="2" charset="-122"/>
              </a:rPr>
              <a:t>标</a:t>
            </a:r>
            <a:r>
              <a:rPr kumimoji="1" lang="en-US" altLang="zh-CN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宋体" pitchFamily="2" charset="-122"/>
              </a:rPr>
              <a:t>/</a:t>
            </a:r>
            <a:r>
              <a:rPr kumimoji="1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的</a:t>
            </a:r>
            <a:r>
              <a:rPr kumimoji="1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保密</a:t>
            </a:r>
            <a:r>
              <a:rPr kumimoji="1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zh-CN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基本</a:t>
            </a:r>
            <a:r>
              <a:rPr kumimoji="1" lang="en-US" altLang="zh-CN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zh-CN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宋体" pitchFamily="2" charset="-122"/>
              </a:rPr>
              <a:t>设计</a:t>
            </a:r>
            <a:r>
              <a:rPr kumimoji="1" lang="zh-CN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MS Mincho" pitchFamily="49" charset="-128"/>
              </a:rPr>
              <a:t>法</a:t>
            </a:r>
            <a:r>
              <a:rPr kumimoji="1" lang="en-US" altLang="zh-CN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MS Mincho" pitchFamily="49" charset="-128"/>
              </a:rPr>
              <a:t>/</a:t>
            </a:r>
            <a:r>
              <a:rPr kumimoji="1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。</a:t>
            </a:r>
            <a:endParaRPr kumimoji="1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ＭＳ Ｐゴシック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Output: 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本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論文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で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は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，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提案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する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  </a:t>
            </a: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適応</a:t>
            </a:r>
            <a:r>
              <a:rPr kumimoji="1" lang="en-US" altLang="ja-JP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的  </a:t>
            </a:r>
            <a:r>
              <a:rPr kumimoji="1" lang="en-US" altLang="ja-JP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対策</a:t>
            </a:r>
            <a:r>
              <a:rPr kumimoji="1" lang="en-US" altLang="ja-JP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を</a:t>
            </a:r>
            <a:r>
              <a:rPr kumimoji="1" lang="en-US" altLang="ja-JP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決定</a:t>
            </a:r>
            <a:r>
              <a:rPr kumimoji="1" lang="en-US" altLang="ja-JP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する</a:t>
            </a:r>
            <a:r>
              <a:rPr kumimoji="1" lang="en-US" altLang="ja-JP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セキュリティ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基本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設計</a:t>
            </a:r>
            <a:r>
              <a:rPr kumimoji="1" lang="en-US" altLang="ja-JP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法</a:t>
            </a:r>
            <a:r>
              <a:rPr kumimoji="1" lang="en-US" altLang="ja-JP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を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考える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現存</a:t>
            </a:r>
            <a:r>
              <a:rPr kumimoji="1" lang="en-US" altLang="ja-JP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の</a:t>
            </a:r>
            <a:r>
              <a:rPr kumimoji="1" lang="en-US" altLang="ja-JP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実現</a:t>
            </a:r>
            <a:r>
              <a:rPr kumimoji="1" lang="en-US" altLang="ja-JP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方式</a:t>
            </a:r>
            <a:r>
              <a:rPr kumimoji="1" lang="en-US" altLang="ja-JP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の</a:t>
            </a:r>
            <a:r>
              <a:rPr kumimoji="1" lang="en-US" altLang="ja-JP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  </a:t>
            </a: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機能  </a:t>
            </a:r>
            <a:r>
              <a:rPr kumimoji="1" lang="en-US" altLang="ja-JP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を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目標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と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して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いる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．</a:t>
            </a:r>
            <a:endParaRPr kumimoji="1" lang="en-US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ＭＳ Ｐゴシック" pitchFamily="34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Short </a:t>
            </a:r>
            <a:r>
              <a:rPr lang="en-US" altLang="zh-CN" b="1" dirty="0" smtClean="0">
                <a:latin typeface="Century" pitchFamily="18" charset="0"/>
                <a:ea typeface="MS Mincho" pitchFamily="49" charset="-128"/>
                <a:cs typeface="Times New Roman" pitchFamily="18" charset="0"/>
              </a:rPr>
              <a:t>unit (</a:t>
            </a:r>
            <a:r>
              <a:rPr lang="en-US" altLang="zh-CN" b="1" dirty="0" smtClean="0">
                <a:solidFill>
                  <a:srgbClr val="FF0000"/>
                </a:solidFill>
                <a:latin typeface="Century" pitchFamily="18" charset="0"/>
                <a:ea typeface="MS Mincho" pitchFamily="49" charset="-128"/>
                <a:cs typeface="Times New Roman" pitchFamily="18" charset="0"/>
              </a:rPr>
              <a:t>BLEU=56.33</a:t>
            </a:r>
            <a:r>
              <a:rPr lang="en-US" altLang="zh-CN" b="1" dirty="0" smtClean="0">
                <a:latin typeface="Century" pitchFamily="18" charset="0"/>
                <a:ea typeface="MS Mincho" pitchFamily="49" charset="-128"/>
                <a:cs typeface="Times New Roman" pitchFamily="18" charset="0"/>
              </a:rPr>
              <a:t>)</a:t>
            </a:r>
            <a:endParaRPr kumimoji="1" lang="en-US" altLang="ja-JP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ＭＳ Ｐゴシック" pitchFamily="34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Input:</a:t>
            </a:r>
            <a:r>
              <a:rPr lang="zh-CN" altLang="en-US" dirty="0" smtClean="0">
                <a:latin typeface="Century" pitchFamily="18" charset="0"/>
                <a:ea typeface="MS Mincho" pitchFamily="49" charset="-128"/>
                <a:cs typeface="Times New Roman" pitchFamily="18" charset="0"/>
              </a:rPr>
              <a:t>本</a:t>
            </a:r>
            <a:r>
              <a:rPr lang="en-US" altLang="zh-CN" dirty="0" smtClean="0"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lang="zh-CN" altLang="en-US" dirty="0" smtClean="0">
                <a:latin typeface="Century" pitchFamily="18" charset="0"/>
                <a:ea typeface="MS Mincho" pitchFamily="49" charset="-128"/>
                <a:cs typeface="宋体" pitchFamily="2" charset="-122"/>
              </a:rPr>
              <a:t>论</a:t>
            </a:r>
            <a:r>
              <a:rPr lang="zh-CN" altLang="en-US" dirty="0" smtClean="0">
                <a:latin typeface="Century" pitchFamily="18" charset="0"/>
                <a:ea typeface="MS Mincho" pitchFamily="49" charset="-128"/>
                <a:cs typeface="MS Mincho" pitchFamily="49" charset="-128"/>
              </a:rPr>
              <a:t>文</a:t>
            </a:r>
            <a:r>
              <a:rPr lang="en-US" altLang="zh-CN" dirty="0" smtClean="0"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lang="zh-CN" altLang="en-US" dirty="0" smtClean="0">
                <a:latin typeface="Century" pitchFamily="18" charset="0"/>
                <a:ea typeface="MS Mincho" pitchFamily="49" charset="-128"/>
                <a:cs typeface="Times New Roman" pitchFamily="18" charset="0"/>
              </a:rPr>
              <a:t>中</a:t>
            </a:r>
            <a:r>
              <a:rPr lang="en-US" altLang="zh-CN" dirty="0" smtClean="0"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lang="zh-CN" altLang="en-US" dirty="0" smtClean="0">
                <a:latin typeface="Century" pitchFamily="18" charset="0"/>
                <a:ea typeface="MS Mincho" pitchFamily="49" charset="-128"/>
                <a:cs typeface="Times New Roman" pitchFamily="18" charset="0"/>
              </a:rPr>
              <a:t>，</a:t>
            </a:r>
            <a:r>
              <a:rPr lang="en-US" altLang="zh-CN" dirty="0" smtClean="0"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lang="zh-CN" altLang="en-US" dirty="0" smtClean="0">
                <a:latin typeface="Century" pitchFamily="18" charset="0"/>
                <a:ea typeface="MS Mincho" pitchFamily="49" charset="-128"/>
                <a:cs typeface="Times New Roman" pitchFamily="18" charset="0"/>
              </a:rPr>
              <a:t>提</a:t>
            </a:r>
            <a:r>
              <a:rPr lang="zh-CN" altLang="en-US" dirty="0" smtClean="0">
                <a:latin typeface="Century" pitchFamily="18" charset="0"/>
                <a:ea typeface="MS Mincho" pitchFamily="49" charset="-128"/>
                <a:cs typeface="宋体" pitchFamily="2" charset="-122"/>
              </a:rPr>
              <a:t>议</a:t>
            </a:r>
            <a:r>
              <a:rPr lang="en-US" altLang="zh-CN" dirty="0" smtClean="0">
                <a:latin typeface="Century" pitchFamily="18" charset="0"/>
                <a:ea typeface="MS Mincho" pitchFamily="49" charset="-128"/>
                <a:cs typeface="宋体" pitchFamily="2" charset="-122"/>
              </a:rPr>
              <a:t>/</a:t>
            </a:r>
            <a:r>
              <a:rPr lang="zh-CN" altLang="en-US" dirty="0" smtClean="0">
                <a:latin typeface="Century" pitchFamily="18" charset="0"/>
                <a:ea typeface="MS Mincho" pitchFamily="49" charset="-128"/>
                <a:cs typeface="Times New Roman" pitchFamily="18" charset="0"/>
              </a:rPr>
              <a:t>考</a:t>
            </a:r>
            <a:r>
              <a:rPr lang="zh-CN" altLang="en-US" dirty="0" smtClean="0">
                <a:latin typeface="Century" pitchFamily="18" charset="0"/>
                <a:ea typeface="MS Mincho" pitchFamily="49" charset="-128"/>
                <a:cs typeface="宋体" pitchFamily="2" charset="-122"/>
              </a:rPr>
              <a:t>虑</a:t>
            </a:r>
            <a:r>
              <a:rPr lang="en-US" altLang="zh-CN" dirty="0" smtClean="0">
                <a:latin typeface="Century" pitchFamily="18" charset="0"/>
                <a:ea typeface="MS Mincho" pitchFamily="49" charset="-128"/>
                <a:cs typeface="宋体" pitchFamily="2" charset="-122"/>
              </a:rPr>
              <a:t>/</a:t>
            </a:r>
            <a:r>
              <a:rPr lang="zh-CN" altLang="en-US" dirty="0" smtClean="0">
                <a:latin typeface="Century" pitchFamily="18" charset="0"/>
                <a:ea typeface="MS Mincho" pitchFamily="49" charset="-128"/>
                <a:cs typeface="宋体" pitchFamily="2" charset="-122"/>
              </a:rPr>
              <a:t>现</a:t>
            </a:r>
            <a:r>
              <a:rPr lang="zh-CN" altLang="en-US" dirty="0" smtClean="0">
                <a:latin typeface="Century" pitchFamily="18" charset="0"/>
                <a:ea typeface="MS Mincho" pitchFamily="49" charset="-128"/>
                <a:cs typeface="MS Mincho" pitchFamily="49" charset="-128"/>
              </a:rPr>
              <a:t>存</a:t>
            </a:r>
            <a:r>
              <a:rPr lang="en-US" altLang="zh-CN" dirty="0" smtClean="0">
                <a:latin typeface="Century" pitchFamily="18" charset="0"/>
                <a:ea typeface="MS Mincho" pitchFamily="49" charset="-128"/>
                <a:cs typeface="MS Mincho" pitchFamily="49" charset="-128"/>
              </a:rPr>
              <a:t>/</a:t>
            </a:r>
            <a:r>
              <a:rPr lang="zh-CN" altLang="en-US" dirty="0" smtClean="0">
                <a:latin typeface="Century" pitchFamily="18" charset="0"/>
                <a:ea typeface="MS Mincho" pitchFamily="49" charset="-128"/>
                <a:cs typeface="宋体" pitchFamily="2" charset="-122"/>
              </a:rPr>
              <a:t>实现</a:t>
            </a:r>
            <a:r>
              <a:rPr lang="en-US" altLang="zh-CN" dirty="0" smtClean="0">
                <a:latin typeface="Century" pitchFamily="18" charset="0"/>
                <a:ea typeface="MS Mincho" pitchFamily="49" charset="-128"/>
                <a:cs typeface="宋体" pitchFamily="2" charset="-122"/>
              </a:rPr>
              <a:t>/</a:t>
            </a:r>
            <a:r>
              <a:rPr lang="zh-CN" altLang="en-US" dirty="0" smtClean="0">
                <a:latin typeface="Century" pitchFamily="18" charset="0"/>
                <a:ea typeface="MS Mincho" pitchFamily="49" charset="-128"/>
                <a:cs typeface="Times New Roman" pitchFamily="18" charset="0"/>
              </a:rPr>
              <a:t>方式</a:t>
            </a:r>
            <a:r>
              <a:rPr lang="en-US" altLang="zh-CN" dirty="0" smtClean="0"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lang="zh-CN" altLang="en-US" dirty="0" smtClean="0">
                <a:latin typeface="Century" pitchFamily="18" charset="0"/>
                <a:ea typeface="MS Mincho" pitchFamily="49" charset="-128"/>
                <a:cs typeface="Times New Roman" pitchFamily="18" charset="0"/>
              </a:rPr>
              <a:t>的</a:t>
            </a:r>
            <a:r>
              <a:rPr lang="en-US" altLang="zh-CN" dirty="0" smtClean="0">
                <a:latin typeface="Century" pitchFamily="18" charset="0"/>
                <a:ea typeface="MS Mincho" pitchFamily="49" charset="-128"/>
                <a:cs typeface="Times New Roman" pitchFamily="18" charset="0"/>
              </a:rPr>
              <a:t>/  </a:t>
            </a:r>
            <a:r>
              <a:rPr lang="zh-CN" altLang="en-US" dirty="0" smtClean="0">
                <a:latin typeface="Century" pitchFamily="18" charset="0"/>
                <a:ea typeface="MS Mincho" pitchFamily="49" charset="-128"/>
                <a:cs typeface="Times New Roman" pitchFamily="18" charset="0"/>
              </a:rPr>
              <a:t>功能  </a:t>
            </a:r>
            <a:r>
              <a:rPr lang="en-US" altLang="zh-CN" dirty="0" smtClean="0">
                <a:latin typeface="Century" pitchFamily="18" charset="0"/>
                <a:ea typeface="MS Mincho" pitchFamily="49" charset="-128"/>
                <a:cs typeface="Times New Roman" pitchFamily="18" charset="0"/>
              </a:rPr>
              <a:t>/  </a:t>
            </a:r>
            <a:r>
              <a:rPr lang="zh-CN" altLang="en-US" b="1" dirty="0" smtClean="0">
                <a:solidFill>
                  <a:srgbClr val="FF0000"/>
                </a:solidFill>
                <a:latin typeface="Century" pitchFamily="18" charset="0"/>
                <a:ea typeface="MS Mincho" pitchFamily="49" charset="-128"/>
                <a:cs typeface="Times New Roman" pitchFamily="18" charset="0"/>
              </a:rPr>
              <a:t>适</a:t>
            </a:r>
            <a:r>
              <a:rPr lang="zh-CN" altLang="en-US" b="1" dirty="0" smtClean="0">
                <a:solidFill>
                  <a:srgbClr val="FF0000"/>
                </a:solidFill>
                <a:latin typeface="Century" pitchFamily="18" charset="0"/>
                <a:ea typeface="MS Mincho" pitchFamily="49" charset="-128"/>
                <a:cs typeface="宋体" pitchFamily="2" charset="-122"/>
              </a:rPr>
              <a:t>应</a:t>
            </a:r>
            <a:r>
              <a:rPr lang="en-US" altLang="zh-CN" b="1" dirty="0" smtClean="0">
                <a:solidFill>
                  <a:srgbClr val="FF0000"/>
                </a:solidFill>
                <a:latin typeface="Century" pitchFamily="18" charset="0"/>
                <a:ea typeface="MS Mincho" pitchFamily="49" charset="-128"/>
                <a:cs typeface="宋体" pitchFamily="2" charset="-122"/>
              </a:rPr>
              <a:t>/</a:t>
            </a:r>
            <a:r>
              <a:rPr lang="zh-CN" altLang="en-US" b="1" dirty="0" smtClean="0">
                <a:solidFill>
                  <a:srgbClr val="FF0000"/>
                </a:solidFill>
                <a:latin typeface="Century" pitchFamily="18" charset="0"/>
                <a:ea typeface="MS Mincho" pitchFamily="49" charset="-128"/>
                <a:cs typeface="MS Mincho" pitchFamily="49" charset="-128"/>
              </a:rPr>
              <a:t>性 </a:t>
            </a:r>
            <a:r>
              <a:rPr lang="en-US" altLang="zh-CN" dirty="0" smtClean="0">
                <a:latin typeface="Century" pitchFamily="18" charset="0"/>
                <a:ea typeface="MS Mincho" pitchFamily="49" charset="-128"/>
                <a:cs typeface="MS Mincho" pitchFamily="49" charset="-128"/>
              </a:rPr>
              <a:t>/</a:t>
            </a:r>
            <a:r>
              <a:rPr lang="zh-CN" altLang="en-US" dirty="0" smtClean="0">
                <a:latin typeface="Century" pitchFamily="18" charset="0"/>
                <a:ea typeface="MS Mincho" pitchFamily="49" charset="-128"/>
                <a:cs typeface="Times New Roman" pitchFamily="18" charset="0"/>
              </a:rPr>
              <a:t>决定</a:t>
            </a:r>
            <a:r>
              <a:rPr lang="en-US" altLang="zh-CN" dirty="0" smtClean="0"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lang="zh-CN" altLang="en-US" dirty="0" smtClean="0">
                <a:latin typeface="Century" pitchFamily="18" charset="0"/>
                <a:ea typeface="MS Mincho" pitchFamily="49" charset="-128"/>
                <a:cs typeface="宋体" pitchFamily="2" charset="-122"/>
              </a:rPr>
              <a:t>对</a:t>
            </a:r>
            <a:r>
              <a:rPr lang="zh-CN" altLang="en-US" dirty="0" smtClean="0">
                <a:latin typeface="Century" pitchFamily="18" charset="0"/>
                <a:ea typeface="MS Mincho" pitchFamily="49" charset="-128"/>
                <a:cs typeface="MS Mincho" pitchFamily="49" charset="-128"/>
              </a:rPr>
              <a:t>策</a:t>
            </a:r>
            <a:r>
              <a:rPr lang="en-US" altLang="zh-CN" dirty="0" smtClean="0">
                <a:latin typeface="Century" pitchFamily="18" charset="0"/>
                <a:ea typeface="MS Mincho" pitchFamily="49" charset="-128"/>
                <a:cs typeface="MS Mincho" pitchFamily="49" charset="-128"/>
              </a:rPr>
              <a:t>/</a:t>
            </a:r>
            <a:r>
              <a:rPr lang="zh-CN" altLang="en-US" dirty="0" smtClean="0">
                <a:latin typeface="Century" pitchFamily="18" charset="0"/>
                <a:ea typeface="MS Mincho" pitchFamily="49" charset="-128"/>
                <a:cs typeface="Times New Roman" pitchFamily="18" charset="0"/>
              </a:rPr>
              <a:t>目</a:t>
            </a:r>
            <a:r>
              <a:rPr lang="zh-CN" altLang="en-US" dirty="0" smtClean="0">
                <a:latin typeface="Century" pitchFamily="18" charset="0"/>
                <a:ea typeface="MS Mincho" pitchFamily="49" charset="-128"/>
                <a:cs typeface="宋体" pitchFamily="2" charset="-122"/>
              </a:rPr>
              <a:t>标</a:t>
            </a:r>
            <a:r>
              <a:rPr lang="en-US" altLang="zh-CN" dirty="0" smtClean="0">
                <a:latin typeface="Century" pitchFamily="18" charset="0"/>
                <a:ea typeface="MS Mincho" pitchFamily="49" charset="-128"/>
                <a:cs typeface="宋体" pitchFamily="2" charset="-122"/>
              </a:rPr>
              <a:t>/</a:t>
            </a:r>
            <a:r>
              <a:rPr lang="zh-CN" altLang="en-US" dirty="0" smtClean="0">
                <a:latin typeface="Century" pitchFamily="18" charset="0"/>
                <a:ea typeface="MS Mincho" pitchFamily="49" charset="-128"/>
                <a:cs typeface="Times New Roman" pitchFamily="18" charset="0"/>
              </a:rPr>
              <a:t>的</a:t>
            </a:r>
            <a:r>
              <a:rPr lang="en-US" altLang="zh-CN" dirty="0" smtClean="0"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lang="zh-CN" altLang="en-US" dirty="0" smtClean="0">
                <a:latin typeface="Century" pitchFamily="18" charset="0"/>
                <a:ea typeface="MS Mincho" pitchFamily="49" charset="-128"/>
                <a:cs typeface="Times New Roman" pitchFamily="18" charset="0"/>
              </a:rPr>
              <a:t>保密</a:t>
            </a:r>
            <a:r>
              <a:rPr lang="en-US" altLang="zh-CN" dirty="0" smtClean="0"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lang="zh-CN" altLang="en-US" dirty="0" smtClean="0">
                <a:latin typeface="Century" pitchFamily="18" charset="0"/>
                <a:ea typeface="MS Mincho" pitchFamily="49" charset="-128"/>
                <a:cs typeface="Times New Roman" pitchFamily="18" charset="0"/>
              </a:rPr>
              <a:t>基本</a:t>
            </a:r>
            <a:r>
              <a:rPr lang="en-US" altLang="zh-CN" dirty="0" smtClean="0"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lang="zh-CN" altLang="en-US" dirty="0" smtClean="0">
                <a:latin typeface="Century" pitchFamily="18" charset="0"/>
                <a:ea typeface="MS Mincho" pitchFamily="49" charset="-128"/>
                <a:cs typeface="宋体" pitchFamily="2" charset="-122"/>
              </a:rPr>
              <a:t>设计</a:t>
            </a:r>
            <a:r>
              <a:rPr lang="en-US" altLang="zh-CN" dirty="0" smtClean="0">
                <a:latin typeface="Century" pitchFamily="18" charset="0"/>
                <a:ea typeface="MS Mincho" pitchFamily="49" charset="-128"/>
                <a:cs typeface="MS Mincho" pitchFamily="49" charset="-128"/>
              </a:rPr>
              <a:t>/</a:t>
            </a:r>
            <a:r>
              <a:rPr lang="zh-CN" altLang="en-US" dirty="0" smtClean="0">
                <a:latin typeface="Century" pitchFamily="18" charset="0"/>
                <a:ea typeface="MS Mincho" pitchFamily="49" charset="-128"/>
                <a:cs typeface="MS Mincho" pitchFamily="49" charset="-128"/>
              </a:rPr>
              <a:t>法</a:t>
            </a:r>
            <a:r>
              <a:rPr lang="en-US" altLang="zh-CN" dirty="0" smtClean="0">
                <a:latin typeface="Century" pitchFamily="18" charset="0"/>
                <a:ea typeface="MS Mincho" pitchFamily="49" charset="-128"/>
                <a:cs typeface="MS Mincho" pitchFamily="49" charset="-128"/>
              </a:rPr>
              <a:t>/</a:t>
            </a:r>
            <a:r>
              <a:rPr lang="zh-CN" altLang="en-US" dirty="0" smtClean="0">
                <a:latin typeface="Century" pitchFamily="18" charset="0"/>
                <a:ea typeface="MS Mincho" pitchFamily="49" charset="-128"/>
                <a:cs typeface="Times New Roman" pitchFamily="18" charset="0"/>
              </a:rPr>
              <a:t>。</a:t>
            </a:r>
            <a:endParaRPr kumimoji="1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Output: 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本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論文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で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は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，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提案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する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考え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現存</a:t>
            </a:r>
            <a:r>
              <a:rPr kumimoji="1" lang="en-US" altLang="ja-JP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の</a:t>
            </a:r>
            <a:r>
              <a:rPr kumimoji="1" lang="en-US" altLang="ja-JP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実現</a:t>
            </a:r>
            <a:r>
              <a:rPr kumimoji="1" lang="en-US" altLang="ja-JP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方式</a:t>
            </a:r>
            <a:r>
              <a:rPr kumimoji="1" lang="en-US" altLang="ja-JP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の</a:t>
            </a:r>
            <a:r>
              <a:rPr kumimoji="1" lang="en-US" altLang="ja-JP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  </a:t>
            </a: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機能</a:t>
            </a:r>
            <a:r>
              <a:rPr kumimoji="1" lang="en-US" altLang="ja-JP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的  </a:t>
            </a:r>
            <a:r>
              <a:rPr kumimoji="1" lang="en-US" altLang="ja-JP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  </a:t>
            </a: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適応</a:t>
            </a:r>
            <a:r>
              <a:rPr kumimoji="1" lang="en-US" altLang="ja-JP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性  </a:t>
            </a:r>
            <a:r>
              <a:rPr kumimoji="1" lang="en-US" altLang="ja-JP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を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決定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する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対策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目標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の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セキュリティ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基本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設計</a:t>
            </a:r>
            <a:r>
              <a:rPr kumimoji="1" lang="en-US" altLang="ja-JP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法</a:t>
            </a:r>
            <a:r>
              <a:rPr kumimoji="1" lang="en-US" altLang="ja-JP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を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提案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する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．</a:t>
            </a:r>
            <a:endParaRPr kumimoji="1" lang="en-US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ＭＳ Ｐゴシック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Reference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本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論文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で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は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，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対策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目標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を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現存</a:t>
            </a:r>
            <a:r>
              <a:rPr kumimoji="1" lang="en-US" altLang="ja-JP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の</a:t>
            </a:r>
            <a:r>
              <a:rPr kumimoji="1" lang="en-US" altLang="ja-JP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実現</a:t>
            </a:r>
            <a:r>
              <a:rPr kumimoji="1" lang="en-US" altLang="ja-JP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方式</a:t>
            </a:r>
            <a:r>
              <a:rPr kumimoji="1" lang="en-US" altLang="ja-JP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の</a:t>
            </a:r>
            <a:r>
              <a:rPr kumimoji="1" lang="en-US" altLang="ja-JP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   </a:t>
            </a: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機能</a:t>
            </a:r>
            <a:r>
              <a:rPr kumimoji="1" lang="en-US" altLang="ja-JP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的  </a:t>
            </a:r>
            <a:r>
              <a:rPr kumimoji="1" lang="en-US" altLang="ja-JP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  </a:t>
            </a: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適合</a:t>
            </a:r>
            <a:r>
              <a:rPr kumimoji="1" lang="en-US" altLang="ja-JP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性  </a:t>
            </a:r>
            <a:r>
              <a:rPr kumimoji="1" lang="en-US" altLang="ja-JP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も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考慮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して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決定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する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セキュリティ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基本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設計</a:t>
            </a:r>
            <a:r>
              <a:rPr kumimoji="1" lang="en-US" altLang="ja-JP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法</a:t>
            </a:r>
            <a:r>
              <a:rPr kumimoji="1" lang="en-US" altLang="ja-JP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を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提案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する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MS Mincho" pitchFamily="49" charset="-128"/>
                <a:cs typeface="Times New Roman" pitchFamily="18" charset="0"/>
              </a:rPr>
              <a:t> ．</a:t>
            </a:r>
            <a:endParaRPr kumimoji="1" lang="en-US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ea typeface="MS Mincho" pitchFamily="49" charset="-128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ja-JP" dirty="0" smtClean="0">
                <a:latin typeface="Century" pitchFamily="18" charset="0"/>
                <a:ea typeface="MS Mincho" pitchFamily="49" charset="-128"/>
                <a:cs typeface="Times New Roman" pitchFamily="18" charset="0"/>
              </a:rPr>
              <a:t>(In this paper, we propose a basic security design method also consider functional  suitability of the existing implementation method  for determining countermeasures target.)</a:t>
            </a:r>
            <a:endParaRPr kumimoji="1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ＭＳ Ｐゴシック" pitchFamily="34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436096" y="1592832"/>
            <a:ext cx="576000" cy="3240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4716016" y="2492896"/>
            <a:ext cx="576000" cy="3240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6192264" y="1592832"/>
            <a:ext cx="828000" cy="324000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032032" y="2132856"/>
            <a:ext cx="864000" cy="324000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156176" y="3321024"/>
            <a:ext cx="864000" cy="324000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364088" y="3321024"/>
            <a:ext cx="576000" cy="3240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6696328" y="3861048"/>
            <a:ext cx="864000" cy="3240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7776448" y="3861048"/>
            <a:ext cx="864000" cy="324000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323528" y="5805264"/>
            <a:ext cx="1134000" cy="3240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1493784" y="5805264"/>
            <a:ext cx="1188000" cy="324000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5652120" y="4977208"/>
            <a:ext cx="864000" cy="3240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6732240" y="4977208"/>
            <a:ext cx="864000" cy="324000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Number of Extracted Lexicons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33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1200912" y="2915776"/>
          <a:ext cx="6742177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5609"/>
                <a:gridCol w="2047368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Source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NICT</a:t>
                      </a:r>
                      <a:r>
                        <a:rPr kumimoji="1" lang="en-US" altLang="ja-JP" sz="2400" baseline="0" dirty="0" smtClean="0"/>
                        <a:t> Treebank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CTB 7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2400" dirty="0" smtClean="0"/>
                        <a:t>Chinese annotated corpus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13,471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26,202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2400" dirty="0" smtClean="0"/>
                        <a:t>Short</a:t>
                      </a:r>
                      <a:r>
                        <a:rPr lang="en-US" altLang="ja-JP" sz="2400" baseline="0" dirty="0" smtClean="0"/>
                        <a:t> unit </a:t>
                      </a:r>
                      <a:r>
                        <a:rPr lang="en-US" altLang="ja-JP" sz="2400" dirty="0" smtClean="0"/>
                        <a:t>Chinese corpus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rgbClr val="FF0000"/>
                          </a:solidFill>
                        </a:rPr>
                        <a:t>12,627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rgbClr val="FF0000"/>
                          </a:solidFill>
                        </a:rPr>
                        <a:t>25,490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1187624" y="1628800"/>
          <a:ext cx="676875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3312368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Source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baseline="0" dirty="0" smtClean="0"/>
                        <a:t>Parallel training corpus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18,584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コンテンツ プレースホルダ 2"/>
          <p:cNvSpPr txBox="1">
            <a:spLocks/>
          </p:cNvSpPr>
          <p:nvPr/>
        </p:nvSpPr>
        <p:spPr>
          <a:xfrm>
            <a:off x="426368" y="4548261"/>
            <a:ext cx="8229600" cy="2049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ja-JP" sz="3200" dirty="0" smtClean="0"/>
              <a:t>The number of extracted lexicons 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>deceased</a:t>
            </a:r>
            <a:r>
              <a:rPr lang="en-US" altLang="ja-JP" sz="3200" dirty="0" smtClean="0"/>
              <a:t> after short unit transformation because 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>duplicated lexicons increased</a:t>
            </a:r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Short Unit Transformation Percentage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NICT Chinese Treebank</a:t>
            </a:r>
          </a:p>
          <a:p>
            <a:pPr lvl="1"/>
            <a:r>
              <a:rPr lang="en-US" altLang="ja-JP" dirty="0" smtClean="0"/>
              <a:t>6,623 tokens out of 257,825 been transformed to 13,469 short unit tokens, the percentage is </a:t>
            </a:r>
            <a:r>
              <a:rPr lang="en-US" altLang="ja-JP" b="1" dirty="0" smtClean="0">
                <a:solidFill>
                  <a:srgbClr val="FF0000"/>
                </a:solidFill>
              </a:rPr>
              <a:t>2.57%</a:t>
            </a:r>
            <a:r>
              <a:rPr lang="en-US" altLang="ja-JP" dirty="0" smtClean="0"/>
              <a:t> </a:t>
            </a:r>
          </a:p>
          <a:p>
            <a:r>
              <a:rPr lang="en-US" altLang="ja-JP" dirty="0" smtClean="0"/>
              <a:t>CTB 7</a:t>
            </a:r>
          </a:p>
          <a:p>
            <a:pPr lvl="1"/>
            <a:r>
              <a:rPr lang="en-US" altLang="ja-JP" dirty="0" smtClean="0"/>
              <a:t>19,983 tokens out of 718,716 been transformed to 41,336 short unit tokens, the percentage is </a:t>
            </a:r>
            <a:r>
              <a:rPr lang="en-US" altLang="ja-JP" b="1" dirty="0" smtClean="0">
                <a:solidFill>
                  <a:srgbClr val="FF0000"/>
                </a:solidFill>
              </a:rPr>
              <a:t>2.78%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34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Short Unit Transformation Problems (1/3)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Improper transformation problem</a:t>
            </a:r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35</a:t>
            </a:fld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>
            <a:off x="863588" y="2391271"/>
            <a:ext cx="7488832" cy="3125961"/>
            <a:chOff x="467544" y="1916832"/>
            <a:chExt cx="7488832" cy="3125961"/>
          </a:xfrm>
        </p:grpSpPr>
        <p:sp>
          <p:nvSpPr>
            <p:cNvPr id="20" name="フローチャート : 磁気ディスク 19"/>
            <p:cNvSpPr/>
            <p:nvPr/>
          </p:nvSpPr>
          <p:spPr>
            <a:xfrm>
              <a:off x="3059832" y="1988840"/>
              <a:ext cx="1872208" cy="2232248"/>
            </a:xfrm>
            <a:prstGeom prst="flowChartMagneticDisk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altLang="zh-CN" sz="2400" b="1" dirty="0" smtClean="0">
                <a:solidFill>
                  <a:schemeClr val="bg1"/>
                </a:solidFill>
              </a:endParaRPr>
            </a:p>
            <a:p>
              <a:pPr algn="ctr">
                <a:defRPr/>
              </a:pPr>
              <a:r>
                <a:rPr lang="zh-CN" altLang="en-US" sz="2400" b="1" dirty="0" smtClean="0">
                  <a:solidFill>
                    <a:schemeClr val="bg1"/>
                  </a:solidFill>
                </a:rPr>
                <a:t>好意</a:t>
              </a:r>
              <a:r>
                <a:rPr lang="en-US" altLang="ja-JP" sz="2400" b="1" dirty="0" smtClean="0">
                  <a:solidFill>
                    <a:schemeClr val="bg1"/>
                  </a:solidFill>
                </a:rPr>
                <a:t>(</a:t>
              </a:r>
              <a:r>
                <a:rPr lang="en-US" altLang="ja-JP" sz="2400" b="1" dirty="0" smtClean="0"/>
                <a:t>favor</a:t>
              </a:r>
              <a:r>
                <a:rPr lang="en-US" altLang="ja-JP" sz="2400" b="1" dirty="0" smtClean="0">
                  <a:solidFill>
                    <a:schemeClr val="bg1"/>
                  </a:solidFill>
                </a:rPr>
                <a:t>)</a:t>
              </a:r>
            </a:p>
            <a:p>
              <a:pPr algn="ctr">
                <a:defRPr/>
              </a:pPr>
              <a:r>
                <a:rPr lang="ja-JP" altLang="en-US" sz="2400" b="1" dirty="0" smtClean="0">
                  <a:solidFill>
                    <a:schemeClr val="bg1"/>
                  </a:solidFill>
                </a:rPr>
                <a:t>・・・</a:t>
              </a:r>
              <a:endParaRPr lang="en-US" altLang="zh-CN" sz="2400" b="1" dirty="0" smtClean="0">
                <a:solidFill>
                  <a:schemeClr val="bg1"/>
                </a:solidFill>
              </a:endParaRPr>
            </a:p>
            <a:p>
              <a:pPr algn="ctr">
                <a:defRPr/>
              </a:pPr>
              <a:endParaRPr lang="ja-JP" altLang="en-US" sz="2200" b="1" dirty="0">
                <a:solidFill>
                  <a:schemeClr val="bg1"/>
                </a:solidFill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791580" y="2689466"/>
              <a:ext cx="1422184" cy="830997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r>
                <a:rPr lang="zh-CN" altLang="en-US" sz="2400" b="1" dirty="0" smtClean="0"/>
                <a:t>不好意思</a:t>
              </a:r>
              <a:endParaRPr lang="en-US" altLang="ja-JP" sz="2400" b="1" dirty="0" smtClean="0"/>
            </a:p>
            <a:p>
              <a:r>
                <a:rPr lang="en-US" altLang="ja-JP" sz="2400" b="1" dirty="0" smtClean="0"/>
                <a:t>(</a:t>
              </a:r>
              <a:r>
                <a:rPr lang="en-US" altLang="zh-CN" sz="2400" b="1" dirty="0" smtClean="0"/>
                <a:t>sorry</a:t>
              </a:r>
              <a:r>
                <a:rPr lang="en-US" altLang="ja-JP" sz="2400" b="1" dirty="0" smtClean="0"/>
                <a:t>)</a:t>
              </a:r>
              <a:endParaRPr lang="ja-JP" altLang="en-US" sz="2400" b="1" dirty="0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5651640" y="2504800"/>
              <a:ext cx="1880643" cy="1200329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r>
                <a:rPr lang="zh-CN" altLang="en-US" sz="2400" b="1" dirty="0" smtClean="0">
                  <a:solidFill>
                    <a:schemeClr val="bg1"/>
                  </a:solidFill>
                </a:rPr>
                <a:t>不</a:t>
              </a:r>
              <a:r>
                <a:rPr lang="en-US" altLang="zh-CN" sz="2400" b="1" dirty="0" smtClean="0">
                  <a:solidFill>
                    <a:schemeClr val="bg1"/>
                  </a:solidFill>
                </a:rPr>
                <a:t>(not)</a:t>
              </a:r>
              <a:r>
                <a:rPr lang="en-US" altLang="zh-CN" sz="2400" b="1" dirty="0" smtClean="0"/>
                <a:t>/</a:t>
              </a:r>
            </a:p>
            <a:p>
              <a:r>
                <a:rPr lang="zh-CN" altLang="en-US" sz="2400" b="1" dirty="0" smtClean="0"/>
                <a:t>好意</a:t>
              </a:r>
              <a:r>
                <a:rPr lang="en-US" altLang="zh-CN" sz="2400" b="1" dirty="0" smtClean="0"/>
                <a:t> (favor)/</a:t>
              </a:r>
            </a:p>
            <a:p>
              <a:r>
                <a:rPr lang="zh-CN" altLang="en-US" sz="2400" b="1" dirty="0" smtClean="0"/>
                <a:t>思</a:t>
              </a:r>
              <a:r>
                <a:rPr lang="en-US" altLang="zh-CN" sz="2400" b="1" dirty="0" smtClean="0"/>
                <a:t> </a:t>
              </a:r>
              <a:r>
                <a:rPr lang="en-US" altLang="ja-JP" sz="2400" b="1" dirty="0" smtClean="0"/>
                <a:t>(</a:t>
              </a:r>
              <a:r>
                <a:rPr lang="en-US" altLang="zh-CN" sz="2400" b="1" dirty="0" smtClean="0"/>
                <a:t>think</a:t>
              </a:r>
              <a:r>
                <a:rPr lang="en-US" altLang="ja-JP" sz="2400" b="1" dirty="0" smtClean="0"/>
                <a:t>)</a:t>
              </a:r>
              <a:endParaRPr lang="ja-JP" altLang="en-US" sz="2400" b="1" dirty="0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683568" y="4581128"/>
              <a:ext cx="153420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b="1" dirty="0" smtClean="0"/>
                <a:t>long token</a:t>
              </a:r>
              <a:endParaRPr lang="ja-JP" altLang="en-US" sz="2400" b="1" dirty="0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2756609" y="4581128"/>
              <a:ext cx="248260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b="1" dirty="0" smtClean="0"/>
                <a:t>extracted lexicons</a:t>
              </a:r>
              <a:endParaRPr lang="ja-JP" altLang="en-US" sz="2400" b="1" dirty="0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5544108" y="4581128"/>
              <a:ext cx="23581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b="1" dirty="0" smtClean="0"/>
                <a:t>short unit tokens</a:t>
              </a:r>
              <a:endParaRPr lang="ja-JP" altLang="en-US" sz="2400" b="1" dirty="0"/>
            </a:p>
          </p:txBody>
        </p:sp>
        <p:cxnSp>
          <p:nvCxnSpPr>
            <p:cNvPr id="28" name="直線コネクタ 27"/>
            <p:cNvCxnSpPr/>
            <p:nvPr/>
          </p:nvCxnSpPr>
          <p:spPr>
            <a:xfrm>
              <a:off x="467544" y="4437112"/>
              <a:ext cx="7488832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>
              <a:off x="2735796" y="1916832"/>
              <a:ext cx="0" cy="30963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>
              <a:off x="5220072" y="1916832"/>
              <a:ext cx="0" cy="30963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右矢印 30"/>
            <p:cNvSpPr/>
            <p:nvPr/>
          </p:nvSpPr>
          <p:spPr>
            <a:xfrm>
              <a:off x="2555776" y="3032956"/>
              <a:ext cx="360040" cy="1440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32" name="右矢印 31"/>
            <p:cNvSpPr/>
            <p:nvPr/>
          </p:nvSpPr>
          <p:spPr>
            <a:xfrm>
              <a:off x="5076056" y="3032956"/>
              <a:ext cx="360040" cy="1440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Short Unit Transformation Problems (2/3)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36</a:t>
            </a:fld>
            <a:endParaRPr kumimoji="1" lang="ja-JP" altLang="en-US"/>
          </a:p>
        </p:txBody>
      </p:sp>
      <p:grpSp>
        <p:nvGrpSpPr>
          <p:cNvPr id="24" name="グループ化 23"/>
          <p:cNvGrpSpPr/>
          <p:nvPr/>
        </p:nvGrpSpPr>
        <p:grpSpPr>
          <a:xfrm>
            <a:off x="395536" y="2391271"/>
            <a:ext cx="8352928" cy="3125961"/>
            <a:chOff x="323528" y="2636912"/>
            <a:chExt cx="8352928" cy="3125961"/>
          </a:xfrm>
        </p:grpSpPr>
        <p:sp>
          <p:nvSpPr>
            <p:cNvPr id="5" name="フローチャート : 磁気ディスク 4"/>
            <p:cNvSpPr/>
            <p:nvPr/>
          </p:nvSpPr>
          <p:spPr>
            <a:xfrm>
              <a:off x="3059832" y="2708920"/>
              <a:ext cx="1872208" cy="2232248"/>
            </a:xfrm>
            <a:prstGeom prst="flowChartMagneticDisk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altLang="zh-CN" sz="2400" b="1" dirty="0" smtClean="0">
                <a:solidFill>
                  <a:schemeClr val="bg1"/>
                </a:solidFill>
              </a:endParaRPr>
            </a:p>
            <a:p>
              <a:pPr algn="ctr">
                <a:defRPr/>
              </a:pPr>
              <a:r>
                <a:rPr lang="zh-CN" altLang="en-US" sz="2400" b="1" dirty="0" smtClean="0">
                  <a:solidFill>
                    <a:schemeClr val="bg1"/>
                  </a:solidFill>
                </a:rPr>
                <a:t>充电</a:t>
              </a:r>
              <a:r>
                <a:rPr lang="en-US" altLang="zh-CN" sz="2400" b="1" dirty="0" smtClean="0">
                  <a:solidFill>
                    <a:schemeClr val="bg1"/>
                  </a:solidFill>
                </a:rPr>
                <a:t>(charge)</a:t>
              </a:r>
            </a:p>
            <a:p>
              <a:pPr algn="ctr">
                <a:defRPr/>
              </a:pPr>
              <a:r>
                <a:rPr lang="zh-CN" altLang="en-US" sz="2400" b="1" dirty="0" smtClean="0">
                  <a:solidFill>
                    <a:schemeClr val="bg1"/>
                  </a:solidFill>
                </a:rPr>
                <a:t>电器</a:t>
              </a:r>
              <a:r>
                <a:rPr lang="en-US" altLang="zh-CN" sz="2400" b="1" dirty="0" smtClean="0">
                  <a:solidFill>
                    <a:schemeClr val="bg1"/>
                  </a:solidFill>
                </a:rPr>
                <a:t>(electric equipment)</a:t>
              </a:r>
            </a:p>
            <a:p>
              <a:pPr algn="ctr">
                <a:defRPr/>
              </a:pPr>
              <a:r>
                <a:rPr lang="ja-JP" altLang="en-US" sz="2200" b="1" dirty="0" smtClean="0">
                  <a:solidFill>
                    <a:schemeClr val="bg1"/>
                  </a:solidFill>
                </a:rPr>
                <a:t>・・・</a:t>
              </a:r>
              <a:endParaRPr lang="ja-JP" altLang="en-US" sz="2200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323528" y="3594212"/>
              <a:ext cx="2263248" cy="461665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r>
                <a:rPr lang="zh-CN" altLang="en-US" sz="2400" b="1" dirty="0" smtClean="0"/>
                <a:t>充电器</a:t>
              </a:r>
              <a:r>
                <a:rPr lang="en-US" altLang="zh-CN" sz="2400" b="1" dirty="0" smtClean="0"/>
                <a:t>(charger)</a:t>
              </a:r>
              <a:endParaRPr lang="ja-JP" altLang="en-US" sz="2400" b="1" dirty="0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5364088" y="3933056"/>
              <a:ext cx="3312368" cy="830997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zh-CN" altLang="en-US" sz="2400" b="1" dirty="0" smtClean="0"/>
                <a:t>充</a:t>
              </a:r>
              <a:r>
                <a:rPr lang="en-US" altLang="zh-CN" sz="2400" b="1" dirty="0" smtClean="0"/>
                <a:t>(charge)/</a:t>
              </a:r>
            </a:p>
            <a:p>
              <a:r>
                <a:rPr lang="zh-CN" altLang="en-US" sz="2400" b="1" dirty="0" smtClean="0"/>
                <a:t>电器</a:t>
              </a:r>
              <a:r>
                <a:rPr lang="en-US" altLang="zh-CN" sz="2400" b="1" dirty="0" smtClean="0"/>
                <a:t>(electric equipment)</a:t>
              </a:r>
              <a:endParaRPr lang="ja-JP" altLang="en-US" sz="2400" b="1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5364088" y="2852936"/>
              <a:ext cx="1977914" cy="830997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r>
                <a:rPr lang="zh-CN" altLang="en-US" sz="2400" b="1" dirty="0" smtClean="0"/>
                <a:t>充电</a:t>
              </a:r>
              <a:r>
                <a:rPr lang="en-US" altLang="zh-CN" sz="2400" b="1" dirty="0" smtClean="0"/>
                <a:t>(charge)/</a:t>
              </a:r>
            </a:p>
            <a:p>
              <a:r>
                <a:rPr lang="zh-CN" altLang="en-US" sz="2400" b="1" dirty="0" smtClean="0"/>
                <a:t>器</a:t>
              </a:r>
              <a:r>
                <a:rPr lang="en-US" altLang="zh-CN" sz="2400" b="1" dirty="0" smtClean="0"/>
                <a:t>(device)</a:t>
              </a:r>
              <a:endParaRPr lang="ja-JP" altLang="en-US" sz="2400" b="1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683568" y="5301208"/>
              <a:ext cx="153420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b="1" dirty="0" smtClean="0"/>
                <a:t>long token</a:t>
              </a:r>
              <a:endParaRPr lang="ja-JP" altLang="en-US" sz="2400" b="1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2792613" y="5301208"/>
              <a:ext cx="248260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b="1" dirty="0" smtClean="0"/>
                <a:t>extracted lexicons</a:t>
              </a:r>
              <a:endParaRPr lang="ja-JP" altLang="en-US" sz="2400" b="1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5652120" y="5301208"/>
              <a:ext cx="23581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b="1" dirty="0" smtClean="0"/>
                <a:t>short unit tokens</a:t>
              </a:r>
              <a:endParaRPr lang="ja-JP" altLang="en-US" sz="2400" b="1" dirty="0"/>
            </a:p>
          </p:txBody>
        </p:sp>
        <p:cxnSp>
          <p:nvCxnSpPr>
            <p:cNvPr id="13" name="直線コネクタ 12"/>
            <p:cNvCxnSpPr/>
            <p:nvPr/>
          </p:nvCxnSpPr>
          <p:spPr>
            <a:xfrm>
              <a:off x="467544" y="5157192"/>
              <a:ext cx="8208912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2735796" y="2636912"/>
              <a:ext cx="0" cy="30963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5220072" y="2636912"/>
              <a:ext cx="0" cy="30963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右矢印 20"/>
            <p:cNvSpPr/>
            <p:nvPr/>
          </p:nvSpPr>
          <p:spPr>
            <a:xfrm>
              <a:off x="2627784" y="3753036"/>
              <a:ext cx="360040" cy="1440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右矢印 21"/>
            <p:cNvSpPr/>
            <p:nvPr/>
          </p:nvSpPr>
          <p:spPr>
            <a:xfrm>
              <a:off x="5076056" y="3753036"/>
              <a:ext cx="360040" cy="1440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9" name="コンテンツ プレースホルダ 2"/>
          <p:cNvSpPr txBox="1">
            <a:spLocks/>
          </p:cNvSpPr>
          <p:nvPr/>
        </p:nvSpPr>
        <p:spPr>
          <a:xfrm>
            <a:off x="609600" y="14847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sz="3200" dirty="0" smtClean="0"/>
              <a:t>Transformation ambiguity problem</a:t>
            </a: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Short Unit Transformation Problems (3/3)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37</a:t>
            </a:fld>
            <a:endParaRPr kumimoji="1" lang="ja-JP" altLang="en-US"/>
          </a:p>
        </p:txBody>
      </p:sp>
      <p:grpSp>
        <p:nvGrpSpPr>
          <p:cNvPr id="24" name="グループ化 23"/>
          <p:cNvGrpSpPr/>
          <p:nvPr/>
        </p:nvGrpSpPr>
        <p:grpSpPr>
          <a:xfrm>
            <a:off x="791580" y="2247255"/>
            <a:ext cx="7560840" cy="3125961"/>
            <a:chOff x="395536" y="1916832"/>
            <a:chExt cx="7560840" cy="3125961"/>
          </a:xfrm>
        </p:grpSpPr>
        <p:sp>
          <p:nvSpPr>
            <p:cNvPr id="11" name="フローチャート : 磁気ディスク 10"/>
            <p:cNvSpPr/>
            <p:nvPr/>
          </p:nvSpPr>
          <p:spPr>
            <a:xfrm>
              <a:off x="3059832" y="1988840"/>
              <a:ext cx="1872208" cy="2232248"/>
            </a:xfrm>
            <a:prstGeom prst="flowChartMagneticDisk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altLang="zh-CN" sz="2400" b="1" dirty="0" smtClean="0">
                <a:solidFill>
                  <a:schemeClr val="bg1"/>
                </a:solidFill>
              </a:endParaRPr>
            </a:p>
            <a:p>
              <a:pPr algn="ctr">
                <a:defRPr/>
              </a:pPr>
              <a:r>
                <a:rPr lang="zh-CN" altLang="en-US" sz="2400" b="1" dirty="0" smtClean="0">
                  <a:solidFill>
                    <a:schemeClr val="bg1"/>
                  </a:solidFill>
                </a:rPr>
                <a:t>实验</a:t>
              </a:r>
              <a:r>
                <a:rPr lang="en-US" altLang="ja-JP" sz="2400" b="1" dirty="0" smtClean="0">
                  <a:solidFill>
                    <a:schemeClr val="bg1"/>
                  </a:solidFill>
                </a:rPr>
                <a:t>(</a:t>
              </a:r>
              <a:r>
                <a:rPr lang="en-US" altLang="zh-CN" sz="2400" b="1" dirty="0" smtClean="0">
                  <a:solidFill>
                    <a:schemeClr val="bg1"/>
                  </a:solidFill>
                </a:rPr>
                <a:t>test</a:t>
              </a:r>
              <a:r>
                <a:rPr lang="en-US" altLang="ja-JP" sz="2400" b="1" dirty="0" smtClean="0">
                  <a:solidFill>
                    <a:schemeClr val="bg1"/>
                  </a:solidFill>
                </a:rPr>
                <a:t>)</a:t>
              </a:r>
            </a:p>
            <a:p>
              <a:pPr algn="ctr">
                <a:defRPr/>
              </a:pPr>
              <a:r>
                <a:rPr lang="ja-JP" altLang="en-US" sz="2400" b="1" dirty="0" smtClean="0">
                  <a:solidFill>
                    <a:schemeClr val="bg1"/>
                  </a:solidFill>
                </a:rPr>
                <a:t>・・・</a:t>
              </a:r>
              <a:endParaRPr lang="en-US" altLang="zh-CN" sz="2400" b="1" dirty="0" smtClean="0">
                <a:solidFill>
                  <a:schemeClr val="bg1"/>
                </a:solidFill>
              </a:endParaRPr>
            </a:p>
            <a:p>
              <a:pPr algn="ctr">
                <a:defRPr/>
              </a:pPr>
              <a:endParaRPr lang="ja-JP" altLang="en-US" sz="22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395536" y="2689466"/>
              <a:ext cx="1967205" cy="830997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r>
                <a:rPr lang="zh-CN" altLang="en-US" sz="2400" b="1" dirty="0" smtClean="0"/>
                <a:t>被实验者</a:t>
              </a:r>
              <a:r>
                <a:rPr lang="en-US" altLang="zh-CN" sz="2400" b="1" dirty="0" smtClean="0"/>
                <a:t>_NN</a:t>
              </a:r>
              <a:endParaRPr lang="en-US" altLang="ja-JP" sz="2400" b="1" dirty="0" smtClean="0"/>
            </a:p>
            <a:p>
              <a:r>
                <a:rPr lang="en-US" altLang="ja-JP" sz="2400" b="1" dirty="0" smtClean="0"/>
                <a:t>(</a:t>
              </a:r>
              <a:r>
                <a:rPr lang="en-US" altLang="zh-CN" sz="2400" b="1" dirty="0" smtClean="0"/>
                <a:t>test subject</a:t>
              </a:r>
              <a:r>
                <a:rPr lang="en-US" altLang="ja-JP" sz="2400" b="1" dirty="0" smtClean="0"/>
                <a:t>)</a:t>
              </a:r>
              <a:endParaRPr lang="ja-JP" altLang="en-US" sz="2400" b="1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5651640" y="2504800"/>
              <a:ext cx="2197653" cy="1200329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r>
                <a:rPr lang="zh-CN" altLang="en-US" sz="2400" b="1" dirty="0" smtClean="0">
                  <a:solidFill>
                    <a:srgbClr val="C00000"/>
                  </a:solidFill>
                </a:rPr>
                <a:t>被</a:t>
              </a:r>
              <a:r>
                <a:rPr lang="en-US" altLang="zh-CN" sz="2400" b="1" dirty="0" smtClean="0">
                  <a:solidFill>
                    <a:srgbClr val="C00000"/>
                  </a:solidFill>
                </a:rPr>
                <a:t>_NN(be)</a:t>
              </a:r>
              <a:r>
                <a:rPr lang="en-US" altLang="zh-CN" sz="2400" b="1" dirty="0" smtClean="0"/>
                <a:t>/</a:t>
              </a:r>
            </a:p>
            <a:p>
              <a:r>
                <a:rPr lang="zh-CN" altLang="en-US" sz="2400" b="1" dirty="0" smtClean="0"/>
                <a:t>实验</a:t>
              </a:r>
              <a:r>
                <a:rPr lang="en-US" altLang="zh-CN" sz="2400" b="1" dirty="0" smtClean="0"/>
                <a:t>_NN(test)/</a:t>
              </a:r>
            </a:p>
            <a:p>
              <a:r>
                <a:rPr lang="zh-CN" altLang="en-US" sz="2400" b="1" dirty="0" smtClean="0"/>
                <a:t>者</a:t>
              </a:r>
              <a:r>
                <a:rPr lang="en-US" altLang="zh-CN" sz="2400" b="1" dirty="0" smtClean="0"/>
                <a:t>_NN</a:t>
              </a:r>
              <a:r>
                <a:rPr lang="en-US" altLang="ja-JP" sz="2400" b="1" dirty="0" smtClean="0"/>
                <a:t>(</a:t>
              </a:r>
              <a:r>
                <a:rPr lang="en-US" altLang="zh-CN" sz="2400" b="1" dirty="0" smtClean="0"/>
                <a:t>person</a:t>
              </a:r>
              <a:r>
                <a:rPr lang="en-US" altLang="ja-JP" sz="2400" b="1" dirty="0" smtClean="0"/>
                <a:t>)</a:t>
              </a:r>
              <a:endParaRPr lang="ja-JP" altLang="en-US" sz="2400" b="1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83568" y="4581128"/>
              <a:ext cx="153420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b="1" dirty="0" smtClean="0"/>
                <a:t>long token</a:t>
              </a:r>
              <a:endParaRPr lang="ja-JP" altLang="en-US" sz="2400" b="1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2756609" y="4581128"/>
              <a:ext cx="248260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b="1" dirty="0" smtClean="0"/>
                <a:t>extracted lexicons</a:t>
              </a:r>
              <a:endParaRPr lang="ja-JP" altLang="en-US" sz="2400" b="1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5544108" y="4581128"/>
              <a:ext cx="23581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b="1" dirty="0" smtClean="0"/>
                <a:t>short unit tokens</a:t>
              </a:r>
              <a:endParaRPr lang="ja-JP" altLang="en-US" sz="2400" b="1" dirty="0"/>
            </a:p>
          </p:txBody>
        </p:sp>
        <p:cxnSp>
          <p:nvCxnSpPr>
            <p:cNvPr id="18" name="直線コネクタ 17"/>
            <p:cNvCxnSpPr/>
            <p:nvPr/>
          </p:nvCxnSpPr>
          <p:spPr>
            <a:xfrm>
              <a:off x="467544" y="4437112"/>
              <a:ext cx="7488832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2735796" y="1916832"/>
              <a:ext cx="0" cy="30963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>
              <a:off x="5220072" y="1916832"/>
              <a:ext cx="0" cy="30963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右矢印 20"/>
            <p:cNvSpPr/>
            <p:nvPr/>
          </p:nvSpPr>
          <p:spPr>
            <a:xfrm>
              <a:off x="2555776" y="3032956"/>
              <a:ext cx="360040" cy="1440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右矢印 21"/>
            <p:cNvSpPr/>
            <p:nvPr/>
          </p:nvSpPr>
          <p:spPr>
            <a:xfrm>
              <a:off x="5076056" y="3032956"/>
              <a:ext cx="360040" cy="1440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3" name="正方形/長方形 22"/>
          <p:cNvSpPr/>
          <p:nvPr/>
        </p:nvSpPr>
        <p:spPr>
          <a:xfrm>
            <a:off x="167209" y="5517232"/>
            <a:ext cx="90509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The correct POS tag for “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被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(be)” should be LB (“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被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”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in long 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bei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-const)</a:t>
            </a:r>
            <a:endParaRPr lang="ja-JP" altLang="en-US" sz="2400" b="1" dirty="0"/>
          </a:p>
        </p:txBody>
      </p:sp>
      <p:sp>
        <p:nvSpPr>
          <p:cNvPr id="25" name="コンテンツ プレースホルダ 2"/>
          <p:cNvSpPr txBox="1">
            <a:spLocks/>
          </p:cNvSpPr>
          <p:nvPr/>
        </p:nvSpPr>
        <p:spPr>
          <a:xfrm>
            <a:off x="609600" y="14847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sz="3200" dirty="0" smtClean="0"/>
              <a:t>POS Tag assignment problem</a:t>
            </a: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Word Segmentation Problems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Common Chinese Characters</a:t>
            </a:r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Chinese Word Segmentation Optimization</a:t>
            </a:r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Experiments</a:t>
            </a:r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Discussion</a:t>
            </a:r>
          </a:p>
          <a:p>
            <a:r>
              <a:rPr lang="en-US" altLang="ja-JP" dirty="0" smtClean="0"/>
              <a:t>Related Work</a:t>
            </a:r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Conclusion and Future Work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38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err="1" smtClean="0"/>
              <a:t>Bai</a:t>
            </a:r>
            <a:r>
              <a:rPr lang="en-US" altLang="ja-JP" dirty="0" smtClean="0"/>
              <a:t> et al., 2008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Proposed a method of learning affix rules from a aligned Chinese-English </a:t>
            </a:r>
            <a:r>
              <a:rPr lang="en-US" altLang="ja-JP" b="1" dirty="0" smtClean="0">
                <a:solidFill>
                  <a:srgbClr val="FF0000"/>
                </a:solidFill>
              </a:rPr>
              <a:t>bilingual terminology bank</a:t>
            </a:r>
            <a:r>
              <a:rPr lang="en-US" altLang="ja-JP" dirty="0" smtClean="0"/>
              <a:t> to adjust Chinese word segmentation in the parallel corpus </a:t>
            </a:r>
            <a:r>
              <a:rPr lang="en-US" altLang="ja-JP" b="1" dirty="0" smtClean="0">
                <a:solidFill>
                  <a:srgbClr val="FF0000"/>
                </a:solidFill>
              </a:rPr>
              <a:t>directly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39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Word Segmentation for </a:t>
            </a:r>
            <a:br>
              <a:rPr lang="en-US" altLang="ja-JP" dirty="0" smtClean="0"/>
            </a:br>
            <a:r>
              <a:rPr lang="en-US" altLang="ja-JP" dirty="0" smtClean="0"/>
              <a:t>Chinese-Japanese MT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19064" y="5245169"/>
            <a:ext cx="8208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/>
              <a:t>Mr. </a:t>
            </a:r>
            <a:r>
              <a:rPr lang="en-US" altLang="ja-JP" sz="2000" dirty="0" err="1" smtClean="0"/>
              <a:t>Kosaka</a:t>
            </a:r>
            <a:r>
              <a:rPr lang="en-US" altLang="ja-JP" sz="2000" dirty="0" smtClean="0"/>
              <a:t> is the founder of The Japan Society for Clinical Anesthesiologists.</a:t>
            </a:r>
            <a:endParaRPr lang="ja-JP" altLang="en-US" sz="2000" dirty="0"/>
          </a:p>
        </p:txBody>
      </p:sp>
      <p:grpSp>
        <p:nvGrpSpPr>
          <p:cNvPr id="25" name="グループ化 24"/>
          <p:cNvGrpSpPr/>
          <p:nvPr/>
        </p:nvGrpSpPr>
        <p:grpSpPr>
          <a:xfrm>
            <a:off x="179512" y="3938863"/>
            <a:ext cx="8892480" cy="1134708"/>
            <a:chOff x="179512" y="3938863"/>
            <a:chExt cx="8892480" cy="1134708"/>
          </a:xfrm>
        </p:grpSpPr>
        <p:sp>
          <p:nvSpPr>
            <p:cNvPr id="5" name="正方形/長方形 4"/>
            <p:cNvSpPr/>
            <p:nvPr/>
          </p:nvSpPr>
          <p:spPr>
            <a:xfrm>
              <a:off x="719064" y="4581128"/>
              <a:ext cx="8352928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2600" dirty="0" smtClean="0"/>
                <a:t>小坂</a:t>
              </a:r>
              <a:r>
                <a:rPr lang="en-US" altLang="ja-JP" sz="2600" dirty="0" smtClean="0"/>
                <a:t>/</a:t>
              </a:r>
              <a:r>
                <a:rPr lang="ja-JP" altLang="en-US" sz="2600" dirty="0" smtClean="0"/>
                <a:t>先生</a:t>
              </a:r>
              <a:r>
                <a:rPr lang="en-US" altLang="ja-JP" sz="2600" dirty="0" smtClean="0"/>
                <a:t>/</a:t>
              </a:r>
              <a:r>
                <a:rPr lang="ja-JP" altLang="en-US" sz="2600" dirty="0" smtClean="0"/>
                <a:t>は</a:t>
              </a:r>
              <a:r>
                <a:rPr lang="en-US" altLang="ja-JP" sz="2600" dirty="0" smtClean="0"/>
                <a:t>/</a:t>
              </a:r>
              <a:r>
                <a:rPr lang="ja-JP" altLang="en-US" sz="2600" dirty="0" smtClean="0"/>
                <a:t>日本</a:t>
              </a:r>
              <a:r>
                <a:rPr lang="en-US" altLang="ja-JP" sz="2600" dirty="0" smtClean="0"/>
                <a:t>/</a:t>
              </a:r>
              <a:r>
                <a:rPr lang="ja-JP" altLang="en-US" sz="2600" dirty="0" smtClean="0"/>
                <a:t>臨床</a:t>
              </a:r>
              <a:r>
                <a:rPr lang="en-US" altLang="ja-JP" sz="2600" dirty="0" smtClean="0"/>
                <a:t>/</a:t>
              </a:r>
              <a:r>
                <a:rPr lang="ja-JP" altLang="en-US" sz="2600" dirty="0" smtClean="0"/>
                <a:t>麻酔</a:t>
              </a:r>
              <a:r>
                <a:rPr lang="en-US" altLang="ja-JP" sz="2600" dirty="0" smtClean="0"/>
                <a:t>/</a:t>
              </a:r>
              <a:r>
                <a:rPr lang="ja-JP" altLang="en-US" sz="2600" dirty="0" smtClean="0"/>
                <a:t>学会</a:t>
              </a:r>
              <a:r>
                <a:rPr lang="en-US" altLang="ja-JP" sz="2600" dirty="0" smtClean="0"/>
                <a:t>/</a:t>
              </a:r>
              <a:r>
                <a:rPr lang="ja-JP" altLang="en-US" sz="2600" dirty="0" smtClean="0"/>
                <a:t>の</a:t>
              </a:r>
              <a:r>
                <a:rPr lang="en-US" altLang="ja-JP" sz="2600" dirty="0" smtClean="0"/>
                <a:t>/</a:t>
              </a:r>
              <a:r>
                <a:rPr lang="ja-JP" altLang="en-US" sz="2600" dirty="0" smtClean="0"/>
                <a:t>創始</a:t>
              </a:r>
              <a:r>
                <a:rPr lang="en-US" altLang="ja-JP" sz="2600" dirty="0" smtClean="0"/>
                <a:t>/</a:t>
              </a:r>
              <a:r>
                <a:rPr lang="ja-JP" altLang="en-US" sz="2600" dirty="0" smtClean="0"/>
                <a:t>者</a:t>
              </a:r>
              <a:r>
                <a:rPr lang="en-US" altLang="ja-JP" sz="2600" dirty="0" smtClean="0"/>
                <a:t>/</a:t>
              </a:r>
              <a:r>
                <a:rPr lang="ja-JP" altLang="en-US" sz="2600" dirty="0" smtClean="0"/>
                <a:t>である</a:t>
              </a:r>
              <a:r>
                <a:rPr lang="en-US" altLang="ja-JP" sz="2600" dirty="0" smtClean="0"/>
                <a:t>/</a:t>
              </a:r>
              <a:r>
                <a:rPr lang="ja-JP" altLang="en-US" sz="2600" dirty="0" smtClean="0"/>
                <a:t>。</a:t>
              </a:r>
              <a:endParaRPr lang="ja-JP" altLang="en-US" sz="2600" dirty="0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719064" y="3938863"/>
              <a:ext cx="7416824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600" dirty="0" smtClean="0"/>
                <a:t>小</a:t>
              </a:r>
              <a:r>
                <a:rPr lang="en-US" altLang="zh-CN" sz="2600" dirty="0" smtClean="0"/>
                <a:t>/</a:t>
              </a:r>
              <a:r>
                <a:rPr lang="zh-CN" altLang="en-US" sz="2600" dirty="0" smtClean="0"/>
                <a:t>坂</a:t>
              </a:r>
              <a:r>
                <a:rPr lang="en-US" altLang="zh-CN" sz="2600" dirty="0" smtClean="0"/>
                <a:t>/</a:t>
              </a:r>
              <a:r>
                <a:rPr lang="zh-CN" altLang="en-US" sz="2600" dirty="0" smtClean="0"/>
                <a:t>先生</a:t>
              </a:r>
              <a:r>
                <a:rPr lang="en-US" altLang="zh-CN" sz="2600" dirty="0" smtClean="0"/>
                <a:t>/</a:t>
              </a:r>
              <a:r>
                <a:rPr lang="zh-CN" altLang="en-US" sz="2600" dirty="0" smtClean="0"/>
                <a:t>是</a:t>
              </a:r>
              <a:r>
                <a:rPr lang="en-US" altLang="zh-CN" sz="2600" dirty="0" smtClean="0"/>
                <a:t>/</a:t>
              </a:r>
              <a:r>
                <a:rPr lang="zh-CN" altLang="en-US" sz="2600" dirty="0" smtClean="0"/>
                <a:t>日本</a:t>
              </a:r>
              <a:r>
                <a:rPr lang="en-US" altLang="zh-CN" sz="2600" dirty="0" smtClean="0"/>
                <a:t>/</a:t>
              </a:r>
              <a:r>
                <a:rPr lang="zh-CN" altLang="en-US" sz="2600" dirty="0" smtClean="0"/>
                <a:t>临床</a:t>
              </a:r>
              <a:r>
                <a:rPr lang="en-US" altLang="zh-CN" sz="2600" dirty="0" smtClean="0"/>
                <a:t>/</a:t>
              </a:r>
              <a:r>
                <a:rPr lang="zh-CN" altLang="en-US" sz="2600" dirty="0" smtClean="0"/>
                <a:t>麻醉</a:t>
              </a:r>
              <a:r>
                <a:rPr lang="en-US" altLang="zh-CN" sz="2600" dirty="0" smtClean="0"/>
                <a:t>/</a:t>
              </a:r>
              <a:r>
                <a:rPr lang="zh-CN" altLang="en-US" sz="2600" dirty="0" smtClean="0"/>
                <a:t>学会</a:t>
              </a:r>
              <a:r>
                <a:rPr lang="en-US" altLang="zh-CN" sz="2600" dirty="0" smtClean="0"/>
                <a:t>/</a:t>
              </a:r>
              <a:r>
                <a:rPr lang="zh-CN" altLang="en-US" sz="2600" dirty="0" smtClean="0"/>
                <a:t>的</a:t>
              </a:r>
              <a:r>
                <a:rPr lang="en-US" altLang="zh-CN" sz="2600" dirty="0" smtClean="0"/>
                <a:t>/</a:t>
              </a:r>
              <a:r>
                <a:rPr lang="zh-CN" altLang="en-US" sz="2600" dirty="0" smtClean="0"/>
                <a:t>创始者</a:t>
              </a:r>
              <a:r>
                <a:rPr lang="en-US" altLang="zh-CN" sz="2600" dirty="0" smtClean="0"/>
                <a:t>/</a:t>
              </a:r>
              <a:r>
                <a:rPr lang="zh-CN" altLang="en-US" sz="2600" dirty="0" smtClean="0"/>
                <a:t>。</a:t>
              </a:r>
              <a:endParaRPr lang="ja-JP" altLang="en-US" sz="2600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79512" y="3979222"/>
              <a:ext cx="5084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/>
                <a:t>Zh</a:t>
              </a:r>
              <a:r>
                <a:rPr kumimoji="1" lang="en-US" altLang="ja-JP" sz="2000" dirty="0" smtClean="0"/>
                <a:t>:</a:t>
              </a:r>
              <a:endParaRPr kumimoji="1" lang="ja-JP" altLang="en-US" sz="2000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79512" y="4627294"/>
              <a:ext cx="4587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/>
                <a:t>Ja:</a:t>
              </a:r>
              <a:endParaRPr kumimoji="1" lang="ja-JP" altLang="en-US" sz="2000" dirty="0"/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179512" y="5245169"/>
            <a:ext cx="5931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Ref:</a:t>
            </a:r>
            <a:endParaRPr kumimoji="1" lang="ja-JP" altLang="en-US" sz="2000" dirty="0"/>
          </a:p>
        </p:txBody>
      </p:sp>
      <p:cxnSp>
        <p:nvCxnSpPr>
          <p:cNvPr id="11" name="直線コネクタ 10"/>
          <p:cNvCxnSpPr/>
          <p:nvPr/>
        </p:nvCxnSpPr>
        <p:spPr>
          <a:xfrm>
            <a:off x="251520" y="5157192"/>
            <a:ext cx="8676456" cy="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グループ化 30"/>
          <p:cNvGrpSpPr/>
          <p:nvPr/>
        </p:nvGrpSpPr>
        <p:grpSpPr>
          <a:xfrm>
            <a:off x="179512" y="1934252"/>
            <a:ext cx="8892480" cy="1134708"/>
            <a:chOff x="251520" y="1628800"/>
            <a:chExt cx="8892480" cy="1134708"/>
          </a:xfrm>
        </p:grpSpPr>
        <p:sp>
          <p:nvSpPr>
            <p:cNvPr id="18" name="正方形/長方形 17"/>
            <p:cNvSpPr/>
            <p:nvPr/>
          </p:nvSpPr>
          <p:spPr>
            <a:xfrm>
              <a:off x="791072" y="2271065"/>
              <a:ext cx="8352928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2600" dirty="0" smtClean="0"/>
                <a:t>小坂先生は日本臨床麻酔学会の創始者である。</a:t>
              </a:r>
              <a:endParaRPr lang="ja-JP" altLang="en-US" sz="2600" dirty="0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791072" y="1628800"/>
              <a:ext cx="7416824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600" dirty="0" smtClean="0"/>
                <a:t>小坂先生是日本临床麻醉学会的创始者。</a:t>
              </a:r>
              <a:endParaRPr lang="ja-JP" altLang="en-US" sz="2600" dirty="0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251520" y="1669159"/>
              <a:ext cx="5084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/>
                <a:t>Zh</a:t>
              </a:r>
              <a:r>
                <a:rPr kumimoji="1" lang="en-US" altLang="ja-JP" sz="2000" dirty="0" smtClean="0"/>
                <a:t>:</a:t>
              </a:r>
              <a:endParaRPr kumimoji="1" lang="ja-JP" altLang="en-US" sz="2000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251520" y="2317231"/>
              <a:ext cx="4587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/>
                <a:t>Ja:</a:t>
              </a:r>
              <a:endParaRPr kumimoji="1" lang="ja-JP" altLang="en-US" sz="2000" dirty="0"/>
            </a:p>
          </p:txBody>
        </p:sp>
      </p:grpSp>
      <p:sp>
        <p:nvSpPr>
          <p:cNvPr id="33" name="下矢印 32"/>
          <p:cNvSpPr/>
          <p:nvPr/>
        </p:nvSpPr>
        <p:spPr>
          <a:xfrm>
            <a:off x="4319972" y="3212976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Wang et al., 2010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Proposed a method based on transfer rules and a transfer database. </a:t>
            </a:r>
          </a:p>
          <a:p>
            <a:pPr lvl="1"/>
            <a:r>
              <a:rPr lang="en-US" altLang="ja-JP" dirty="0" smtClean="0"/>
              <a:t>The transfer rules are extracted from </a:t>
            </a:r>
            <a:r>
              <a:rPr lang="en-US" altLang="ja-JP" b="1" dirty="0" smtClean="0">
                <a:solidFill>
                  <a:srgbClr val="FF0000"/>
                </a:solidFill>
              </a:rPr>
              <a:t>alignment results</a:t>
            </a:r>
            <a:r>
              <a:rPr lang="en-US" altLang="ja-JP" dirty="0" smtClean="0"/>
              <a:t> of annotated Chinese and segmented Japanese training data</a:t>
            </a:r>
          </a:p>
          <a:p>
            <a:pPr lvl="1"/>
            <a:r>
              <a:rPr lang="en-US" altLang="ja-JP" dirty="0" smtClean="0"/>
              <a:t>The transfer database is constructed using </a:t>
            </a:r>
            <a:r>
              <a:rPr lang="en-US" altLang="ja-JP" b="1" dirty="0" smtClean="0">
                <a:solidFill>
                  <a:srgbClr val="FF0000"/>
                </a:solidFill>
              </a:rPr>
              <a:t>external lexicons</a:t>
            </a:r>
            <a:r>
              <a:rPr lang="en-US" altLang="ja-JP" dirty="0" smtClean="0"/>
              <a:t>, and is manually modified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40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 proposed an approach of exploiting common Chinese characters in Chinese word segmentation optimization for Chinese-Japanese MT</a:t>
            </a:r>
          </a:p>
          <a:p>
            <a:r>
              <a:rPr lang="en-US" altLang="ja-JP" dirty="0" smtClean="0"/>
              <a:t>Experimental results of Chinese-Japanese MT on a phrase-based SMT system indicated that our approach can improve MT performance significantly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41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Future Work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Solve the short unit transformation problems</a:t>
            </a:r>
          </a:p>
          <a:p>
            <a:r>
              <a:rPr lang="en-US" altLang="ja-JP" dirty="0" smtClean="0"/>
              <a:t>Evaluate the proposed approach on parallel corpus of other domains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42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Word Segmentation Problems in Chinese-Japanese MT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188840"/>
          </a:xfrm>
        </p:spPr>
        <p:txBody>
          <a:bodyPr/>
          <a:lstStyle/>
          <a:p>
            <a:r>
              <a:rPr lang="en-US" altLang="ja-JP" dirty="0" smtClean="0"/>
              <a:t>Unknown words</a:t>
            </a:r>
          </a:p>
          <a:p>
            <a:pPr lvl="1"/>
            <a:r>
              <a:rPr lang="en-US" altLang="ja-JP" dirty="0" smtClean="0"/>
              <a:t>Affect segmentation accuracy and consistency</a:t>
            </a:r>
          </a:p>
          <a:p>
            <a:r>
              <a:rPr lang="en-US" altLang="ja-JP" dirty="0" smtClean="0"/>
              <a:t>Word segmentation granularity</a:t>
            </a:r>
          </a:p>
          <a:p>
            <a:pPr lvl="1"/>
            <a:r>
              <a:rPr lang="en-US" altLang="ja-JP" dirty="0" smtClean="0"/>
              <a:t>Affect word alignment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719064" y="2415081"/>
            <a:ext cx="835292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600" dirty="0" smtClean="0"/>
              <a:t>小坂 </a:t>
            </a:r>
            <a:r>
              <a:rPr lang="en-US" altLang="ja-JP" sz="2600" dirty="0" smtClean="0"/>
              <a:t>/</a:t>
            </a:r>
            <a:r>
              <a:rPr lang="ja-JP" altLang="en-US" sz="2600" dirty="0" smtClean="0"/>
              <a:t>先生</a:t>
            </a:r>
            <a:r>
              <a:rPr lang="en-US" altLang="ja-JP" sz="2600" dirty="0" smtClean="0"/>
              <a:t>/</a:t>
            </a:r>
            <a:r>
              <a:rPr lang="ja-JP" altLang="en-US" sz="2600" dirty="0" smtClean="0"/>
              <a:t>は</a:t>
            </a:r>
            <a:r>
              <a:rPr lang="en-US" altLang="ja-JP" sz="2600" dirty="0" smtClean="0"/>
              <a:t>/</a:t>
            </a:r>
            <a:r>
              <a:rPr lang="ja-JP" altLang="en-US" sz="2600" dirty="0" smtClean="0"/>
              <a:t>日本</a:t>
            </a:r>
            <a:r>
              <a:rPr lang="en-US" altLang="ja-JP" sz="2600" dirty="0" smtClean="0"/>
              <a:t>/</a:t>
            </a:r>
            <a:r>
              <a:rPr lang="ja-JP" altLang="en-US" sz="2600" dirty="0" smtClean="0"/>
              <a:t>臨床</a:t>
            </a:r>
            <a:r>
              <a:rPr lang="en-US" altLang="ja-JP" sz="2600" dirty="0" smtClean="0"/>
              <a:t>/</a:t>
            </a:r>
            <a:r>
              <a:rPr lang="ja-JP" altLang="en-US" sz="2600" dirty="0" smtClean="0"/>
              <a:t>麻酔</a:t>
            </a:r>
            <a:r>
              <a:rPr lang="en-US" altLang="ja-JP" sz="2600" dirty="0" smtClean="0"/>
              <a:t>/</a:t>
            </a:r>
            <a:r>
              <a:rPr lang="ja-JP" altLang="en-US" sz="2600" dirty="0" smtClean="0"/>
              <a:t>学会</a:t>
            </a:r>
            <a:r>
              <a:rPr lang="en-US" altLang="ja-JP" sz="2600" dirty="0" smtClean="0"/>
              <a:t>/</a:t>
            </a:r>
            <a:r>
              <a:rPr lang="ja-JP" altLang="en-US" sz="2600" dirty="0" smtClean="0"/>
              <a:t>の</a:t>
            </a:r>
            <a:r>
              <a:rPr lang="en-US" altLang="ja-JP" sz="2600" dirty="0" smtClean="0"/>
              <a:t>/ </a:t>
            </a:r>
            <a:r>
              <a:rPr lang="ja-JP" altLang="en-US" sz="2600" dirty="0" smtClean="0"/>
              <a:t>創始</a:t>
            </a:r>
            <a:r>
              <a:rPr lang="en-US" altLang="ja-JP" sz="2600" dirty="0" smtClean="0"/>
              <a:t>/</a:t>
            </a:r>
            <a:r>
              <a:rPr lang="ja-JP" altLang="en-US" sz="2600" dirty="0" smtClean="0"/>
              <a:t>者 </a:t>
            </a:r>
            <a:r>
              <a:rPr lang="en-US" altLang="ja-JP" sz="2600" dirty="0" smtClean="0"/>
              <a:t>/</a:t>
            </a:r>
            <a:r>
              <a:rPr lang="ja-JP" altLang="en-US" sz="2600" dirty="0" smtClean="0"/>
              <a:t>である</a:t>
            </a:r>
            <a:r>
              <a:rPr lang="en-US" altLang="ja-JP" sz="2600" dirty="0" smtClean="0"/>
              <a:t>/</a:t>
            </a:r>
            <a:r>
              <a:rPr lang="ja-JP" altLang="en-US" sz="2600" dirty="0" smtClean="0"/>
              <a:t>。</a:t>
            </a:r>
            <a:endParaRPr lang="ja-JP" altLang="en-US" sz="2600" dirty="0"/>
          </a:p>
        </p:txBody>
      </p:sp>
      <p:sp>
        <p:nvSpPr>
          <p:cNvPr id="7" name="正方形/長方形 6"/>
          <p:cNvSpPr/>
          <p:nvPr/>
        </p:nvSpPr>
        <p:spPr>
          <a:xfrm>
            <a:off x="719064" y="1772816"/>
            <a:ext cx="741682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600" dirty="0" smtClean="0"/>
              <a:t>小</a:t>
            </a:r>
            <a:r>
              <a:rPr lang="en-US" altLang="zh-CN" sz="2600" dirty="0" smtClean="0"/>
              <a:t>/</a:t>
            </a:r>
            <a:r>
              <a:rPr lang="zh-CN" altLang="en-US" sz="2600" dirty="0" smtClean="0"/>
              <a:t>坂 </a:t>
            </a:r>
            <a:r>
              <a:rPr lang="en-US" altLang="zh-CN" sz="2600" dirty="0" smtClean="0"/>
              <a:t>/</a:t>
            </a:r>
            <a:r>
              <a:rPr lang="zh-CN" altLang="en-US" sz="2600" dirty="0" smtClean="0"/>
              <a:t>先生</a:t>
            </a:r>
            <a:r>
              <a:rPr lang="en-US" altLang="zh-CN" sz="2600" dirty="0" smtClean="0"/>
              <a:t>/</a:t>
            </a:r>
            <a:r>
              <a:rPr lang="zh-CN" altLang="en-US" sz="2600" dirty="0" smtClean="0"/>
              <a:t>是</a:t>
            </a:r>
            <a:r>
              <a:rPr lang="en-US" altLang="zh-CN" sz="2600" dirty="0" smtClean="0"/>
              <a:t>/</a:t>
            </a:r>
            <a:r>
              <a:rPr lang="zh-CN" altLang="en-US" sz="2600" dirty="0" smtClean="0"/>
              <a:t>日本</a:t>
            </a:r>
            <a:r>
              <a:rPr lang="en-US" altLang="zh-CN" sz="2600" dirty="0" smtClean="0"/>
              <a:t>/</a:t>
            </a:r>
            <a:r>
              <a:rPr lang="zh-CN" altLang="en-US" sz="2600" dirty="0" smtClean="0"/>
              <a:t>临床</a:t>
            </a:r>
            <a:r>
              <a:rPr lang="en-US" altLang="zh-CN" sz="2600" dirty="0" smtClean="0"/>
              <a:t>/</a:t>
            </a:r>
            <a:r>
              <a:rPr lang="zh-CN" altLang="en-US" sz="2600" dirty="0" smtClean="0"/>
              <a:t>麻醉</a:t>
            </a:r>
            <a:r>
              <a:rPr lang="en-US" altLang="zh-CN" sz="2600" dirty="0" smtClean="0"/>
              <a:t>/</a:t>
            </a:r>
            <a:r>
              <a:rPr lang="zh-CN" altLang="en-US" sz="2600" dirty="0" smtClean="0"/>
              <a:t>学会</a:t>
            </a:r>
            <a:r>
              <a:rPr lang="en-US" altLang="zh-CN" sz="2600" dirty="0" smtClean="0"/>
              <a:t>/</a:t>
            </a:r>
            <a:r>
              <a:rPr lang="zh-CN" altLang="en-US" sz="2600" dirty="0" smtClean="0"/>
              <a:t>的</a:t>
            </a:r>
            <a:r>
              <a:rPr lang="en-US" altLang="zh-CN" sz="2600" dirty="0" smtClean="0"/>
              <a:t>/ </a:t>
            </a:r>
            <a:r>
              <a:rPr lang="zh-CN" altLang="en-US" sz="2600" dirty="0" smtClean="0"/>
              <a:t>创始者 </a:t>
            </a:r>
            <a:r>
              <a:rPr lang="en-US" altLang="zh-CN" sz="2600" dirty="0" smtClean="0"/>
              <a:t>/</a:t>
            </a:r>
            <a:r>
              <a:rPr lang="zh-CN" altLang="en-US" sz="2600" dirty="0" smtClean="0"/>
              <a:t>。</a:t>
            </a:r>
            <a:endParaRPr lang="ja-JP" altLang="en-US" sz="2600" dirty="0"/>
          </a:p>
        </p:txBody>
      </p:sp>
      <p:sp>
        <p:nvSpPr>
          <p:cNvPr id="8" name="正方形/長方形 7"/>
          <p:cNvSpPr/>
          <p:nvPr/>
        </p:nvSpPr>
        <p:spPr>
          <a:xfrm>
            <a:off x="719064" y="3079122"/>
            <a:ext cx="8208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/>
              <a:t>Mr.  Kosaka  is the  founder  of The Japan Society for Clinical Anesthesiologists.</a:t>
            </a:r>
            <a:endParaRPr lang="ja-JP" altLang="en-US" sz="2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9512" y="1813175"/>
            <a:ext cx="5084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Zh</a:t>
            </a:r>
            <a:r>
              <a:rPr kumimoji="1" lang="en-US" altLang="ja-JP" sz="2000" dirty="0" smtClean="0"/>
              <a:t>:</a:t>
            </a:r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9512" y="2461247"/>
            <a:ext cx="4587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Ja:</a:t>
            </a:r>
            <a:endParaRPr kumimoji="1" lang="ja-JP" altLang="en-US" sz="2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9512" y="3079122"/>
            <a:ext cx="5931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Ref:</a:t>
            </a:r>
            <a:endParaRPr kumimoji="1" lang="ja-JP" altLang="en-US" sz="2000" dirty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251520" y="2991145"/>
            <a:ext cx="8676456" cy="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791072" y="1797206"/>
            <a:ext cx="828000" cy="432048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791072" y="2445278"/>
            <a:ext cx="720000" cy="432048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1223120" y="3063153"/>
            <a:ext cx="828000" cy="432048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6695728" y="1803013"/>
            <a:ext cx="1044000" cy="432048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2735288" y="3063153"/>
            <a:ext cx="918000" cy="432048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6551712" y="2445278"/>
            <a:ext cx="1188000" cy="432048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ja-JP" dirty="0" smtClean="0"/>
              <a:t>Common Chinese Characters</a:t>
            </a:r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Chinese Word Segmentation Optimization</a:t>
            </a:r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Experiments</a:t>
            </a:r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Discussion</a:t>
            </a:r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Related Work</a:t>
            </a:r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Conclusion and Future Work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Chinese Characters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Chinese characters are used both in Chinese (</a:t>
            </a:r>
            <a:r>
              <a:rPr lang="en-US" altLang="ja-JP" dirty="0" err="1" smtClean="0"/>
              <a:t>Hanzi</a:t>
            </a:r>
            <a:r>
              <a:rPr lang="en-US" altLang="ja-JP" dirty="0" smtClean="0"/>
              <a:t>) and Japanese (Kanji) </a:t>
            </a:r>
          </a:p>
          <a:p>
            <a:r>
              <a:rPr lang="en-US" altLang="ja-JP" dirty="0" smtClean="0"/>
              <a:t>There are many </a:t>
            </a:r>
            <a:r>
              <a:rPr lang="en-US" altLang="ja-JP" b="1" dirty="0" smtClean="0">
                <a:solidFill>
                  <a:srgbClr val="FF0000"/>
                </a:solidFill>
              </a:rPr>
              <a:t>common Chinese characters</a:t>
            </a:r>
            <a:r>
              <a:rPr lang="en-US" altLang="ja-JP" dirty="0" smtClean="0"/>
              <a:t> between </a:t>
            </a:r>
            <a:r>
              <a:rPr lang="en-US" altLang="ja-JP" dirty="0" err="1" smtClean="0"/>
              <a:t>Hanzi</a:t>
            </a:r>
            <a:r>
              <a:rPr lang="en-US" altLang="ja-JP" dirty="0" smtClean="0"/>
              <a:t> and Kanji</a:t>
            </a:r>
          </a:p>
          <a:p>
            <a:r>
              <a:rPr lang="en-US" altLang="ja-JP" dirty="0" smtClean="0"/>
              <a:t>We made a common Chinese characters mapping table for </a:t>
            </a:r>
            <a:r>
              <a:rPr lang="en-US" altLang="ja-JP" b="1" dirty="0" smtClean="0">
                <a:solidFill>
                  <a:srgbClr val="FF0000"/>
                </a:solidFill>
              </a:rPr>
              <a:t>6,355</a:t>
            </a:r>
            <a:r>
              <a:rPr lang="en-US" altLang="ja-JP" dirty="0" smtClean="0">
                <a:solidFill>
                  <a:srgbClr val="FF0000"/>
                </a:solidFill>
              </a:rPr>
              <a:t> </a:t>
            </a:r>
            <a:r>
              <a:rPr lang="en-US" altLang="ja-JP" dirty="0" smtClean="0"/>
              <a:t>JIS Kanji</a:t>
            </a:r>
            <a:r>
              <a:rPr lang="ja-JP" altLang="en-US" dirty="0" smtClean="0"/>
              <a:t> </a:t>
            </a:r>
            <a:r>
              <a:rPr lang="en-US" altLang="ja-JP" dirty="0" smtClean="0"/>
              <a:t>(Chu et al., 2012)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Common Chinese Characters Related Studies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Automatic sentence alignment task (Tan et al., 1995)</a:t>
            </a:r>
          </a:p>
          <a:p>
            <a:r>
              <a:rPr lang="en-US" altLang="ja-JP" dirty="0" smtClean="0"/>
              <a:t>Dictionary construction (</a:t>
            </a:r>
            <a:r>
              <a:rPr lang="en-US" altLang="ja-JP" dirty="0" err="1" smtClean="0"/>
              <a:t>Goh</a:t>
            </a:r>
            <a:r>
              <a:rPr lang="en-US" altLang="ja-JP" dirty="0" smtClean="0"/>
              <a:t> et al., 2005)</a:t>
            </a:r>
          </a:p>
          <a:p>
            <a:r>
              <a:rPr lang="en-US" altLang="ja-JP" dirty="0" smtClean="0"/>
              <a:t>Word level semantic relations investigation (Huang et al., 2008)</a:t>
            </a:r>
          </a:p>
          <a:p>
            <a:r>
              <a:rPr lang="en-US" altLang="ja-JP" dirty="0" smtClean="0"/>
              <a:t>Phrase alignment (Chu et al., 2011)</a:t>
            </a:r>
          </a:p>
          <a:p>
            <a:r>
              <a:rPr lang="en-US" altLang="ja-JP" b="1" dirty="0" smtClean="0">
                <a:solidFill>
                  <a:srgbClr val="FF0000"/>
                </a:solidFill>
              </a:rPr>
              <a:t>This study exploits common Chinese characters in Chinese word segmentation optimization for MT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Word Segmentation Problems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Common Chinese Characters</a:t>
            </a:r>
          </a:p>
          <a:p>
            <a:r>
              <a:rPr lang="en-US" altLang="ja-JP" dirty="0" smtClean="0"/>
              <a:t>Chinese Word Segmentation Optimization</a:t>
            </a:r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Experiments</a:t>
            </a:r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Discussion</a:t>
            </a:r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Related Work</a:t>
            </a:r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Conclusion and Future Work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9545</TotalTime>
  <Words>2506</Words>
  <Application>Microsoft Office PowerPoint</Application>
  <PresentationFormat>画面に合わせる (4:3)</PresentationFormat>
  <Paragraphs>471</Paragraphs>
  <Slides>42</Slides>
  <Notes>36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42</vt:i4>
      </vt:variant>
    </vt:vector>
  </HeadingPairs>
  <TitlesOfParts>
    <vt:vector size="43" baseType="lpstr">
      <vt:lpstr>Office テーマ</vt:lpstr>
      <vt:lpstr>Exploiting Shared Chinese Characters in Chinese Word Segmentation Optimization for Chinese-Japanese Machine Translation</vt:lpstr>
      <vt:lpstr>Outline</vt:lpstr>
      <vt:lpstr>Outline</vt:lpstr>
      <vt:lpstr>Word Segmentation for  Chinese-Japanese MT</vt:lpstr>
      <vt:lpstr>Word Segmentation Problems in Chinese-Japanese MT</vt:lpstr>
      <vt:lpstr>Outline</vt:lpstr>
      <vt:lpstr>Chinese Characters</vt:lpstr>
      <vt:lpstr>Common Chinese Characters Related Studies</vt:lpstr>
      <vt:lpstr>Outline</vt:lpstr>
      <vt:lpstr>Reason for Chinese Word Segmentation Optimization</vt:lpstr>
      <vt:lpstr>スライド 11</vt:lpstr>
      <vt:lpstr>スライド 12</vt:lpstr>
      <vt:lpstr>① Chinese Lexicons Extraction</vt:lpstr>
      <vt:lpstr>Extraction Example</vt:lpstr>
      <vt:lpstr>スライド 15</vt:lpstr>
      <vt:lpstr>② Chinese Lexicons Incorporation</vt:lpstr>
      <vt:lpstr>スライド 17</vt:lpstr>
      <vt:lpstr>スライド 18</vt:lpstr>
      <vt:lpstr>③ Short Unit Transformation</vt:lpstr>
      <vt:lpstr>Our Method</vt:lpstr>
      <vt:lpstr>Constraints</vt:lpstr>
      <vt:lpstr>Outline</vt:lpstr>
      <vt:lpstr>Two Kinds of Experiments</vt:lpstr>
      <vt:lpstr>Experimental Settings on MOSES (1/2)</vt:lpstr>
      <vt:lpstr>Experimental Settings on MOSES (2/2)</vt:lpstr>
      <vt:lpstr>Results of Chinese-to-Japanese Translation Experiments on MOSES</vt:lpstr>
      <vt:lpstr>Results of Japanese-to-Chinese Translation Experiments on MOSES</vt:lpstr>
      <vt:lpstr>Experimental Settings on EBMT (1/2)</vt:lpstr>
      <vt:lpstr>Experimental Settings on EBMT (2/2)</vt:lpstr>
      <vt:lpstr>Results of Translation Experiments on EBMT</vt:lpstr>
      <vt:lpstr>Outline</vt:lpstr>
      <vt:lpstr>Short Unit Effectiveness on MOSES</vt:lpstr>
      <vt:lpstr>Number of Extracted Lexicons</vt:lpstr>
      <vt:lpstr>Short Unit Transformation Percentage</vt:lpstr>
      <vt:lpstr>Short Unit Transformation Problems (1/3)</vt:lpstr>
      <vt:lpstr>Short Unit Transformation Problems (2/3)</vt:lpstr>
      <vt:lpstr>Short Unit Transformation Problems (3/3)</vt:lpstr>
      <vt:lpstr>Outline</vt:lpstr>
      <vt:lpstr>Bai et al., 2008</vt:lpstr>
      <vt:lpstr>Wang et al., 2010</vt:lpstr>
      <vt:lpstr>Conclusion</vt:lpstr>
      <vt:lpstr>Future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Using Chinese characters in alignment between Japanese and Chinese  </dc:title>
  <dc:creator>chu</dc:creator>
  <cp:lastModifiedBy>admin</cp:lastModifiedBy>
  <cp:revision>735</cp:revision>
  <dcterms:created xsi:type="dcterms:W3CDTF">2011-05-11T05:18:26Z</dcterms:created>
  <dcterms:modified xsi:type="dcterms:W3CDTF">2012-05-28T08:04:59Z</dcterms:modified>
</cp:coreProperties>
</file>