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6" r:id="rId3"/>
    <p:sldId id="283" r:id="rId4"/>
    <p:sldId id="286" r:id="rId5"/>
    <p:sldId id="278" r:id="rId6"/>
    <p:sldId id="263" r:id="rId7"/>
    <p:sldId id="257" r:id="rId8"/>
    <p:sldId id="264" r:id="rId9"/>
    <p:sldId id="261" r:id="rId10"/>
    <p:sldId id="262" r:id="rId11"/>
    <p:sldId id="284" r:id="rId12"/>
    <p:sldId id="269" r:id="rId13"/>
    <p:sldId id="266" r:id="rId14"/>
    <p:sldId id="288" r:id="rId15"/>
    <p:sldId id="285" r:id="rId16"/>
    <p:sldId id="267" r:id="rId17"/>
    <p:sldId id="268" r:id="rId18"/>
    <p:sldId id="273" r:id="rId19"/>
    <p:sldId id="289" r:id="rId20"/>
    <p:sldId id="270" r:id="rId21"/>
    <p:sldId id="271" r:id="rId22"/>
    <p:sldId id="282" r:id="rId23"/>
    <p:sldId id="272" r:id="rId24"/>
    <p:sldId id="287" r:id="rId25"/>
  </p:sldIdLst>
  <p:sldSz cx="9144000" cy="6858000" type="screen4x3"/>
  <p:notesSz cx="6769100" cy="9906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2487" autoAdjust="0"/>
  </p:normalViewPr>
  <p:slideViewPr>
    <p:cSldViewPr>
      <p:cViewPr>
        <p:scale>
          <a:sx n="70" d="100"/>
          <a:sy n="70" d="100"/>
        </p:scale>
        <p:origin x="-10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3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A66A5-AE85-4AB7-9989-682B590ECC51}" type="datetimeFigureOut">
              <a:rPr kumimoji="1" lang="ja-JP" altLang="en-US" smtClean="0"/>
              <a:pPr/>
              <a:t>2012/3/14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85B58-AA90-4AE9-98F1-D56DB3E3712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09C35-AAA5-434B-8E79-4D69F3F92F62}" type="datetimeFigureOut">
              <a:rPr kumimoji="1" lang="ja-JP" altLang="en-US" smtClean="0"/>
              <a:pPr/>
              <a:t>2012/3/14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EBF71-804B-47B1-B530-11096201189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EBF71-804B-47B1-B530-11096201189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EB9FC-7E24-4634-BCFE-6A1944416FD1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EBF71-804B-47B1-B530-110962011899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Numerator and denominator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EBF71-804B-47B1-B530-110962011899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Character</a:t>
            </a:r>
            <a:r>
              <a:rPr kumimoji="1" lang="en-US" altLang="ja-JP" baseline="0" dirty="0" smtClean="0"/>
              <a:t>-based alignment are trained on the same corpus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EBF71-804B-47B1-B530-110962011899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583A-AA1C-4B07-897B-0CE8BAB5E657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EBF71-804B-47B1-B530-11096201189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DEC48-4575-4524-BF2C-41ECCCFA7955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EBF71-804B-47B1-B530-11096201189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DEC48-4575-4524-BF2C-41ECCCFA7955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keep </a:t>
            </a:r>
            <a:r>
              <a:rPr lang="en-US" altLang="ja-JP" sz="1200" dirty="0" smtClean="0">
                <a:solidFill>
                  <a:srgbClr val="FF0000"/>
                </a:solidFill>
              </a:rPr>
              <a:t>“</a:t>
            </a:r>
            <a:r>
              <a:rPr lang="ja-JP" altLang="en-US" sz="1200" dirty="0" smtClean="0">
                <a:solidFill>
                  <a:srgbClr val="FF0000"/>
                </a:solidFill>
              </a:rPr>
              <a:t>情</a:t>
            </a:r>
            <a:r>
              <a:rPr lang="en-US" altLang="ja-JP" sz="1200" dirty="0" smtClean="0">
                <a:solidFill>
                  <a:srgbClr val="FF0000"/>
                </a:solidFill>
              </a:rPr>
              <a:t>”</a:t>
            </a:r>
            <a:r>
              <a:rPr lang="ja-JP" altLang="en-US" sz="1200" dirty="0" smtClean="0">
                <a:solidFill>
                  <a:srgbClr val="FF0000"/>
                </a:solidFill>
              </a:rPr>
              <a:t> ⇔</a:t>
            </a:r>
            <a:r>
              <a:rPr lang="en-US" altLang="ja-JP" sz="1200" dirty="0" smtClean="0">
                <a:solidFill>
                  <a:srgbClr val="FF0000"/>
                </a:solidFill>
              </a:rPr>
              <a:t>“</a:t>
            </a:r>
            <a:r>
              <a:rPr lang="zh-CN" altLang="en-US" sz="1200" dirty="0" smtClean="0">
                <a:solidFill>
                  <a:srgbClr val="FF0000"/>
                </a:solidFill>
                <a:latin typeface="+mj-ea"/>
              </a:rPr>
              <a:t>信</a:t>
            </a:r>
            <a:r>
              <a:rPr lang="en-US" altLang="zh-CN" sz="1200" dirty="0" smtClean="0">
                <a:solidFill>
                  <a:srgbClr val="FF0000"/>
                </a:solidFill>
              </a:rPr>
              <a:t>” &amp; </a:t>
            </a:r>
            <a:r>
              <a:rPr lang="en-US" altLang="ja-JP" sz="1200" dirty="0" smtClean="0">
                <a:solidFill>
                  <a:srgbClr val="FF0000"/>
                </a:solidFill>
              </a:rPr>
              <a:t>“</a:t>
            </a:r>
            <a:r>
              <a:rPr lang="ja-JP" altLang="en-US" sz="1200" dirty="0" smtClean="0">
                <a:solidFill>
                  <a:srgbClr val="FF0000"/>
                </a:solidFill>
              </a:rPr>
              <a:t>報</a:t>
            </a:r>
            <a:r>
              <a:rPr lang="en-US" altLang="ja-JP" sz="1200" dirty="0" smtClean="0">
                <a:solidFill>
                  <a:srgbClr val="FF0000"/>
                </a:solidFill>
              </a:rPr>
              <a:t>”</a:t>
            </a:r>
            <a:r>
              <a:rPr lang="ja-JP" altLang="en-US" sz="1200" dirty="0" smtClean="0">
                <a:solidFill>
                  <a:srgbClr val="FF0000"/>
                </a:solidFill>
              </a:rPr>
              <a:t> ⇔</a:t>
            </a:r>
            <a:r>
              <a:rPr lang="en-US" altLang="ja-JP" sz="1200" dirty="0" smtClean="0">
                <a:solidFill>
                  <a:srgbClr val="FF0000"/>
                </a:solidFill>
              </a:rPr>
              <a:t>“</a:t>
            </a:r>
            <a:r>
              <a:rPr lang="zh-CN" altLang="en-US" sz="1200" dirty="0" smtClean="0">
                <a:solidFill>
                  <a:srgbClr val="FF0000"/>
                </a:solidFill>
                <a:latin typeface="+mj-ea"/>
              </a:rPr>
              <a:t>息</a:t>
            </a:r>
            <a:r>
              <a:rPr lang="en-US" altLang="zh-CN" sz="1200" dirty="0" smtClean="0">
                <a:solidFill>
                  <a:srgbClr val="FF0000"/>
                </a:solidFill>
              </a:rPr>
              <a:t>”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EBF71-804B-47B1-B530-110962011899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5640-3283-459B-976A-CCBB30D03FE1}" type="datetime1">
              <a:rPr lang="zh-CN" altLang="en-US" smtClean="0"/>
              <a:pPr/>
              <a:t>2012/3/14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NLP2012 (2012/03/14)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&lt;#&gt;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E13F-E53E-4DA2-B46D-5DF2F9B650C1}" type="datetime1">
              <a:rPr lang="zh-CN" altLang="en-US" smtClean="0"/>
              <a:pPr/>
              <a:t>2012/3/14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NLP2012 (2012/03/14)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&lt;#&gt;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5350-9C3A-431B-8FE1-DA6E300904A3}" type="datetime1">
              <a:rPr lang="zh-CN" altLang="en-US" smtClean="0"/>
              <a:pPr/>
              <a:t>2012/3/14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NLP2012 (2012/03/14)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&lt;#&gt;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DCA0-7E61-4199-9633-AB3D251B04E7}" type="datetime1">
              <a:rPr lang="zh-CN" altLang="en-US" smtClean="0"/>
              <a:pPr/>
              <a:t>2012/3/14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NLP2012 (2012/03/14)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&lt;#&gt;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8023-993A-44A9-BBE8-8406BE34F8A8}" type="datetime1">
              <a:rPr lang="zh-CN" altLang="en-US" smtClean="0"/>
              <a:pPr/>
              <a:t>2012/3/14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NLP2012 (2012/03/14)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&lt;#&gt;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1459-BBB6-4C57-9E1E-3C6DD3A37144}" type="datetime1">
              <a:rPr lang="zh-CN" altLang="en-US" smtClean="0"/>
              <a:pPr/>
              <a:t>2012/3/14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NLP2012 (2012/03/14)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&lt;#&gt;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07BD-8812-43E4-8903-38B914ED907A}" type="datetime1">
              <a:rPr lang="zh-CN" altLang="en-US" smtClean="0"/>
              <a:pPr/>
              <a:t>2012/3/14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NLP2012 (2012/03/14)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&lt;#&gt;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DFA0A-8D59-4E88-AC00-85F2B75C7ED6}" type="datetime1">
              <a:rPr lang="zh-CN" altLang="en-US" smtClean="0"/>
              <a:pPr/>
              <a:t>2012/3/14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NLP2012 (2012/03/14)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&lt;#&gt;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81F5-83A9-45BC-A929-1D19D8B03EB1}" type="datetime1">
              <a:rPr lang="zh-CN" altLang="en-US" smtClean="0"/>
              <a:pPr/>
              <a:t>2012/3/14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NLP2012 (2012/03/14)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&lt;#&gt;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4709-319A-4920-8496-220C39C1861B}" type="datetime1">
              <a:rPr lang="zh-CN" altLang="en-US" smtClean="0"/>
              <a:pPr/>
              <a:t>2012/3/14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NLP2012 (2012/03/14)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&lt;#&gt;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75AF4-6FAE-4FFD-AA8F-07F132AE877B}" type="datetime1">
              <a:rPr lang="zh-CN" altLang="en-US" smtClean="0"/>
              <a:pPr/>
              <a:t>2012/3/14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NLP2012 (2012/03/14)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&lt;#&gt;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B7965-B49B-4B76-8E0C-EA2AFC43ECC9}" type="datetime1">
              <a:rPr lang="zh-CN" altLang="en-US" smtClean="0"/>
              <a:pPr/>
              <a:t>2012/3/14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NLP2012 (2012/03/14)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&lt;#&gt;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47002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Japanese-Chinese Phrase Alignment Exploiting Shared Chinese Characters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992888" cy="1752600"/>
          </a:xfrm>
        </p:spPr>
        <p:txBody>
          <a:bodyPr>
            <a:normAutofit fontScale="92500"/>
          </a:bodyPr>
          <a:lstStyle/>
          <a:p>
            <a:r>
              <a:rPr kumimoji="1" lang="en-US" altLang="ja-JP" sz="3000" u="sng" dirty="0" err="1" smtClean="0"/>
              <a:t>Chenhui</a:t>
            </a:r>
            <a:r>
              <a:rPr kumimoji="1" lang="en-US" altLang="ja-JP" sz="3000" u="sng" dirty="0" smtClean="0"/>
              <a:t> Chu</a:t>
            </a:r>
            <a:r>
              <a:rPr kumimoji="1" lang="en-US" altLang="ja-JP" sz="3000" dirty="0" smtClean="0"/>
              <a:t>, Toshiaki </a:t>
            </a:r>
            <a:r>
              <a:rPr kumimoji="1" lang="en-US" altLang="ja-JP" sz="3000" dirty="0" err="1" smtClean="0"/>
              <a:t>Nakazawa</a:t>
            </a:r>
            <a:r>
              <a:rPr kumimoji="1" lang="en-US" altLang="ja-JP" sz="3000" dirty="0" smtClean="0"/>
              <a:t> and </a:t>
            </a:r>
            <a:r>
              <a:rPr kumimoji="1" lang="en-US" altLang="ja-JP" sz="3000" dirty="0" err="1" smtClean="0"/>
              <a:t>Sadao</a:t>
            </a:r>
            <a:r>
              <a:rPr kumimoji="1" lang="en-US" altLang="ja-JP" sz="3000" dirty="0" smtClean="0"/>
              <a:t> </a:t>
            </a:r>
            <a:r>
              <a:rPr kumimoji="1" lang="en-US" altLang="ja-JP" sz="3000" dirty="0" err="1" smtClean="0"/>
              <a:t>Kurohashi</a:t>
            </a:r>
            <a:endParaRPr kumimoji="1" lang="en-US" altLang="ja-JP" sz="3000" dirty="0" smtClean="0"/>
          </a:p>
          <a:p>
            <a:r>
              <a:rPr kumimoji="1" lang="en-US" altLang="ja-JP" dirty="0" smtClean="0"/>
              <a:t>Graduate School of Informatics, Kyoto University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 bwMode="auto">
          <a:xfrm>
            <a:off x="6852632" y="6516052"/>
            <a:ext cx="232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tlCol="0">
            <a:spAutoFit/>
          </a:bodyPr>
          <a:lstStyle/>
          <a:p>
            <a:pPr algn="r"/>
            <a:r>
              <a:rPr lang="en-US" altLang="ja-JP" dirty="0" smtClean="0"/>
              <a:t>NLP2012 (</a:t>
            </a:r>
            <a:r>
              <a:rPr kumimoji="1" lang="en-US" altLang="ja-JP" sz="1800" dirty="0" smtClean="0"/>
              <a:t>2012/03/</a:t>
            </a:r>
            <a:r>
              <a:rPr lang="en-US" altLang="ja-JP" dirty="0" smtClean="0"/>
              <a:t>14)</a:t>
            </a:r>
            <a:endParaRPr kumimoji="1" lang="ja-JP" altLang="en-US" sz="1800" dirty="0" smtClean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/>
              <a:t>Lexical Translation Probability Estimated by Character-Based Alignment Using GIZA++</a:t>
            </a:r>
            <a:endParaRPr kumimoji="1" lang="ja-JP" altLang="en-US" sz="3600" dirty="0"/>
          </a:p>
        </p:txBody>
      </p:sp>
      <p:graphicFrame>
        <p:nvGraphicFramePr>
          <p:cNvPr id="4" name="Group 62"/>
          <p:cNvGraphicFramePr>
            <a:graphicFrameLocks noGrp="1"/>
          </p:cNvGraphicFramePr>
          <p:nvPr/>
        </p:nvGraphicFramePr>
        <p:xfrm>
          <a:off x="2023745" y="1740768"/>
          <a:ext cx="509651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405255"/>
                <a:gridCol w="140525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r>
                        <a:rPr kumimoji="1" lang="en-US" altLang="ja-JP" sz="2400" u="none" strike="noStrike" cap="none" normalizeH="0" baseline="-25000" dirty="0" err="1" smtClean="0">
                          <a:ln>
                            <a:noFill/>
                          </a:ln>
                          <a:effectLst/>
                        </a:rPr>
                        <a:t>i</a:t>
                      </a:r>
                      <a:endParaRPr kumimoji="1" lang="ja-JP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</a:t>
                      </a:r>
                      <a:r>
                        <a:rPr kumimoji="1" lang="en-US" altLang="ja-JP" sz="2400" u="none" strike="noStrike" cap="none" normalizeH="0" baseline="-25000" dirty="0" err="1" smtClean="0">
                          <a:ln>
                            <a:noFill/>
                          </a:ln>
                          <a:effectLst/>
                        </a:rPr>
                        <a:t>j</a:t>
                      </a:r>
                      <a:endParaRPr kumimoji="1" lang="ja-JP" altLang="ja-JP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t(</a:t>
                      </a:r>
                      <a:r>
                        <a:rPr kumimoji="1" lang="en-US" altLang="ja-JP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</a:t>
                      </a:r>
                      <a:r>
                        <a:rPr kumimoji="1" lang="en-US" altLang="ja-JP" sz="2400" u="none" strike="noStrike" cap="none" normalizeH="0" baseline="-25000" dirty="0" err="1" smtClean="0">
                          <a:ln>
                            <a:noFill/>
                          </a:ln>
                          <a:effectLst/>
                        </a:rPr>
                        <a:t>j</a:t>
                      </a:r>
                      <a:r>
                        <a:rPr kumimoji="1" lang="en-US" altLang="ja-JP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|f</a:t>
                      </a:r>
                      <a:r>
                        <a:rPr kumimoji="1" lang="en-US" altLang="ja-JP" sz="2400" u="none" strike="noStrike" cap="none" normalizeH="0" baseline="-25000" dirty="0" err="1" smtClean="0">
                          <a:ln>
                            <a:noFill/>
                          </a:ln>
                          <a:effectLst/>
                        </a:rPr>
                        <a:t>i</a:t>
                      </a:r>
                      <a:r>
                        <a:rPr kumimoji="1" lang="en-US" altLang="ja-JP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ja-JP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t(</a:t>
                      </a:r>
                      <a:r>
                        <a:rPr kumimoji="1" lang="en-US" altLang="ja-JP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r>
                        <a:rPr kumimoji="1" lang="en-US" altLang="ja-JP" sz="2400" u="none" strike="noStrike" cap="none" normalizeH="0" baseline="-25000" dirty="0" err="1" smtClean="0">
                          <a:ln>
                            <a:noFill/>
                          </a:ln>
                          <a:effectLst/>
                        </a:rPr>
                        <a:t>i</a:t>
                      </a:r>
                      <a:r>
                        <a:rPr kumimoji="1" lang="en-US" altLang="ja-JP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|e</a:t>
                      </a:r>
                      <a:r>
                        <a:rPr kumimoji="1" lang="en-US" altLang="ja-JP" sz="2400" u="none" strike="noStrike" cap="none" normalizeH="0" baseline="-25000" dirty="0" err="1" smtClean="0">
                          <a:ln>
                            <a:noFill/>
                          </a:ln>
                          <a:effectLst/>
                        </a:rPr>
                        <a:t>j</a:t>
                      </a:r>
                      <a:r>
                        <a:rPr kumimoji="1" lang="en-US" altLang="ja-JP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ja-JP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2400" dirty="0" smtClean="0"/>
                        <a:t>隠</a:t>
                      </a:r>
                      <a:endParaRPr kumimoji="0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2400" dirty="0" smtClean="0">
                          <a:latin typeface="SimSun" pitchFamily="2" charset="-122"/>
                          <a:ea typeface="SimSun" pitchFamily="2" charset="-122"/>
                        </a:rPr>
                        <a:t>隐</a:t>
                      </a:r>
                      <a:endParaRPr kumimoji="0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ja-JP" sz="2400" dirty="0" smtClean="0"/>
                        <a:t>0.287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ja-JP" sz="2400" dirty="0" smtClean="0"/>
                        <a:t>0.352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2400" dirty="0" smtClean="0"/>
                        <a:t>重</a:t>
                      </a:r>
                      <a:endParaRPr kumimoji="0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2400" dirty="0" smtClean="0">
                          <a:latin typeface="SimSun" pitchFamily="2" charset="-122"/>
                          <a:ea typeface="SimSun" pitchFamily="2" charset="-122"/>
                        </a:rPr>
                        <a:t>重</a:t>
                      </a:r>
                      <a:endParaRPr kumimoji="0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ja-JP" sz="2400" dirty="0" smtClean="0"/>
                        <a:t>0.572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ja-JP" sz="2400" dirty="0" smtClean="0"/>
                        <a:t>0.797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2400" dirty="0" smtClean="0">
                          <a:solidFill>
                            <a:srgbClr val="0070C0"/>
                          </a:solidFill>
                        </a:rPr>
                        <a:t>隠</a:t>
                      </a:r>
                      <a:endParaRPr kumimoji="0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2400" dirty="0" smtClean="0">
                          <a:solidFill>
                            <a:srgbClr val="0070C0"/>
                          </a:solidFill>
                          <a:latin typeface="SimSun" pitchFamily="2" charset="-122"/>
                          <a:ea typeface="SimSun" pitchFamily="2" charset="-122"/>
                        </a:rPr>
                        <a:t>藏</a:t>
                      </a:r>
                      <a:endParaRPr kumimoji="0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ja-JP" sz="2400" b="1" dirty="0" smtClean="0">
                          <a:solidFill>
                            <a:srgbClr val="0070C0"/>
                          </a:solidFill>
                        </a:rPr>
                        <a:t>0.122</a:t>
                      </a:r>
                      <a:endParaRPr kumimoji="1" lang="ja-JP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ja-JP" sz="2400" b="1" dirty="0" smtClean="0">
                          <a:solidFill>
                            <a:srgbClr val="0070C0"/>
                          </a:solidFill>
                        </a:rPr>
                        <a:t>0.006</a:t>
                      </a:r>
                      <a:endParaRPr kumimoji="1" lang="ja-JP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大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2400" dirty="0" smtClean="0">
                          <a:solidFill>
                            <a:srgbClr val="0070C0"/>
                          </a:solidFill>
                          <a:latin typeface="SimSun" pitchFamily="2" charset="-122"/>
                          <a:ea typeface="SimSun" pitchFamily="2" charset="-122"/>
                        </a:rPr>
                        <a:t>藏</a:t>
                      </a:r>
                      <a:endParaRPr kumimoji="0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&lt; 1.0e-07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5.07e-06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</a:rPr>
                        <a:t>情</a:t>
                      </a:r>
                      <a:endParaRPr kumimoji="0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  <a:latin typeface="SimSun" pitchFamily="2" charset="-122"/>
                          <a:ea typeface="SimSun" pitchFamily="2" charset="-122"/>
                        </a:rPr>
                        <a:t>信</a:t>
                      </a:r>
                      <a:endParaRPr kumimoji="0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ja-JP" sz="2400" dirty="0" smtClean="0"/>
                        <a:t>0.796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ja-JP" sz="2400" dirty="0" smtClean="0"/>
                        <a:t>0.634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</a:rPr>
                        <a:t>報</a:t>
                      </a:r>
                      <a:endParaRPr kumimoji="0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2400" dirty="0" smtClean="0">
                          <a:solidFill>
                            <a:srgbClr val="FF0000"/>
                          </a:solidFill>
                          <a:latin typeface="SimSun" pitchFamily="2" charset="-122"/>
                          <a:ea typeface="SimSun" pitchFamily="2" charset="-122"/>
                        </a:rPr>
                        <a:t>息</a:t>
                      </a:r>
                      <a:endParaRPr kumimoji="0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SimSun" pitchFamily="2" charset="-122"/>
                        <a:ea typeface="SimSun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ja-JP" sz="2400" dirty="0" smtClean="0"/>
                        <a:t>0.590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ja-JP" sz="2400" dirty="0" smtClean="0"/>
                        <a:t>0.981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2138834" y="5517232"/>
            <a:ext cx="48663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“</a:t>
            </a:r>
            <a:r>
              <a:rPr lang="ja-JP" altLang="en-US" sz="2400" dirty="0" smtClean="0">
                <a:solidFill>
                  <a:srgbClr val="FF0000"/>
                </a:solidFill>
              </a:rPr>
              <a:t>情報</a:t>
            </a:r>
            <a:r>
              <a:rPr lang="en-US" altLang="ja-JP" sz="2400" dirty="0" smtClean="0">
                <a:solidFill>
                  <a:srgbClr val="FF0000"/>
                </a:solidFill>
              </a:rPr>
              <a:t>”</a:t>
            </a:r>
            <a:r>
              <a:rPr lang="ja-JP" altLang="en-US" sz="2400" dirty="0" smtClean="0">
                <a:solidFill>
                  <a:srgbClr val="FF0000"/>
                </a:solidFill>
              </a:rPr>
              <a:t> ⇔</a:t>
            </a:r>
            <a:r>
              <a:rPr lang="en-US" altLang="ja-JP" sz="2400" dirty="0" smtClean="0">
                <a:solidFill>
                  <a:srgbClr val="FF0000"/>
                </a:solidFill>
              </a:rPr>
              <a:t>“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信息</a:t>
            </a:r>
            <a:r>
              <a:rPr lang="en-US" altLang="zh-CN" sz="2400" dirty="0" smtClean="0">
                <a:solidFill>
                  <a:srgbClr val="FF0000"/>
                </a:solidFill>
              </a:rPr>
              <a:t>”</a:t>
            </a:r>
            <a:r>
              <a:rPr lang="en-US" altLang="ja-JP" sz="2400" dirty="0" smtClean="0">
                <a:solidFill>
                  <a:srgbClr val="FF0000"/>
                </a:solidFill>
              </a:rPr>
              <a:t>/“information”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“</a:t>
            </a:r>
            <a:r>
              <a:rPr lang="ja-JP" altLang="en-US" sz="2400" dirty="0" smtClean="0">
                <a:solidFill>
                  <a:srgbClr val="FF0000"/>
                </a:solidFill>
              </a:rPr>
              <a:t>情</a:t>
            </a:r>
            <a:r>
              <a:rPr lang="en-US" altLang="ja-JP" sz="2400" dirty="0" smtClean="0">
                <a:solidFill>
                  <a:srgbClr val="FF0000"/>
                </a:solidFill>
              </a:rPr>
              <a:t>”</a:t>
            </a:r>
            <a:r>
              <a:rPr lang="ja-JP" altLang="en-US" sz="2400" dirty="0" smtClean="0">
                <a:solidFill>
                  <a:srgbClr val="FF0000"/>
                </a:solidFill>
              </a:rPr>
              <a:t> ⇔</a:t>
            </a:r>
            <a:r>
              <a:rPr lang="en-US" altLang="ja-JP" sz="2400" dirty="0" smtClean="0">
                <a:solidFill>
                  <a:srgbClr val="FF0000"/>
                </a:solidFill>
              </a:rPr>
              <a:t>“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</a:rPr>
              <a:t>信</a:t>
            </a:r>
            <a:r>
              <a:rPr lang="en-US" altLang="zh-CN" sz="2400" dirty="0" smtClean="0">
                <a:solidFill>
                  <a:srgbClr val="FF0000"/>
                </a:solidFill>
              </a:rPr>
              <a:t>” &amp; </a:t>
            </a:r>
            <a:r>
              <a:rPr lang="en-US" altLang="ja-JP" sz="2400" dirty="0" smtClean="0">
                <a:solidFill>
                  <a:srgbClr val="FF0000"/>
                </a:solidFill>
              </a:rPr>
              <a:t>“</a:t>
            </a:r>
            <a:r>
              <a:rPr lang="ja-JP" altLang="en-US" sz="2400" dirty="0" smtClean="0">
                <a:solidFill>
                  <a:srgbClr val="FF0000"/>
                </a:solidFill>
              </a:rPr>
              <a:t>報</a:t>
            </a:r>
            <a:r>
              <a:rPr lang="en-US" altLang="ja-JP" sz="2400" dirty="0" smtClean="0">
                <a:solidFill>
                  <a:srgbClr val="FF0000"/>
                </a:solidFill>
              </a:rPr>
              <a:t>”</a:t>
            </a:r>
            <a:r>
              <a:rPr lang="ja-JP" altLang="en-US" sz="2400" dirty="0" smtClean="0">
                <a:solidFill>
                  <a:srgbClr val="FF0000"/>
                </a:solidFill>
              </a:rPr>
              <a:t> ⇔</a:t>
            </a:r>
            <a:r>
              <a:rPr lang="en-US" altLang="ja-JP" sz="2400" dirty="0" smtClean="0">
                <a:solidFill>
                  <a:srgbClr val="FF0000"/>
                </a:solidFill>
              </a:rPr>
              <a:t>“</a:t>
            </a:r>
            <a:r>
              <a:rPr lang="zh-CN" altLang="en-US" sz="2400" dirty="0" smtClean="0">
                <a:solidFill>
                  <a:srgbClr val="FF0000"/>
                </a:solidFill>
                <a:latin typeface="+mj-ea"/>
              </a:rPr>
              <a:t>息</a:t>
            </a:r>
            <a:r>
              <a:rPr lang="en-US" altLang="zh-CN" sz="2400" dirty="0" smtClean="0">
                <a:solidFill>
                  <a:srgbClr val="FF0000"/>
                </a:solidFill>
              </a:rPr>
              <a:t>” 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may be problematic in other domains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38834" y="5085184"/>
            <a:ext cx="2544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70C0"/>
                </a:solidFill>
              </a:rPr>
              <a:t>“</a:t>
            </a:r>
            <a:r>
              <a:rPr lang="ja-JP" altLang="en-US" sz="2400" dirty="0" smtClean="0">
                <a:solidFill>
                  <a:srgbClr val="0070C0"/>
                </a:solidFill>
              </a:rPr>
              <a:t>隠</a:t>
            </a:r>
            <a:r>
              <a:rPr lang="en-US" altLang="ja-JP" sz="2400" dirty="0" smtClean="0">
                <a:solidFill>
                  <a:srgbClr val="0070C0"/>
                </a:solidFill>
              </a:rPr>
              <a:t>”</a:t>
            </a:r>
            <a:r>
              <a:rPr lang="ja-JP" altLang="en-US" sz="2400" dirty="0" smtClean="0">
                <a:solidFill>
                  <a:srgbClr val="0070C0"/>
                </a:solidFill>
              </a:rPr>
              <a:t>⇔</a:t>
            </a:r>
            <a:r>
              <a:rPr lang="en-US" altLang="ja-JP" sz="2400" dirty="0" smtClean="0">
                <a:solidFill>
                  <a:srgbClr val="0070C0"/>
                </a:solidFill>
              </a:rPr>
              <a:t>“</a:t>
            </a:r>
            <a:r>
              <a:rPr lang="ja-JP" altLang="en-US" sz="2400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</a:rPr>
              <a:t>藏</a:t>
            </a:r>
            <a:r>
              <a:rPr lang="en-US" altLang="zh-CN" sz="2400" dirty="0" smtClean="0">
                <a:solidFill>
                  <a:srgbClr val="0070C0"/>
                </a:solidFill>
              </a:rPr>
              <a:t>”</a:t>
            </a:r>
            <a:r>
              <a:rPr lang="en-US" altLang="ja-JP" sz="2400" dirty="0" smtClean="0">
                <a:solidFill>
                  <a:srgbClr val="0070C0"/>
                </a:solidFill>
              </a:rPr>
              <a:t>/“hide”</a:t>
            </a:r>
            <a:endParaRPr lang="ja-JP" altLang="en-US" sz="2400" dirty="0">
              <a:solidFill>
                <a:srgbClr val="0070C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Shared Chinese Characters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en-US" altLang="ja-JP" dirty="0" smtClean="0"/>
              <a:t>Exploiting Shared Chinese Characters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Conclusion and </a:t>
            </a:r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Future Work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Bayesian Sub-tree Alignment Model (</a:t>
            </a:r>
            <a:r>
              <a:rPr lang="en-US" altLang="ja-JP" dirty="0" err="1" smtClean="0"/>
              <a:t>Nakazawa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Kurohashi</a:t>
            </a:r>
            <a:r>
              <a:rPr lang="en-US" altLang="ja-JP" dirty="0" smtClean="0"/>
              <a:t>, 2011)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467544" y="1700064"/>
          <a:ext cx="8170862" cy="939800"/>
        </p:xfrm>
        <a:graphic>
          <a:graphicData uri="http://schemas.openxmlformats.org/presentationml/2006/ole">
            <p:oleObj spid="_x0000_s1026" name="Equation" r:id="rId4" imgW="3200400" imgH="368280" progId="Equation.3">
              <p:embed/>
            </p:oleObj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2802905" y="2352923"/>
            <a:ext cx="122413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6331297" y="2352924"/>
            <a:ext cx="2343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027041" y="2640955"/>
            <a:ext cx="23042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866105" y="2352923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Step 1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06565" y="2352923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Step 3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30301" y="2640955"/>
            <a:ext cx="1097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Step 2</a:t>
            </a:r>
            <a:endParaRPr kumimoji="1" lang="ja-JP" altLang="en-US" sz="2800" dirty="0"/>
          </a:p>
        </p:txBody>
      </p:sp>
      <p:sp>
        <p:nvSpPr>
          <p:cNvPr id="35" name="正方形/長方形 34"/>
          <p:cNvSpPr/>
          <p:nvPr/>
        </p:nvSpPr>
        <p:spPr>
          <a:xfrm>
            <a:off x="2802905" y="1700808"/>
            <a:ext cx="1224136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4027041" y="1700808"/>
            <a:ext cx="2304256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331297" y="1700808"/>
            <a:ext cx="2345159" cy="1224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103"/>
          <p:cNvGrpSpPr/>
          <p:nvPr/>
        </p:nvGrpSpPr>
        <p:grpSpPr>
          <a:xfrm>
            <a:off x="2948141" y="3501008"/>
            <a:ext cx="543739" cy="523220"/>
            <a:chOff x="2411760" y="3573016"/>
            <a:chExt cx="543739" cy="523220"/>
          </a:xfrm>
        </p:grpSpPr>
        <p:sp>
          <p:nvSpPr>
            <p:cNvPr id="103" name="角丸四角形 102"/>
            <p:cNvSpPr/>
            <p:nvPr/>
          </p:nvSpPr>
          <p:spPr>
            <a:xfrm>
              <a:off x="2422646" y="3573016"/>
              <a:ext cx="504056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2411760" y="3573016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/>
                <a:t>他</a:t>
              </a:r>
              <a:endParaRPr lang="en-US" altLang="zh-CN" sz="2800" dirty="0" smtClean="0"/>
            </a:p>
          </p:txBody>
        </p:sp>
      </p:grpSp>
      <p:grpSp>
        <p:nvGrpSpPr>
          <p:cNvPr id="11" name="グループ化 107"/>
          <p:cNvGrpSpPr/>
          <p:nvPr/>
        </p:nvGrpSpPr>
        <p:grpSpPr>
          <a:xfrm>
            <a:off x="2915816" y="4293096"/>
            <a:ext cx="543739" cy="523220"/>
            <a:chOff x="1907704" y="4077072"/>
            <a:chExt cx="543739" cy="523220"/>
          </a:xfrm>
        </p:grpSpPr>
        <p:sp>
          <p:nvSpPr>
            <p:cNvPr id="105" name="角丸四角形 104"/>
            <p:cNvSpPr/>
            <p:nvPr/>
          </p:nvSpPr>
          <p:spPr>
            <a:xfrm>
              <a:off x="1929476" y="4077072"/>
              <a:ext cx="504056" cy="50405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907704" y="407707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/>
                <a:t>是</a:t>
              </a:r>
              <a:endParaRPr lang="en-US" altLang="zh-CN" sz="2800" dirty="0" smtClean="0"/>
            </a:p>
          </p:txBody>
        </p:sp>
      </p:grpSp>
      <p:grpSp>
        <p:nvGrpSpPr>
          <p:cNvPr id="12" name="グループ化 109"/>
          <p:cNvGrpSpPr/>
          <p:nvPr/>
        </p:nvGrpSpPr>
        <p:grpSpPr>
          <a:xfrm>
            <a:off x="2948141" y="5066020"/>
            <a:ext cx="543739" cy="523220"/>
            <a:chOff x="3092157" y="4621196"/>
            <a:chExt cx="543739" cy="523220"/>
          </a:xfrm>
        </p:grpSpPr>
        <p:sp>
          <p:nvSpPr>
            <p:cNvPr id="106" name="角丸四角形 105"/>
            <p:cNvSpPr/>
            <p:nvPr/>
          </p:nvSpPr>
          <p:spPr>
            <a:xfrm>
              <a:off x="3099182" y="4635558"/>
              <a:ext cx="504056" cy="48228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3092157" y="4621196"/>
              <a:ext cx="5437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/>
                <a:t>我</a:t>
              </a:r>
              <a:endParaRPr lang="en-US" altLang="zh-CN" sz="2800" dirty="0" smtClean="0"/>
            </a:p>
          </p:txBody>
        </p:sp>
      </p:grpSp>
      <p:grpSp>
        <p:nvGrpSpPr>
          <p:cNvPr id="13" name="グループ化 114"/>
          <p:cNvGrpSpPr/>
          <p:nvPr/>
        </p:nvGrpSpPr>
        <p:grpSpPr>
          <a:xfrm>
            <a:off x="2555776" y="5877272"/>
            <a:ext cx="902811" cy="523220"/>
            <a:chOff x="2411760" y="5138028"/>
            <a:chExt cx="902811" cy="523220"/>
          </a:xfrm>
        </p:grpSpPr>
        <p:sp>
          <p:nvSpPr>
            <p:cNvPr id="107" name="角丸四角形 106"/>
            <p:cNvSpPr/>
            <p:nvPr/>
          </p:nvSpPr>
          <p:spPr>
            <a:xfrm>
              <a:off x="2429338" y="5178964"/>
              <a:ext cx="864096" cy="4320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411760" y="5138028"/>
              <a:ext cx="9028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/>
                <a:t>哥哥</a:t>
              </a:r>
              <a:endParaRPr lang="en-US" altLang="zh-CN" sz="2800" dirty="0" smtClean="0"/>
            </a:p>
          </p:txBody>
        </p:sp>
      </p:grpSp>
      <p:grpSp>
        <p:nvGrpSpPr>
          <p:cNvPr id="14" name="グループ化 122"/>
          <p:cNvGrpSpPr/>
          <p:nvPr/>
        </p:nvGrpSpPr>
        <p:grpSpPr>
          <a:xfrm>
            <a:off x="5580112" y="5930116"/>
            <a:ext cx="543739" cy="523220"/>
            <a:chOff x="6836573" y="5094824"/>
            <a:chExt cx="543739" cy="523220"/>
          </a:xfrm>
        </p:grpSpPr>
        <p:sp>
          <p:nvSpPr>
            <p:cNvPr id="120" name="角丸四角形 119"/>
            <p:cNvSpPr/>
            <p:nvPr/>
          </p:nvSpPr>
          <p:spPr>
            <a:xfrm>
              <a:off x="6854484" y="5135420"/>
              <a:ext cx="504056" cy="43204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6836573" y="5094824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兄</a:t>
              </a:r>
              <a:endParaRPr lang="en-US" altLang="zh-CN" sz="2800" dirty="0" smtClean="0"/>
            </a:p>
          </p:txBody>
        </p:sp>
      </p:grpSp>
      <p:grpSp>
        <p:nvGrpSpPr>
          <p:cNvPr id="15" name="グループ化 121"/>
          <p:cNvGrpSpPr/>
          <p:nvPr/>
        </p:nvGrpSpPr>
        <p:grpSpPr>
          <a:xfrm>
            <a:off x="5519081" y="4314868"/>
            <a:ext cx="853119" cy="523220"/>
            <a:chOff x="6188501" y="5570076"/>
            <a:chExt cx="853119" cy="523220"/>
          </a:xfrm>
        </p:grpSpPr>
        <p:sp>
          <p:nvSpPr>
            <p:cNvPr id="121" name="角丸四角形 120"/>
            <p:cNvSpPr/>
            <p:nvPr/>
          </p:nvSpPr>
          <p:spPr>
            <a:xfrm>
              <a:off x="6260842" y="5589240"/>
              <a:ext cx="720080" cy="43204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6188501" y="5570076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err="1" smtClean="0"/>
                <a:t>です</a:t>
              </a:r>
              <a:endParaRPr lang="en-US" altLang="zh-CN" sz="2800" dirty="0" smtClean="0"/>
            </a:p>
          </p:txBody>
        </p:sp>
      </p:grpSp>
      <p:grpSp>
        <p:nvGrpSpPr>
          <p:cNvPr id="16" name="グループ化 116"/>
          <p:cNvGrpSpPr/>
          <p:nvPr/>
        </p:nvGrpSpPr>
        <p:grpSpPr>
          <a:xfrm>
            <a:off x="5580112" y="3212976"/>
            <a:ext cx="1008112" cy="998473"/>
            <a:chOff x="6836573" y="3193812"/>
            <a:chExt cx="1008112" cy="998473"/>
          </a:xfrm>
        </p:grpSpPr>
        <p:sp>
          <p:nvSpPr>
            <p:cNvPr id="116" name="角丸四角形 115"/>
            <p:cNvSpPr/>
            <p:nvPr/>
          </p:nvSpPr>
          <p:spPr>
            <a:xfrm>
              <a:off x="6876256" y="3212976"/>
              <a:ext cx="936104" cy="9361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7300946" y="3193812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彼</a:t>
              </a:r>
              <a:endParaRPr lang="en-US" altLang="zh-CN" sz="2800" dirty="0" smtClean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836573" y="3669065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は</a:t>
              </a:r>
              <a:endParaRPr lang="en-US" altLang="zh-CN" sz="2800" dirty="0" smtClean="0"/>
            </a:p>
          </p:txBody>
        </p:sp>
        <p:cxnSp>
          <p:nvCxnSpPr>
            <p:cNvPr id="57" name="カギ線コネクタ 56"/>
            <p:cNvCxnSpPr>
              <a:stCxn id="48" idx="1"/>
              <a:endCxn id="51" idx="0"/>
            </p:cNvCxnSpPr>
            <p:nvPr/>
          </p:nvCxnSpPr>
          <p:spPr>
            <a:xfrm rot="10800000" flipV="1">
              <a:off x="7108444" y="3455421"/>
              <a:ext cx="192503" cy="213643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グループ化 118"/>
          <p:cNvGrpSpPr/>
          <p:nvPr/>
        </p:nvGrpSpPr>
        <p:grpSpPr>
          <a:xfrm>
            <a:off x="5540429" y="4861221"/>
            <a:ext cx="1047795" cy="998473"/>
            <a:chOff x="7340629" y="4144318"/>
            <a:chExt cx="1047795" cy="998473"/>
          </a:xfrm>
        </p:grpSpPr>
        <p:sp>
          <p:nvSpPr>
            <p:cNvPr id="118" name="角丸四角形 117"/>
            <p:cNvSpPr/>
            <p:nvPr/>
          </p:nvSpPr>
          <p:spPr>
            <a:xfrm>
              <a:off x="7380312" y="4170852"/>
              <a:ext cx="936104" cy="9361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7844685" y="4144318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私</a:t>
              </a:r>
              <a:endParaRPr lang="en-US" altLang="zh-CN" sz="2800" dirty="0" smtClean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7340629" y="4619571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 smtClean="0"/>
                <a:t>の</a:t>
              </a:r>
              <a:endParaRPr lang="en-US" altLang="zh-CN" sz="2800" dirty="0" smtClean="0"/>
            </a:p>
          </p:txBody>
        </p:sp>
        <p:cxnSp>
          <p:nvCxnSpPr>
            <p:cNvPr id="59" name="カギ線コネクタ 58"/>
            <p:cNvCxnSpPr>
              <a:stCxn id="52" idx="1"/>
              <a:endCxn id="53" idx="0"/>
            </p:cNvCxnSpPr>
            <p:nvPr/>
          </p:nvCxnSpPr>
          <p:spPr>
            <a:xfrm rot="10800000" flipV="1">
              <a:off x="7612499" y="4405927"/>
              <a:ext cx="232186" cy="213643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カギ線コネクタ 58"/>
          <p:cNvCxnSpPr/>
          <p:nvPr/>
        </p:nvCxnSpPr>
        <p:spPr>
          <a:xfrm rot="10800000" flipV="1">
            <a:off x="6532379" y="5241220"/>
            <a:ext cx="232186" cy="213643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カギ線コネクタ 58"/>
          <p:cNvCxnSpPr/>
          <p:nvPr/>
        </p:nvCxnSpPr>
        <p:spPr>
          <a:xfrm rot="10800000" flipV="1">
            <a:off x="6038997" y="5716474"/>
            <a:ext cx="221512" cy="21364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カギ線コネクタ 58"/>
          <p:cNvCxnSpPr/>
          <p:nvPr/>
        </p:nvCxnSpPr>
        <p:spPr>
          <a:xfrm rot="10800000" flipV="1">
            <a:off x="6038997" y="4290714"/>
            <a:ext cx="221512" cy="1639401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カギ線コネクタ 58"/>
          <p:cNvCxnSpPr/>
          <p:nvPr/>
        </p:nvCxnSpPr>
        <p:spPr>
          <a:xfrm rot="10800000" flipV="1">
            <a:off x="2035558" y="4194666"/>
            <a:ext cx="232186" cy="24244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カギ線コネクタ 58"/>
          <p:cNvCxnSpPr/>
          <p:nvPr/>
        </p:nvCxnSpPr>
        <p:spPr>
          <a:xfrm rot="10800000" flipV="1">
            <a:off x="2719151" y="5242846"/>
            <a:ext cx="228991" cy="255222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カギ線コネクタ 58"/>
          <p:cNvCxnSpPr/>
          <p:nvPr/>
        </p:nvCxnSpPr>
        <p:spPr>
          <a:xfrm rot="10800000">
            <a:off x="2035558" y="4960332"/>
            <a:ext cx="232186" cy="799346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4291508" y="3501007"/>
            <a:ext cx="559735" cy="5784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2800" i="1" dirty="0" smtClean="0"/>
              <a:t>C</a:t>
            </a:r>
            <a:r>
              <a:rPr kumimoji="1" lang="en-US" altLang="ja-JP" sz="2800" i="1" baseline="-25000" dirty="0" smtClean="0"/>
              <a:t>1</a:t>
            </a:r>
            <a:endParaRPr kumimoji="1" lang="ja-JP" altLang="en-US" sz="2800" i="1" baseline="-25000" dirty="0"/>
          </a:p>
        </p:txBody>
      </p:sp>
      <p:sp>
        <p:nvSpPr>
          <p:cNvPr id="90" name="円/楕円 89"/>
          <p:cNvSpPr/>
          <p:nvPr/>
        </p:nvSpPr>
        <p:spPr>
          <a:xfrm>
            <a:off x="4291508" y="4292292"/>
            <a:ext cx="559735" cy="5784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2800" i="1" dirty="0" smtClean="0"/>
              <a:t>C</a:t>
            </a:r>
            <a:r>
              <a:rPr lang="en-US" altLang="ja-JP" sz="2800" i="1" baseline="-25000" dirty="0" smtClean="0"/>
              <a:t>2</a:t>
            </a:r>
            <a:endParaRPr kumimoji="1" lang="ja-JP" altLang="en-US" sz="2800" i="1" baseline="-25000" dirty="0"/>
          </a:p>
        </p:txBody>
      </p:sp>
      <p:sp>
        <p:nvSpPr>
          <p:cNvPr id="91" name="円/楕円 90"/>
          <p:cNvSpPr/>
          <p:nvPr/>
        </p:nvSpPr>
        <p:spPr>
          <a:xfrm>
            <a:off x="4291508" y="5083577"/>
            <a:ext cx="559735" cy="5784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2800" i="1" dirty="0" smtClean="0"/>
              <a:t>C</a:t>
            </a:r>
            <a:r>
              <a:rPr lang="en-US" altLang="ja-JP" sz="2800" i="1" baseline="-25000" dirty="0" smtClean="0"/>
              <a:t>3</a:t>
            </a:r>
            <a:endParaRPr kumimoji="1" lang="ja-JP" altLang="en-US" sz="2800" i="1" baseline="-25000" dirty="0"/>
          </a:p>
        </p:txBody>
      </p:sp>
      <p:sp>
        <p:nvSpPr>
          <p:cNvPr id="92" name="円/楕円 91"/>
          <p:cNvSpPr/>
          <p:nvPr/>
        </p:nvSpPr>
        <p:spPr>
          <a:xfrm>
            <a:off x="4291508" y="5874861"/>
            <a:ext cx="559735" cy="5784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2800" i="1" dirty="0" smtClean="0"/>
              <a:t>C</a:t>
            </a:r>
            <a:r>
              <a:rPr lang="en-US" altLang="ja-JP" sz="2800" i="1" baseline="-25000" dirty="0" smtClean="0"/>
              <a:t>4</a:t>
            </a:r>
            <a:endParaRPr kumimoji="1" lang="ja-JP" altLang="en-US" sz="2800" i="1" baseline="-25000" dirty="0"/>
          </a:p>
        </p:txBody>
      </p:sp>
      <p:sp>
        <p:nvSpPr>
          <p:cNvPr id="93" name="下矢印 92"/>
          <p:cNvSpPr/>
          <p:nvPr/>
        </p:nvSpPr>
        <p:spPr>
          <a:xfrm rot="16200000" flipV="1">
            <a:off x="3815916" y="3681028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下矢印 95"/>
          <p:cNvSpPr/>
          <p:nvPr/>
        </p:nvSpPr>
        <p:spPr>
          <a:xfrm rot="16200000" flipV="1">
            <a:off x="3815916" y="4473116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下矢印 96"/>
          <p:cNvSpPr/>
          <p:nvPr/>
        </p:nvSpPr>
        <p:spPr>
          <a:xfrm rot="16200000" flipV="1">
            <a:off x="3815916" y="5265204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下矢印 97"/>
          <p:cNvSpPr/>
          <p:nvPr/>
        </p:nvSpPr>
        <p:spPr>
          <a:xfrm rot="16200000" flipV="1">
            <a:off x="3815916" y="6057293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下矢印 98"/>
          <p:cNvSpPr/>
          <p:nvPr/>
        </p:nvSpPr>
        <p:spPr>
          <a:xfrm rot="5400000" flipH="1" flipV="1">
            <a:off x="5040052" y="3681029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下矢印 99"/>
          <p:cNvSpPr/>
          <p:nvPr/>
        </p:nvSpPr>
        <p:spPr>
          <a:xfrm rot="5400000" flipH="1" flipV="1">
            <a:off x="5040052" y="4473117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下矢印 100"/>
          <p:cNvSpPr/>
          <p:nvPr/>
        </p:nvSpPr>
        <p:spPr>
          <a:xfrm rot="5400000" flipH="1" flipV="1">
            <a:off x="5040052" y="5265205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下矢印 101"/>
          <p:cNvSpPr/>
          <p:nvPr/>
        </p:nvSpPr>
        <p:spPr>
          <a:xfrm rot="5400000" flipH="1" flipV="1">
            <a:off x="5040052" y="6057294"/>
            <a:ext cx="2880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2" name="直線コネクタ 61"/>
          <p:cNvCxnSpPr/>
          <p:nvPr/>
        </p:nvCxnSpPr>
        <p:spPr>
          <a:xfrm>
            <a:off x="2843808" y="4221088"/>
            <a:ext cx="3384376" cy="0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3491880" y="5153489"/>
            <a:ext cx="3235491" cy="3703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V="1">
            <a:off x="3153612" y="5801560"/>
            <a:ext cx="3096344" cy="3704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フリーフォーム 77"/>
          <p:cNvSpPr/>
          <p:nvPr/>
        </p:nvSpPr>
        <p:spPr>
          <a:xfrm>
            <a:off x="2329543" y="4725623"/>
            <a:ext cx="3341914" cy="1458274"/>
          </a:xfrm>
          <a:custGeom>
            <a:avLst/>
            <a:gdLst>
              <a:gd name="connsiteX0" fmla="*/ 0 w 3341914"/>
              <a:gd name="connsiteY0" fmla="*/ 165100 h 1602014"/>
              <a:gd name="connsiteX1" fmla="*/ 1230086 w 3341914"/>
              <a:gd name="connsiteY1" fmla="*/ 186871 h 1602014"/>
              <a:gd name="connsiteX2" fmla="*/ 2188028 w 3341914"/>
              <a:gd name="connsiteY2" fmla="*/ 1286328 h 1602014"/>
              <a:gd name="connsiteX3" fmla="*/ 3341914 w 3341914"/>
              <a:gd name="connsiteY3" fmla="*/ 1602014 h 1602014"/>
              <a:gd name="connsiteX0" fmla="*/ 0 w 3341914"/>
              <a:gd name="connsiteY0" fmla="*/ 82550 h 1519464"/>
              <a:gd name="connsiteX1" fmla="*/ 1306353 w 3341914"/>
              <a:gd name="connsiteY1" fmla="*/ 348743 h 1519464"/>
              <a:gd name="connsiteX2" fmla="*/ 2188028 w 3341914"/>
              <a:gd name="connsiteY2" fmla="*/ 1203778 h 1519464"/>
              <a:gd name="connsiteX3" fmla="*/ 3341914 w 3341914"/>
              <a:gd name="connsiteY3" fmla="*/ 1519464 h 1519464"/>
              <a:gd name="connsiteX0" fmla="*/ 0 w 3341914"/>
              <a:gd name="connsiteY0" fmla="*/ 82550 h 1519464"/>
              <a:gd name="connsiteX1" fmla="*/ 1738401 w 3341914"/>
              <a:gd name="connsiteY1" fmla="*/ 348743 h 1519464"/>
              <a:gd name="connsiteX2" fmla="*/ 2188028 w 3341914"/>
              <a:gd name="connsiteY2" fmla="*/ 1203778 h 1519464"/>
              <a:gd name="connsiteX3" fmla="*/ 3341914 w 3341914"/>
              <a:gd name="connsiteY3" fmla="*/ 1519464 h 1519464"/>
              <a:gd name="connsiteX0" fmla="*/ 0 w 3341914"/>
              <a:gd name="connsiteY0" fmla="*/ 82550 h 1519464"/>
              <a:gd name="connsiteX1" fmla="*/ 1738401 w 3341914"/>
              <a:gd name="connsiteY1" fmla="*/ 348743 h 1519464"/>
              <a:gd name="connsiteX2" fmla="*/ 2386473 w 3341914"/>
              <a:gd name="connsiteY2" fmla="*/ 1212839 h 1519464"/>
              <a:gd name="connsiteX3" fmla="*/ 3341914 w 3341914"/>
              <a:gd name="connsiteY3" fmla="*/ 1519464 h 1519464"/>
              <a:gd name="connsiteX0" fmla="*/ 0 w 3341914"/>
              <a:gd name="connsiteY0" fmla="*/ 82550 h 1519464"/>
              <a:gd name="connsiteX1" fmla="*/ 1522377 w 3341914"/>
              <a:gd name="connsiteY1" fmla="*/ 348743 h 1519464"/>
              <a:gd name="connsiteX2" fmla="*/ 2386473 w 3341914"/>
              <a:gd name="connsiteY2" fmla="*/ 1212839 h 1519464"/>
              <a:gd name="connsiteX3" fmla="*/ 3341914 w 3341914"/>
              <a:gd name="connsiteY3" fmla="*/ 1519464 h 1519464"/>
              <a:gd name="connsiteX0" fmla="*/ 0 w 3341914"/>
              <a:gd name="connsiteY0" fmla="*/ 21360 h 1458274"/>
              <a:gd name="connsiteX1" fmla="*/ 1522377 w 3341914"/>
              <a:gd name="connsiteY1" fmla="*/ 287553 h 1458274"/>
              <a:gd name="connsiteX2" fmla="*/ 2386473 w 3341914"/>
              <a:gd name="connsiteY2" fmla="*/ 1151649 h 1458274"/>
              <a:gd name="connsiteX3" fmla="*/ 3341914 w 3341914"/>
              <a:gd name="connsiteY3" fmla="*/ 1458274 h 145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1914" h="1458274">
                <a:moveTo>
                  <a:pt x="0" y="21360"/>
                </a:moveTo>
                <a:cubicBezTo>
                  <a:pt x="600050" y="0"/>
                  <a:pt x="1124632" y="99172"/>
                  <a:pt x="1522377" y="287553"/>
                </a:cubicBezTo>
                <a:cubicBezTo>
                  <a:pt x="1920122" y="475934"/>
                  <a:pt x="2083217" y="956529"/>
                  <a:pt x="2386473" y="1151649"/>
                </a:cubicBezTo>
                <a:cubicBezTo>
                  <a:pt x="2689729" y="1346769"/>
                  <a:pt x="2940956" y="1418359"/>
                  <a:pt x="3341914" y="1458274"/>
                </a:cubicBezTo>
              </a:path>
            </a:pathLst>
          </a:cu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スライド番号プレースホルダ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-0.07465 0.0595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3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-0.12483 0.02199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11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6.2963E-6 L 6.11111E-6 -0.01066 " pathEditMode="relative" ptsTypes="AA">
                                      <p:cBhvr>
                                        <p:cTn id="1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-0.03039 -0.05926 " pathEditMode="relative" ptsTypes="AA">
                                      <p:cBhvr>
                                        <p:cTn id="1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92 L 0.07048 0.04791 " pathEditMode="relative" rAng="0" ptsTypes="AA">
                                      <p:cBhvr>
                                        <p:cTn id="1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3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7 L 0.00938 0.23588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118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0.12882 -0.05278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26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046 L 0.07587 -0.07083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37" grpId="0" animBg="1"/>
      <p:bldP spid="86" grpId="0" animBg="1"/>
      <p:bldP spid="86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Exploiting Shared Chinese Characters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4427984" y="2132484"/>
            <a:ext cx="43204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67592" y="2057152"/>
          <a:ext cx="8624888" cy="939800"/>
        </p:xfrm>
        <a:graphic>
          <a:graphicData uri="http://schemas.openxmlformats.org/presentationml/2006/ole">
            <p:oleObj spid="_x0000_s36866" name="数式" r:id="rId4" imgW="3377880" imgH="368280" progId="Equation.3">
              <p:embed/>
            </p:oleObj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4644008" y="4293096"/>
            <a:ext cx="34503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shared Chinese characters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matching ratio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3317093" y="3251008"/>
          <a:ext cx="2525886" cy="610040"/>
        </p:xfrm>
        <a:graphic>
          <a:graphicData uri="http://schemas.openxmlformats.org/presentationml/2006/ole">
            <p:oleObj spid="_x0000_s36867" name="数式" r:id="rId5" imgW="787320" imgH="190440" progId="Equation.3">
              <p:embed/>
            </p:oleObj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971600" y="4293096"/>
            <a:ext cx="30560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/>
              <a:t>α</a:t>
            </a:r>
            <a:r>
              <a:rPr lang="en-US" altLang="ja-JP" sz="2400" dirty="0" smtClean="0"/>
              <a:t>: a value set by hand, </a:t>
            </a:r>
          </a:p>
          <a:p>
            <a:r>
              <a:rPr lang="en-US" altLang="ja-JP" sz="2400" dirty="0" smtClean="0"/>
              <a:t>     </a:t>
            </a:r>
            <a:r>
              <a:rPr lang="en-US" altLang="ja-JP" sz="2400" dirty="0" smtClean="0">
                <a:solidFill>
                  <a:srgbClr val="FF0000"/>
                </a:solidFill>
              </a:rPr>
              <a:t>5,000</a:t>
            </a:r>
            <a:r>
              <a:rPr lang="en-US" altLang="ja-JP" sz="2400" dirty="0" smtClean="0"/>
              <a:t> in experiment</a:t>
            </a:r>
            <a:endParaRPr lang="ja-JP" altLang="en-US" sz="2400" dirty="0"/>
          </a:p>
        </p:txBody>
      </p:sp>
      <p:cxnSp>
        <p:nvCxnSpPr>
          <p:cNvPr id="19" name="直線矢印コネクタ 18"/>
          <p:cNvCxnSpPr>
            <a:stCxn id="16" idx="0"/>
          </p:cNvCxnSpPr>
          <p:nvPr/>
        </p:nvCxnSpPr>
        <p:spPr>
          <a:xfrm flipV="1">
            <a:off x="2499615" y="3789040"/>
            <a:ext cx="1784353" cy="504056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4" idx="0"/>
          </p:cNvCxnSpPr>
          <p:nvPr/>
        </p:nvCxnSpPr>
        <p:spPr>
          <a:xfrm flipH="1" flipV="1">
            <a:off x="5292080" y="3789040"/>
            <a:ext cx="1077080" cy="504056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155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Shared Chinese Characters Matching Ratio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  <p:graphicFrame>
        <p:nvGraphicFramePr>
          <p:cNvPr id="37891" name="Object 2"/>
          <p:cNvGraphicFramePr>
            <a:graphicFrameLocks noChangeAspect="1"/>
          </p:cNvGraphicFramePr>
          <p:nvPr/>
        </p:nvGraphicFramePr>
        <p:xfrm>
          <a:off x="996255" y="2994099"/>
          <a:ext cx="7137400" cy="1066800"/>
        </p:xfrm>
        <a:graphic>
          <a:graphicData uri="http://schemas.openxmlformats.org/presentationml/2006/ole">
            <p:oleObj spid="_x0000_s37891" name="数式" r:id="rId4" imgW="2793960" imgH="419040" progId="Equation.3">
              <p:embed/>
            </p:oleObj>
          </a:graphicData>
        </a:graphic>
      </p:graphicFrame>
      <p:graphicFrame>
        <p:nvGraphicFramePr>
          <p:cNvPr id="37893" name="Object 2"/>
          <p:cNvGraphicFramePr>
            <a:graphicFrameLocks noChangeAspect="1"/>
          </p:cNvGraphicFramePr>
          <p:nvPr/>
        </p:nvGraphicFramePr>
        <p:xfrm>
          <a:off x="484286" y="5026620"/>
          <a:ext cx="8161338" cy="1282700"/>
        </p:xfrm>
        <a:graphic>
          <a:graphicData uri="http://schemas.openxmlformats.org/presentationml/2006/ole">
            <p:oleObj spid="_x0000_s37893" name="数式" r:id="rId5" imgW="4025880" imgH="634680" progId="Equation.3">
              <p:embed/>
            </p:oleObj>
          </a:graphicData>
        </a:graphic>
      </p:graphicFrame>
      <p:grpSp>
        <p:nvGrpSpPr>
          <p:cNvPr id="17" name="グループ化 16"/>
          <p:cNvGrpSpPr/>
          <p:nvPr/>
        </p:nvGrpSpPr>
        <p:grpSpPr>
          <a:xfrm>
            <a:off x="2507906" y="4060899"/>
            <a:ext cx="5160158" cy="821705"/>
            <a:chOff x="2507906" y="3573016"/>
            <a:chExt cx="5160158" cy="821705"/>
          </a:xfrm>
        </p:grpSpPr>
        <p:sp>
          <p:nvSpPr>
            <p:cNvPr id="13" name="正方形/長方形 12"/>
            <p:cNvSpPr/>
            <p:nvPr/>
          </p:nvSpPr>
          <p:spPr>
            <a:xfrm>
              <a:off x="2507906" y="3933056"/>
              <a:ext cx="51360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/>
                <a:t>number of Chinese characters in 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phrase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4" name="右中かっこ 13"/>
            <p:cNvSpPr/>
            <p:nvPr/>
          </p:nvSpPr>
          <p:spPr>
            <a:xfrm rot="5400000">
              <a:off x="4931900" y="1196892"/>
              <a:ext cx="360040" cy="5112288"/>
            </a:xfrm>
            <a:prstGeom prst="rightBrace">
              <a:avLst>
                <a:gd name="adj1" fmla="val 22744"/>
                <a:gd name="adj2" fmla="val 50000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2051720" y="1594043"/>
            <a:ext cx="6556923" cy="1416353"/>
            <a:chOff x="2051720" y="1436583"/>
            <a:chExt cx="6556923" cy="1416353"/>
          </a:xfrm>
        </p:grpSpPr>
        <p:sp>
          <p:nvSpPr>
            <p:cNvPr id="12" name="正方形/長方形 11"/>
            <p:cNvSpPr/>
            <p:nvPr/>
          </p:nvSpPr>
          <p:spPr>
            <a:xfrm>
              <a:off x="2051720" y="1436583"/>
              <a:ext cx="6556923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/>
                <a:t>matching weight of Chinese characters in 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phrase</a:t>
              </a:r>
            </a:p>
            <a:p>
              <a:r>
                <a:rPr lang="en-US" altLang="ja-JP" sz="2400" dirty="0" smtClean="0"/>
                <a:t>Common: 1, Statistically equivalent: highest </a:t>
              </a:r>
              <a:r>
                <a:rPr kumimoji="1" lang="en-US" altLang="ja-JP" sz="2400" dirty="0" smtClean="0"/>
                <a:t>Lexical </a:t>
              </a:r>
            </a:p>
            <a:p>
              <a:r>
                <a:rPr kumimoji="1" lang="en-US" altLang="ja-JP" sz="2400" dirty="0" smtClean="0"/>
                <a:t>Translation Probability</a:t>
              </a:r>
              <a:r>
                <a:rPr lang="en-US" altLang="ja-JP" sz="2400" dirty="0" smtClean="0"/>
                <a:t> </a:t>
              </a:r>
              <a:endParaRPr lang="ja-JP" altLang="en-US" sz="2400" dirty="0"/>
            </a:p>
          </p:txBody>
        </p:sp>
        <p:sp>
          <p:nvSpPr>
            <p:cNvPr id="16" name="右中かっこ 15"/>
            <p:cNvSpPr/>
            <p:nvPr/>
          </p:nvSpPr>
          <p:spPr>
            <a:xfrm rot="16200000">
              <a:off x="4968044" y="-135396"/>
              <a:ext cx="360040" cy="5616624"/>
            </a:xfrm>
            <a:prstGeom prst="rightBrace">
              <a:avLst>
                <a:gd name="adj1" fmla="val 22744"/>
                <a:gd name="adj2" fmla="val 50000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Shared Chinese Characters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Exploiting Shared Chinese Characters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dirty="0" smtClean="0"/>
              <a:t>Experiments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Conclusion and </a:t>
            </a:r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Future Work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Alignment Experiment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Training: </a:t>
            </a:r>
            <a:r>
              <a:rPr kumimoji="1" lang="en-US" altLang="ja-JP" dirty="0" err="1" smtClean="0"/>
              <a:t>Ja-Zh</a:t>
            </a:r>
            <a:r>
              <a:rPr kumimoji="1" lang="en-US" altLang="ja-JP" dirty="0" smtClean="0"/>
              <a:t> p</a:t>
            </a:r>
            <a:r>
              <a:rPr lang="en-US" altLang="ja-JP" dirty="0" smtClean="0"/>
              <a:t>aper abstract corpus (680k)</a:t>
            </a:r>
          </a:p>
          <a:p>
            <a:r>
              <a:rPr kumimoji="1" lang="en-US" altLang="ja-JP" dirty="0" smtClean="0"/>
              <a:t>Testing: about 500 hand-annotated parallel sentences (with Sure and Possible alignments)</a:t>
            </a:r>
          </a:p>
          <a:p>
            <a:r>
              <a:rPr lang="en-US" altLang="ja-JP" dirty="0" smtClean="0"/>
              <a:t>Measure: Precision, Recall, Alignment Error Rate</a:t>
            </a:r>
          </a:p>
          <a:p>
            <a:r>
              <a:rPr kumimoji="1" lang="en-US" altLang="ja-JP" dirty="0" smtClean="0"/>
              <a:t>Japanese Tools: JUMAN and KNP</a:t>
            </a:r>
          </a:p>
          <a:p>
            <a:r>
              <a:rPr kumimoji="1" lang="en-US" altLang="ja-JP" dirty="0" smtClean="0"/>
              <a:t>Chinese Tools: MMA and CNP (from NICT)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Experimental Results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539552" y="2068056"/>
          <a:ext cx="812044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8444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Precision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Recall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AER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GIZA++</a:t>
                      </a:r>
                      <a:r>
                        <a:rPr kumimoji="1" lang="en-US" altLang="ja-JP" sz="2000" dirty="0" smtClean="0"/>
                        <a:t>(grow-</a:t>
                      </a:r>
                      <a:r>
                        <a:rPr kumimoji="1" lang="en-US" altLang="ja-JP" sz="2000" dirty="0" err="1" smtClean="0"/>
                        <a:t>diag</a:t>
                      </a:r>
                      <a:r>
                        <a:rPr kumimoji="1" lang="en-US" altLang="ja-JP" sz="2000" dirty="0" smtClean="0"/>
                        <a:t>-final-and)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83.77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75.38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20.39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BerkelyAligner</a:t>
                      </a:r>
                      <a:endParaRPr kumimoji="1" lang="ja-JP" alt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FF0000"/>
                          </a:solidFill>
                        </a:rPr>
                        <a:t>88.43</a:t>
                      </a:r>
                      <a:endParaRPr kumimoji="1" lang="ja-JP" alt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69.77</a:t>
                      </a:r>
                      <a:endParaRPr kumimoji="1" lang="ja-JP" alt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21.60</a:t>
                      </a:r>
                      <a:endParaRPr kumimoji="1" lang="ja-JP" alt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Baseline(</a:t>
                      </a:r>
                      <a:r>
                        <a:rPr lang="en-US" altLang="ja-JP" sz="2400" dirty="0" err="1" smtClean="0"/>
                        <a:t>Nakazawa</a:t>
                      </a:r>
                      <a:r>
                        <a:rPr lang="en-US" altLang="ja-JP" sz="2400" dirty="0" smtClean="0"/>
                        <a:t>+</a:t>
                      </a:r>
                      <a:r>
                        <a:rPr lang="ja-JP" altLang="en-US" sz="2400" baseline="0" dirty="0" smtClean="0"/>
                        <a:t> </a:t>
                      </a:r>
                      <a:r>
                        <a:rPr lang="en-US" altLang="ja-JP" sz="2400" dirty="0" smtClean="0"/>
                        <a:t>2011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85.37</a:t>
                      </a:r>
                      <a:endParaRPr kumimoji="1" lang="ja-JP" alt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75.24</a:t>
                      </a:r>
                      <a:endParaRPr kumimoji="1" lang="ja-JP" alt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19.66</a:t>
                      </a:r>
                      <a:endParaRPr kumimoji="1" lang="ja-JP" alt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+Common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85.55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76.54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18.90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+Common &amp; SE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de-DE" altLang="ja-JP" sz="2400" dirty="0" smtClean="0"/>
                        <a:t>85.22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de-DE" altLang="ja-JP" sz="2400" b="0" dirty="0" smtClean="0">
                          <a:solidFill>
                            <a:srgbClr val="FF0000"/>
                          </a:solidFill>
                        </a:rPr>
                        <a:t>77.31</a:t>
                      </a:r>
                      <a:endParaRPr kumimoji="1" lang="ja-JP" alt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de-DE" altLang="ja-JP" sz="2400" b="0" dirty="0" smtClean="0">
                          <a:solidFill>
                            <a:srgbClr val="FF0000"/>
                          </a:solidFill>
                        </a:rPr>
                        <a:t>18.65</a:t>
                      </a:r>
                      <a:endParaRPr kumimoji="1" lang="ja-JP" alt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39552" y="4797152"/>
            <a:ext cx="3415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400" dirty="0" smtClean="0"/>
              <a:t>SE: Statistically equivalent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284" y="1484784"/>
            <a:ext cx="40767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189884"/>
            <a:ext cx="40767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484784"/>
            <a:ext cx="40767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284" y="4190578"/>
            <a:ext cx="40767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Improved Example by </a:t>
            </a:r>
            <a:r>
              <a:rPr kumimoji="1" lang="en-US" altLang="ja-JP" dirty="0" smtClean="0"/>
              <a:t>Common Chinese Characters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5872" y="5075892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Baseline</a:t>
            </a:r>
            <a:endParaRPr kumimoji="1" lang="ja-JP" altLang="en-US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1979712" y="1484784"/>
            <a:ext cx="360040" cy="28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08104" y="159918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/>
              <a:t>事</a:t>
            </a:r>
            <a:r>
              <a:rPr kumimoji="1" lang="zh-CN" altLang="en-US" sz="2400" b="1" dirty="0" smtClean="0">
                <a:solidFill>
                  <a:srgbClr val="FF0000"/>
                </a:solidFill>
              </a:rPr>
              <a:t>实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72200" y="4869160"/>
            <a:ext cx="494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実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dirty="0" smtClean="0"/>
              <a:t>際</a:t>
            </a:r>
            <a:endParaRPr kumimoji="1" lang="ja-JP" altLang="en-US" sz="24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04048" y="5075892"/>
            <a:ext cx="1367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Proposed</a:t>
            </a:r>
            <a:endParaRPr kumimoji="1" lang="ja-JP" altLang="en-US" sz="2400" dirty="0"/>
          </a:p>
        </p:txBody>
      </p:sp>
      <p:sp>
        <p:nvSpPr>
          <p:cNvPr id="25" name="正方形/長方形 24"/>
          <p:cNvSpPr/>
          <p:nvPr/>
        </p:nvSpPr>
        <p:spPr>
          <a:xfrm>
            <a:off x="6444208" y="1484784"/>
            <a:ext cx="360040" cy="28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Improved Example by Statistically Equivalent Chinese Characters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42835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389" y="1484784"/>
            <a:ext cx="17335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9931" y="1484784"/>
            <a:ext cx="3286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2586" y="1484784"/>
            <a:ext cx="17335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484784"/>
            <a:ext cx="32956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正方形/長方形 13"/>
          <p:cNvSpPr/>
          <p:nvPr/>
        </p:nvSpPr>
        <p:spPr>
          <a:xfrm>
            <a:off x="2267744" y="2564936"/>
            <a:ext cx="360040" cy="28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156176" y="2564904"/>
            <a:ext cx="360040" cy="28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02090" y="2492896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 smtClean="0">
                <a:solidFill>
                  <a:srgbClr val="FF0000"/>
                </a:solidFill>
              </a:rPr>
              <a:t>中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084168" y="563163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内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534359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Baseline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11960" y="5343599"/>
            <a:ext cx="1367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Proposed</a:t>
            </a:r>
            <a:endParaRPr kumimoji="1" lang="ja-JP" altLang="en-US" sz="2400" dirty="0"/>
          </a:p>
        </p:txBody>
      </p:sp>
      <p:sp>
        <p:nvSpPr>
          <p:cNvPr id="20" name="正方形/長方形 19"/>
          <p:cNvSpPr/>
          <p:nvPr/>
        </p:nvSpPr>
        <p:spPr>
          <a:xfrm>
            <a:off x="2699792" y="2564904"/>
            <a:ext cx="360040" cy="28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Motivation</a:t>
            </a:r>
          </a:p>
          <a:p>
            <a:r>
              <a:rPr kumimoji="1" lang="en-US" altLang="ja-JP" dirty="0" smtClean="0"/>
              <a:t>Shared Chinese Characters</a:t>
            </a:r>
            <a:endParaRPr lang="en-US" altLang="ja-JP" dirty="0" smtClean="0"/>
          </a:p>
          <a:p>
            <a:r>
              <a:rPr kumimoji="1" lang="en-US" altLang="ja-JP" dirty="0" smtClean="0"/>
              <a:t>Exploiting Shared Chinese Characters</a:t>
            </a:r>
            <a:endParaRPr lang="en-US" altLang="ja-JP" dirty="0" smtClean="0"/>
          </a:p>
          <a:p>
            <a:r>
              <a:rPr lang="en-US" altLang="ja-JP" dirty="0" smtClean="0"/>
              <a:t>Experiments</a:t>
            </a:r>
          </a:p>
          <a:p>
            <a:r>
              <a:rPr lang="en-US" altLang="ja-JP" dirty="0" smtClean="0"/>
              <a:t>Conclusion and </a:t>
            </a:r>
            <a:r>
              <a:rPr kumimoji="1" lang="en-US" altLang="ja-JP" dirty="0" smtClean="0"/>
              <a:t>Future Work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Translation Experiment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Training: </a:t>
            </a:r>
            <a:r>
              <a:rPr kumimoji="1" lang="en-US" altLang="ja-JP" dirty="0" err="1" smtClean="0"/>
              <a:t>Ja-Zh</a:t>
            </a:r>
            <a:r>
              <a:rPr kumimoji="1" lang="en-US" altLang="ja-JP" dirty="0" smtClean="0"/>
              <a:t> p</a:t>
            </a:r>
            <a:r>
              <a:rPr lang="en-US" altLang="ja-JP" dirty="0" smtClean="0"/>
              <a:t>aper abstract corpus (680k)</a:t>
            </a:r>
          </a:p>
          <a:p>
            <a:r>
              <a:rPr kumimoji="1" lang="en-US" altLang="ja-JP" dirty="0" smtClean="0"/>
              <a:t>Testing: 1,768 sentences from the same domain as the training corpus</a:t>
            </a:r>
          </a:p>
          <a:p>
            <a:r>
              <a:rPr kumimoji="1" lang="en-US" altLang="ja-JP" dirty="0" smtClean="0"/>
              <a:t>Decoder: Kyoto example-based machine translation (EBMT) system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Nakazawa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Kurohashi</a:t>
            </a:r>
            <a:r>
              <a:rPr lang="en-US" altLang="ja-JP" dirty="0" smtClean="0"/>
              <a:t>, 2011)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Experimental Results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530445" y="2320280"/>
          <a:ext cx="608311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8444"/>
                <a:gridCol w="1267333"/>
                <a:gridCol w="126733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BLEU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Ja</a:t>
                      </a:r>
                      <a:r>
                        <a:rPr kumimoji="1" lang="en-US" altLang="ja-JP" sz="2400" dirty="0" smtClean="0"/>
                        <a:t>-to-</a:t>
                      </a:r>
                      <a:r>
                        <a:rPr kumimoji="1" lang="en-US" altLang="ja-JP" sz="2400" dirty="0" err="1" smtClean="0"/>
                        <a:t>Zh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Zh</a:t>
                      </a:r>
                      <a:r>
                        <a:rPr kumimoji="1" lang="en-US" altLang="ja-JP" sz="2400" dirty="0" smtClean="0"/>
                        <a:t>-to-</a:t>
                      </a:r>
                      <a:r>
                        <a:rPr kumimoji="1" lang="en-US" altLang="ja-JP" sz="2400" dirty="0" err="1" smtClean="0"/>
                        <a:t>Ja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Baseline(</a:t>
                      </a:r>
                      <a:r>
                        <a:rPr lang="en-US" altLang="ja-JP" sz="2400" dirty="0" err="1" smtClean="0"/>
                        <a:t>Nakazawa</a:t>
                      </a:r>
                      <a:r>
                        <a:rPr lang="en-US" altLang="ja-JP" sz="2400" dirty="0" smtClean="0"/>
                        <a:t>+</a:t>
                      </a:r>
                      <a:r>
                        <a:rPr lang="ja-JP" altLang="en-US" sz="2400" baseline="0" dirty="0" smtClean="0"/>
                        <a:t> </a:t>
                      </a:r>
                      <a:r>
                        <a:rPr lang="en-US" altLang="ja-JP" sz="2400" dirty="0" smtClean="0"/>
                        <a:t>2011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19.10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22.84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+Common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chemeClr val="tx1"/>
                          </a:solidFill>
                        </a:rPr>
                        <a:t>19.22</a:t>
                      </a:r>
                      <a:endParaRPr kumimoji="1" lang="ja-JP" alt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23.14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+Common &amp; SE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dirty="0" smtClean="0">
                          <a:solidFill>
                            <a:srgbClr val="FF0000"/>
                          </a:solidFill>
                        </a:rPr>
                        <a:t>19.25</a:t>
                      </a:r>
                      <a:endParaRPr kumimoji="1" lang="ja-JP" alt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b="0" dirty="0" smtClean="0">
                          <a:solidFill>
                            <a:srgbClr val="FF0000"/>
                          </a:solidFill>
                        </a:rPr>
                        <a:t>23.22</a:t>
                      </a:r>
                      <a:endParaRPr kumimoji="1" lang="ja-JP" alt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30445" y="4191471"/>
            <a:ext cx="3415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400" dirty="0" smtClean="0"/>
              <a:t>SE: Statistically equivalent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Shared Chinese Characters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Detection Method</a:t>
            </a:r>
          </a:p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Exploiting Shared Chinese Characters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r>
              <a:rPr lang="en-US" altLang="ja-JP" dirty="0" smtClean="0"/>
              <a:t>Conclusion and </a:t>
            </a:r>
            <a:r>
              <a:rPr kumimoji="1" lang="en-US" altLang="ja-JP" dirty="0" smtClean="0"/>
              <a:t>Future Work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proposed a method for detecting statistically equivalent Chinese characters</a:t>
            </a:r>
          </a:p>
          <a:p>
            <a:r>
              <a:rPr kumimoji="1" lang="en-US" altLang="ja-JP" dirty="0" smtClean="0"/>
              <a:t>We exploited statistically equivalent Chinese characters together with common Chinese characters in a joint phrase alignment model</a:t>
            </a:r>
          </a:p>
          <a:p>
            <a:r>
              <a:rPr kumimoji="1" lang="en-US" altLang="ja-JP" dirty="0" smtClean="0"/>
              <a:t>Our proposed approach improved alignment accuracy as well as translation quality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Future 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Evaluate the proposed approach on parallel corpus of other domains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Motivation</a:t>
            </a:r>
          </a:p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Shared Chinese Characters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Exploiting Shared Chinese Characters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Conclusion and </a:t>
            </a:r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Future Work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Chinese Characters in Alignment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9632" y="19168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可以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9632" y="22048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说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59632" y="270892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59632" y="24836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公式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59632" y="29249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59632" y="314096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59632" y="34290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的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59632" y="37077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标准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59632" y="41490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满足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59632" y="44278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该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59632" y="47251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规定</a:t>
            </a:r>
            <a:endParaRPr kumimoji="1" lang="ja-JP" altLang="en-US" dirty="0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0044" y="1974701"/>
            <a:ext cx="38481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テキスト ボックス 22"/>
          <p:cNvSpPr txBox="1"/>
          <p:nvPr/>
        </p:nvSpPr>
        <p:spPr>
          <a:xfrm>
            <a:off x="1259632" y="392376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E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907704" y="508518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そ</a:t>
            </a:r>
            <a:endParaRPr kumimoji="1" lang="en-US" altLang="ja-JP" dirty="0" smtClean="0"/>
          </a:p>
          <a:p>
            <a:r>
              <a:rPr kumimoji="1" lang="ja-JP" altLang="en-US" dirty="0" smtClean="0"/>
              <a:t>の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95736" y="508518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規</a:t>
            </a:r>
            <a:endParaRPr kumimoji="1" lang="en-US" altLang="ja-JP" dirty="0" smtClean="0"/>
          </a:p>
          <a:p>
            <a:r>
              <a:rPr kumimoji="1" lang="ja-JP" altLang="en-US" dirty="0" smtClean="0"/>
              <a:t>準</a:t>
            </a:r>
            <a:endParaRPr kumimoji="1" lang="en-US" altLang="ja-JP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483768" y="508518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を</a:t>
            </a:r>
            <a:endParaRPr kumimoji="1" lang="en-US" altLang="ja-JP" dirty="0" smtClean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817458" y="5085184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,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020658" y="508518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275856" y="50851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563888" y="508518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707904" y="50851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式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995936" y="50851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の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228510" y="508518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尺</a:t>
            </a:r>
            <a:endParaRPr kumimoji="1" lang="en-US" altLang="ja-JP" dirty="0" smtClean="0"/>
          </a:p>
          <a:p>
            <a:r>
              <a:rPr kumimoji="1" lang="ja-JP" altLang="en-US" dirty="0" smtClean="0"/>
              <a:t>度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563156" y="508518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732566" y="50851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は</a:t>
            </a:r>
            <a:endParaRPr kumimoji="1" lang="en-US" altLang="ja-JP" dirty="0" smtClean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004048" y="5085184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満</a:t>
            </a:r>
            <a:endParaRPr kumimoji="1" lang="en-US" altLang="ja-JP" dirty="0" smtClean="0"/>
          </a:p>
          <a:p>
            <a:r>
              <a:rPr kumimoji="1" lang="ja-JP" altLang="en-US" dirty="0" smtClean="0"/>
              <a:t>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す</a:t>
            </a:r>
            <a:endParaRPr kumimoji="1" lang="en-US" altLang="ja-JP" dirty="0" smtClean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291124" y="5085184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と</a:t>
            </a:r>
            <a:endParaRPr kumimoji="1" lang="en-US" altLang="ja-JP" dirty="0" smtClean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508104" y="5085184"/>
            <a:ext cx="415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言</a:t>
            </a:r>
            <a:endParaRPr kumimoji="1" lang="en-US" altLang="ja-JP" dirty="0" smtClean="0"/>
          </a:p>
          <a:p>
            <a:r>
              <a:rPr kumimoji="1" lang="ja-JP" altLang="en-US" dirty="0" smtClean="0"/>
              <a:t>え</a:t>
            </a:r>
            <a:endParaRPr kumimoji="1" lang="en-US" altLang="ja-JP" dirty="0" smtClean="0"/>
          </a:p>
          <a:p>
            <a:r>
              <a:rPr kumimoji="1" lang="ja-JP" altLang="en-US" dirty="0" smtClean="0"/>
              <a:t>る</a:t>
            </a:r>
            <a:endParaRPr kumimoji="1" lang="en-US" altLang="ja-JP" dirty="0" smtClean="0"/>
          </a:p>
        </p:txBody>
      </p:sp>
      <p:grpSp>
        <p:nvGrpSpPr>
          <p:cNvPr id="47" name="グループ化 46"/>
          <p:cNvGrpSpPr/>
          <p:nvPr/>
        </p:nvGrpSpPr>
        <p:grpSpPr>
          <a:xfrm>
            <a:off x="6300192" y="4293096"/>
            <a:ext cx="2622140" cy="1192198"/>
            <a:chOff x="5081700" y="3975447"/>
            <a:chExt cx="2622140" cy="1192198"/>
          </a:xfrm>
        </p:grpSpPr>
        <p:sp>
          <p:nvSpPr>
            <p:cNvPr id="48" name="正方形/長方形 47"/>
            <p:cNvSpPr/>
            <p:nvPr/>
          </p:nvSpPr>
          <p:spPr>
            <a:xfrm>
              <a:off x="5081700" y="4077072"/>
              <a:ext cx="216024" cy="216024"/>
            </a:xfrm>
            <a:prstGeom prst="rect">
              <a:avLst/>
            </a:prstGeom>
            <a:solidFill>
              <a:srgbClr val="0066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081700" y="4460482"/>
              <a:ext cx="216024" cy="216024"/>
            </a:xfrm>
            <a:prstGeom prst="rect">
              <a:avLst/>
            </a:prstGeom>
            <a:solidFill>
              <a:srgbClr val="00FFFF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292080" y="3975447"/>
              <a:ext cx="1763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/>
                <a:t>Sure alignment</a:t>
              </a:r>
              <a:endParaRPr kumimoji="1" lang="ja-JP" altLang="en-US" sz="2000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292080" y="4365105"/>
              <a:ext cx="21957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/>
                <a:t>Possible alignment</a:t>
              </a:r>
              <a:endParaRPr kumimoji="1" lang="ja-JP" altLang="en-US" sz="2000" dirty="0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5081700" y="4869160"/>
              <a:ext cx="216024" cy="216024"/>
            </a:xfrm>
            <a:prstGeom prst="rect">
              <a:avLst/>
            </a:prstGeom>
            <a:solidFill>
              <a:schemeClr val="tx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5292080" y="4767535"/>
              <a:ext cx="2411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/>
                <a:t>Automatic alignment</a:t>
              </a:r>
              <a:endParaRPr kumimoji="1" lang="ja-JP" altLang="en-US" sz="2000" dirty="0"/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467544" y="4581128"/>
            <a:ext cx="9573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000" b="1" dirty="0" smtClean="0">
                <a:solidFill>
                  <a:srgbClr val="FF0000"/>
                </a:solidFill>
              </a:rPr>
              <a:t>规</a:t>
            </a:r>
            <a:r>
              <a:rPr lang="zh-CN" altLang="en-US" sz="3000" b="1" dirty="0" smtClean="0"/>
              <a:t>定</a:t>
            </a:r>
            <a:endParaRPr kumimoji="1" lang="ja-JP" altLang="en-US" sz="3000" b="1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128802" y="5661248"/>
            <a:ext cx="5709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000" b="1" dirty="0" smtClean="0">
                <a:solidFill>
                  <a:srgbClr val="FF0000"/>
                </a:solidFill>
              </a:rPr>
              <a:t>規</a:t>
            </a:r>
            <a:endParaRPr lang="en-US" altLang="ja-JP" sz="3000" b="1" dirty="0" smtClean="0">
              <a:solidFill>
                <a:srgbClr val="FF0000"/>
              </a:solidFill>
            </a:endParaRPr>
          </a:p>
          <a:p>
            <a:r>
              <a:rPr lang="ja-JP" altLang="en-US" sz="3000" b="1" dirty="0" smtClean="0"/>
              <a:t>準</a:t>
            </a:r>
            <a:endParaRPr kumimoji="1" lang="ja-JP" altLang="en-US" sz="3000" b="1" dirty="0"/>
          </a:p>
        </p:txBody>
      </p:sp>
      <p:sp>
        <p:nvSpPr>
          <p:cNvPr id="57" name="正方形/長方形 56"/>
          <p:cNvSpPr/>
          <p:nvPr/>
        </p:nvSpPr>
        <p:spPr>
          <a:xfrm>
            <a:off x="2339768" y="4797168"/>
            <a:ext cx="162000" cy="1620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2105744" y="4549496"/>
            <a:ext cx="162000" cy="1620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 animBg="1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kumimoji="1" lang="en-US" altLang="ja-JP" dirty="0" smtClean="0"/>
              <a:t>Shared Chinese Characters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Exploiting Shared Chinese Characters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Experiments</a:t>
            </a:r>
          </a:p>
          <a:p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Conclusion and </a:t>
            </a:r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Future Work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Chinese Characters Shared in Japanese and Chinese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Common Chinese characters (</a:t>
            </a:r>
            <a:r>
              <a:rPr lang="en-US" altLang="ja-JP" dirty="0" smtClean="0"/>
              <a:t>Chu et al., 2011</a:t>
            </a:r>
            <a:r>
              <a:rPr kumimoji="1" lang="en-US" altLang="ja-JP" dirty="0" smtClean="0"/>
              <a:t>)</a:t>
            </a:r>
          </a:p>
          <a:p>
            <a:pPr lvl="1"/>
            <a:r>
              <a:rPr kumimoji="1" lang="en-US" altLang="ja-JP" b="1" dirty="0" smtClean="0"/>
              <a:t>Can be detected using freely available database</a:t>
            </a:r>
          </a:p>
          <a:p>
            <a:pPr lvl="1"/>
            <a:r>
              <a:rPr lang="en-US" altLang="ja-JP" dirty="0" smtClean="0"/>
              <a:t>“</a:t>
            </a:r>
            <a:r>
              <a:rPr kumimoji="1" lang="ja-JP" altLang="en-US" dirty="0" smtClean="0"/>
              <a:t>愛</a:t>
            </a:r>
            <a:r>
              <a:rPr lang="en-US" altLang="ja-JP" dirty="0" smtClean="0"/>
              <a:t>”</a:t>
            </a:r>
            <a:r>
              <a:rPr lang="ja-JP" altLang="en-US" dirty="0" smtClean="0"/>
              <a:t>⇔</a:t>
            </a:r>
            <a:r>
              <a:rPr lang="en-US" altLang="ja-JP" dirty="0" smtClean="0"/>
              <a:t>“</a:t>
            </a:r>
            <a:r>
              <a:rPr kumimoji="1" lang="zh-CN" altLang="en-US" dirty="0" smtClean="0"/>
              <a:t>爱</a:t>
            </a:r>
            <a:r>
              <a:rPr lang="en-US" altLang="zh-CN" dirty="0" smtClean="0"/>
              <a:t>”</a:t>
            </a:r>
            <a:r>
              <a:rPr lang="en-US" altLang="ja-JP" dirty="0" smtClean="0"/>
              <a:t>/“</a:t>
            </a:r>
            <a:r>
              <a:rPr kumimoji="1" lang="en-US" altLang="ja-JP" dirty="0" smtClean="0"/>
              <a:t>love</a:t>
            </a:r>
            <a:r>
              <a:rPr lang="en-US" altLang="ja-JP" dirty="0" smtClean="0"/>
              <a:t>”, “</a:t>
            </a:r>
            <a:r>
              <a:rPr lang="ja-JP" altLang="en-US" dirty="0" smtClean="0"/>
              <a:t>発</a:t>
            </a:r>
            <a:r>
              <a:rPr lang="en-US" altLang="ja-JP" dirty="0" smtClean="0"/>
              <a:t>”</a:t>
            </a:r>
            <a:r>
              <a:rPr lang="ja-JP" altLang="en-US" dirty="0" smtClean="0"/>
              <a:t>⇔</a:t>
            </a:r>
            <a:r>
              <a:rPr lang="en-US" altLang="ja-JP" dirty="0" smtClean="0"/>
              <a:t>“</a:t>
            </a:r>
            <a:r>
              <a:rPr lang="zh-CN" altLang="en-US" dirty="0" smtClean="0"/>
              <a:t>发</a:t>
            </a:r>
            <a:r>
              <a:rPr lang="en-US" altLang="zh-CN" dirty="0" smtClean="0"/>
              <a:t>”</a:t>
            </a:r>
            <a:r>
              <a:rPr lang="en-US" altLang="ja-JP" dirty="0" smtClean="0"/>
              <a:t>/“begin”…</a:t>
            </a:r>
            <a:endParaRPr kumimoji="1" lang="en-US" altLang="ja-JP" dirty="0" smtClean="0"/>
          </a:p>
          <a:p>
            <a:r>
              <a:rPr kumimoji="1" lang="en-US" altLang="ja-JP" b="1" dirty="0" smtClean="0"/>
              <a:t>Other</a:t>
            </a:r>
            <a:r>
              <a:rPr kumimoji="1" lang="en-US" altLang="ja-JP" dirty="0" smtClean="0"/>
              <a:t> semantically equivalent Chinese characters</a:t>
            </a:r>
          </a:p>
          <a:p>
            <a:pPr lvl="1"/>
            <a:r>
              <a:rPr lang="en-US" altLang="ja-JP" dirty="0" smtClean="0"/>
              <a:t>“</a:t>
            </a:r>
            <a:r>
              <a:rPr lang="ja-JP" altLang="en-US" dirty="0" smtClean="0"/>
              <a:t>食</a:t>
            </a:r>
            <a:r>
              <a:rPr lang="en-US" altLang="ja-JP" dirty="0" smtClean="0"/>
              <a:t>”</a:t>
            </a:r>
            <a:r>
              <a:rPr lang="ja-JP" altLang="en-US" dirty="0" smtClean="0"/>
              <a:t>⇔</a:t>
            </a:r>
            <a:r>
              <a:rPr lang="en-US" altLang="ja-JP" dirty="0" smtClean="0"/>
              <a:t>“</a:t>
            </a:r>
            <a:r>
              <a:rPr lang="ja-JP" altLang="en-US" dirty="0" smtClean="0">
                <a:latin typeface="SimSun" pitchFamily="2" charset="-122"/>
                <a:ea typeface="SimSun" pitchFamily="2" charset="-122"/>
              </a:rPr>
              <a:t>吃</a:t>
            </a:r>
            <a:r>
              <a:rPr lang="en-US" altLang="zh-CN" dirty="0" smtClean="0"/>
              <a:t>”</a:t>
            </a:r>
            <a:r>
              <a:rPr lang="en-US" altLang="ja-JP" dirty="0" smtClean="0"/>
              <a:t>/“</a:t>
            </a:r>
            <a:r>
              <a:rPr kumimoji="1" lang="en-US" altLang="ja-JP" dirty="0" smtClean="0"/>
              <a:t>eat</a:t>
            </a:r>
            <a:r>
              <a:rPr lang="en-US" altLang="ja-JP" dirty="0" smtClean="0"/>
              <a:t>”, “</a:t>
            </a:r>
            <a:r>
              <a:rPr lang="ja-JP" altLang="en-US" dirty="0" smtClean="0"/>
              <a:t>隠</a:t>
            </a:r>
            <a:r>
              <a:rPr lang="en-US" altLang="ja-JP" dirty="0" smtClean="0"/>
              <a:t>”</a:t>
            </a:r>
            <a:r>
              <a:rPr lang="ja-JP" altLang="en-US" dirty="0" smtClean="0"/>
              <a:t>⇔</a:t>
            </a:r>
            <a:r>
              <a:rPr lang="en-US" altLang="ja-JP" dirty="0" smtClean="0"/>
              <a:t>“</a:t>
            </a:r>
            <a:r>
              <a:rPr lang="ja-JP" altLang="en-US" dirty="0" smtClean="0">
                <a:latin typeface="SimSun" pitchFamily="2" charset="-122"/>
                <a:ea typeface="SimSun" pitchFamily="2" charset="-122"/>
              </a:rPr>
              <a:t>藏</a:t>
            </a:r>
            <a:r>
              <a:rPr lang="en-US" altLang="zh-CN" dirty="0" smtClean="0"/>
              <a:t>”</a:t>
            </a:r>
            <a:r>
              <a:rPr lang="en-US" altLang="ja-JP" dirty="0" smtClean="0"/>
              <a:t>/“</a:t>
            </a:r>
            <a:r>
              <a:rPr kumimoji="1" lang="en-US" altLang="ja-JP" dirty="0" smtClean="0"/>
              <a:t>hide</a:t>
            </a:r>
            <a:r>
              <a:rPr lang="en-US" altLang="ja-JP" dirty="0" smtClean="0"/>
              <a:t>”…</a:t>
            </a:r>
            <a:endParaRPr kumimoji="1" lang="en-US" altLang="ja-JP" dirty="0" smtClean="0"/>
          </a:p>
          <a:p>
            <a:endParaRPr kumimoji="1" lang="ja-JP" altLang="en-US" b="1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Common Chinese Characters Database (</a:t>
            </a:r>
            <a:r>
              <a:rPr lang="en-US" altLang="ja-JP" dirty="0" smtClean="0"/>
              <a:t>Chu et al., 2011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51520" y="1772816"/>
          <a:ext cx="864096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116"/>
                <a:gridCol w="1324112"/>
                <a:gridCol w="1329763"/>
                <a:gridCol w="1323413"/>
                <a:gridCol w="1340876"/>
                <a:gridCol w="132768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Identical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Variants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85444" marR="85444" marT="45722" marB="45722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/>
                        <a:t>Kanji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雪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sz="1800" dirty="0" smtClean="0"/>
                        <a:t>96EA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国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sz="1800" dirty="0" smtClean="0"/>
                        <a:t>56FD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愛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sz="1800" dirty="0" smtClean="0"/>
                        <a:t>611B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浄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6D44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dirty="0" smtClean="0"/>
                        <a:t>県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770C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/>
                        <a:t>Traditional</a:t>
                      </a:r>
                      <a:r>
                        <a:rPr kumimoji="1" lang="en-US" altLang="ja-JP" sz="1800" baseline="0" dirty="0" smtClean="0"/>
                        <a:t> Chinese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800" dirty="0" smtClean="0"/>
                        <a:t>雪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sz="1800" dirty="0" smtClean="0"/>
                        <a:t>96EA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800" dirty="0" smtClean="0"/>
                        <a:t>國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sz="1800" dirty="0" smtClean="0"/>
                        <a:t>570B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800" dirty="0" smtClean="0"/>
                        <a:t>愛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sz="1800" dirty="0" smtClean="0"/>
                        <a:t>611B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dirty="0" smtClean="0">
                          <a:latin typeface="SimSun" pitchFamily="2" charset="-122"/>
                          <a:ea typeface="SimSun" pitchFamily="2" charset="-122"/>
                        </a:rPr>
                        <a:t>凈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51C8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>
                          <a:latin typeface="SimSun" pitchFamily="2" charset="-122"/>
                          <a:ea typeface="SimSun" pitchFamily="2" charset="-122"/>
                        </a:rPr>
                        <a:t>縣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7E23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800" dirty="0" smtClean="0"/>
                        <a:t>Simplified Chinese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800" dirty="0" smtClean="0"/>
                        <a:t>雪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sz="1800" dirty="0" smtClean="0"/>
                        <a:t>96EA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800" dirty="0" smtClean="0"/>
                        <a:t>国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sz="1800" dirty="0" smtClean="0"/>
                        <a:t>56FD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800" dirty="0" smtClean="0"/>
                        <a:t>爱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sz="1800" dirty="0" smtClean="0"/>
                        <a:t>7231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净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51C0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县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53BF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</a:tr>
            </a:tbl>
          </a:graphicData>
        </a:graphic>
      </p:graphicFrame>
      <p:sp>
        <p:nvSpPr>
          <p:cNvPr id="4" name="フローチャート : 磁気ディスク 3"/>
          <p:cNvSpPr/>
          <p:nvPr/>
        </p:nvSpPr>
        <p:spPr>
          <a:xfrm>
            <a:off x="2197822" y="4437409"/>
            <a:ext cx="1922462" cy="1439863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200" dirty="0" err="1" smtClean="0">
                <a:solidFill>
                  <a:schemeClr val="tx1"/>
                </a:solidFill>
              </a:rPr>
              <a:t>Unihan</a:t>
            </a:r>
            <a:r>
              <a:rPr lang="en-US" altLang="ja-JP" sz="2200" dirty="0" smtClean="0">
                <a:solidFill>
                  <a:schemeClr val="tx1"/>
                </a:solidFill>
              </a:rPr>
              <a:t> Database</a:t>
            </a:r>
            <a:endParaRPr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7" name="フローチャート : 磁気ディスク 6"/>
          <p:cNvSpPr/>
          <p:nvPr/>
        </p:nvSpPr>
        <p:spPr>
          <a:xfrm>
            <a:off x="5128954" y="4437409"/>
            <a:ext cx="1368000" cy="1439863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200" dirty="0" smtClean="0">
                <a:solidFill>
                  <a:schemeClr val="tx1"/>
                </a:solidFill>
              </a:rPr>
              <a:t>Chinese</a:t>
            </a:r>
          </a:p>
          <a:p>
            <a:pPr algn="ctr">
              <a:defRPr/>
            </a:pPr>
            <a:r>
              <a:rPr lang="en-US" altLang="ja-JP" sz="2200" dirty="0" smtClean="0">
                <a:solidFill>
                  <a:schemeClr val="tx1"/>
                </a:solidFill>
              </a:rPr>
              <a:t>Converter</a:t>
            </a:r>
            <a:endParaRPr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9" name="フローチャート : 磁気ディスク 8"/>
          <p:cNvSpPr/>
          <p:nvPr/>
        </p:nvSpPr>
        <p:spPr>
          <a:xfrm>
            <a:off x="7553820" y="4437409"/>
            <a:ext cx="1368000" cy="1439863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200" dirty="0" err="1" smtClean="0">
                <a:solidFill>
                  <a:schemeClr val="tx1"/>
                </a:solidFill>
              </a:rPr>
              <a:t>Kanconvit</a:t>
            </a:r>
            <a:endParaRPr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12" name="右中かっこ 11"/>
          <p:cNvSpPr/>
          <p:nvPr/>
        </p:nvSpPr>
        <p:spPr>
          <a:xfrm rot="5400000">
            <a:off x="2735724" y="2961012"/>
            <a:ext cx="360040" cy="11520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中かっこ 12"/>
          <p:cNvSpPr/>
          <p:nvPr/>
        </p:nvSpPr>
        <p:spPr>
          <a:xfrm rot="5400000">
            <a:off x="4715876" y="2277012"/>
            <a:ext cx="360040" cy="2520000"/>
          </a:xfrm>
          <a:prstGeom prst="rightBrace">
            <a:avLst>
              <a:gd name="adj1" fmla="val 11372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中かっこ 13"/>
          <p:cNvSpPr/>
          <p:nvPr/>
        </p:nvSpPr>
        <p:spPr>
          <a:xfrm rot="5400000">
            <a:off x="6732172" y="2925012"/>
            <a:ext cx="360040" cy="12240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中かっこ 14"/>
          <p:cNvSpPr/>
          <p:nvPr/>
        </p:nvSpPr>
        <p:spPr>
          <a:xfrm rot="5400000">
            <a:off x="8064324" y="2961012"/>
            <a:ext cx="360040" cy="11520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12108" y="3717032"/>
            <a:ext cx="14943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3,141 chars</a:t>
            </a:r>
            <a:endParaRPr kumimoji="1" lang="ja-JP" altLang="en-US" sz="2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87268" y="3717032"/>
            <a:ext cx="16353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" dirty="0" smtClean="0"/>
              <a:t>+</a:t>
            </a:r>
            <a:r>
              <a:rPr kumimoji="1" lang="en-US" altLang="ja-JP" sz="2200" dirty="0" smtClean="0"/>
              <a:t>2,514 chars</a:t>
            </a:r>
            <a:endParaRPr kumimoji="1" lang="ja-JP" altLang="en-US" sz="22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16819" y="3717032"/>
            <a:ext cx="12795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" dirty="0" smtClean="0"/>
              <a:t>+42 chars</a:t>
            </a:r>
            <a:endParaRPr kumimoji="1" lang="ja-JP" altLang="en-US" sz="22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612963" y="3717032"/>
            <a:ext cx="12795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" dirty="0" smtClean="0"/>
              <a:t>+12 chars</a:t>
            </a:r>
            <a:endParaRPr kumimoji="1" lang="ja-JP" altLang="en-US" sz="2200" dirty="0"/>
          </a:p>
        </p:txBody>
      </p:sp>
      <p:sp>
        <p:nvSpPr>
          <p:cNvPr id="21" name="正方形/長方形 20"/>
          <p:cNvSpPr/>
          <p:nvPr/>
        </p:nvSpPr>
        <p:spPr>
          <a:xfrm>
            <a:off x="2053806" y="5879013"/>
            <a:ext cx="22301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altLang="ja-JP" dirty="0" smtClean="0"/>
              <a:t>※Repository of CJK </a:t>
            </a:r>
          </a:p>
          <a:p>
            <a:r>
              <a:rPr lang="ja-JP" altLang="en-US" dirty="0" smtClean="0"/>
              <a:t>     </a:t>
            </a:r>
            <a:r>
              <a:rPr lang="en-US" altLang="ja-JP" dirty="0" smtClean="0"/>
              <a:t>Unified Ideographs</a:t>
            </a:r>
            <a:endParaRPr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7020272" y="5877272"/>
            <a:ext cx="2173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altLang="ja-JP" dirty="0" smtClean="0"/>
              <a:t>※Kanji &amp; Simplified </a:t>
            </a:r>
          </a:p>
          <a:p>
            <a:pPr marL="457200" indent="-457200"/>
            <a:r>
              <a:rPr lang="en-US" altLang="ja-JP" dirty="0" smtClean="0"/>
              <a:t>     Chinese Converter</a:t>
            </a:r>
            <a:endParaRPr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4605637" y="5877272"/>
            <a:ext cx="243688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altLang="ja-JP" dirty="0" smtClean="0"/>
              <a:t>※Traditional Chinese</a:t>
            </a:r>
          </a:p>
          <a:p>
            <a:pPr marL="457200" indent="-457200"/>
            <a:r>
              <a:rPr lang="en-US" altLang="ja-JP" dirty="0" smtClean="0"/>
              <a:t>     &amp; Simplified Chinese </a:t>
            </a:r>
          </a:p>
          <a:p>
            <a:pPr marL="457200" indent="-457200"/>
            <a:r>
              <a:rPr lang="en-US" altLang="ja-JP" dirty="0" smtClean="0"/>
              <a:t>     Converter</a:t>
            </a:r>
            <a:endParaRPr lang="ja-JP" altLang="en-US" dirty="0"/>
          </a:p>
        </p:txBody>
      </p:sp>
      <p:sp>
        <p:nvSpPr>
          <p:cNvPr id="27" name="下矢印 26"/>
          <p:cNvSpPr/>
          <p:nvPr/>
        </p:nvSpPr>
        <p:spPr>
          <a:xfrm flipV="1">
            <a:off x="8100392" y="4077104"/>
            <a:ext cx="288032" cy="28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 rot="2700000" flipH="1" flipV="1">
            <a:off x="5957602" y="3878530"/>
            <a:ext cx="288032" cy="57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 rot="2700000" flipH="1" flipV="1">
            <a:off x="3762462" y="3878529"/>
            <a:ext cx="288032" cy="57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スライド番号プレースホルダ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1" grpId="0"/>
      <p:bldP spid="22" grpId="0"/>
      <p:bldP spid="23" grpId="0"/>
      <p:bldP spid="27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Other Semantically Equivalent Chinese Characters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There are no available resources</a:t>
            </a:r>
          </a:p>
          <a:p>
            <a:r>
              <a:rPr kumimoji="1" lang="en-US" altLang="ja-JP" dirty="0" smtClean="0"/>
              <a:t>Statistical method to calculate </a:t>
            </a:r>
            <a:r>
              <a:rPr kumimoji="1" lang="en-US" altLang="ja-JP" b="1" dirty="0" smtClean="0"/>
              <a:t>statistically equivalent Chinese characters</a:t>
            </a:r>
            <a:endParaRPr kumimoji="1" lang="ja-JP" altLang="en-US" b="1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51520" y="1772816"/>
          <a:ext cx="866248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116"/>
                <a:gridCol w="1329763"/>
                <a:gridCol w="1355163"/>
                <a:gridCol w="1331350"/>
                <a:gridCol w="1323413"/>
                <a:gridCol w="132768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/>
                        <a:t>Meaning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eat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word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hide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look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day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 smtClean="0"/>
                        <a:t>Kanji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食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98DF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語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8A9E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隠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96A0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見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898B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日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65E5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Traditional</a:t>
                      </a:r>
                      <a:r>
                        <a:rPr kumimoji="1" lang="en-US" altLang="ja-JP" sz="1800" baseline="0" dirty="0" smtClean="0"/>
                        <a:t> Chinese</a:t>
                      </a:r>
                      <a:endParaRPr kumimoji="1" lang="ja-JP" altLang="en-US" sz="1800" dirty="0" smtClean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800" dirty="0" smtClean="0"/>
                        <a:t>吃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5403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 smtClean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800" dirty="0" smtClean="0"/>
                        <a:t>詞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8A5E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800" dirty="0" smtClean="0"/>
                        <a:t>藏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85CF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800" dirty="0" smtClean="0"/>
                        <a:t>看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770B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800" dirty="0" smtClean="0"/>
                        <a:t>天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5929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ja-JP" sz="1800" dirty="0" smtClean="0"/>
                        <a:t>Simplified Chinese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>
                          <a:latin typeface="SimSun" pitchFamily="2" charset="-122"/>
                          <a:ea typeface="SimSun" pitchFamily="2" charset="-122"/>
                        </a:rPr>
                        <a:t>吃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5403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>
                          <a:latin typeface="SimSun" pitchFamily="2" charset="-122"/>
                          <a:ea typeface="SimSun" pitchFamily="2" charset="-122"/>
                        </a:rPr>
                        <a:t>词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8BCD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>
                          <a:latin typeface="SimSun" pitchFamily="2" charset="-122"/>
                          <a:ea typeface="SimSun" pitchFamily="2" charset="-122"/>
                        </a:rPr>
                        <a:t>藏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85CF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>
                          <a:latin typeface="SimSun" pitchFamily="2" charset="-122"/>
                          <a:ea typeface="SimSun" pitchFamily="2" charset="-122"/>
                        </a:rPr>
                        <a:t>看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770B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>
                          <a:latin typeface="SimSun" pitchFamily="2" charset="-122"/>
                          <a:ea typeface="SimSun" pitchFamily="2" charset="-122"/>
                        </a:rPr>
                        <a:t>天</a:t>
                      </a:r>
                      <a:r>
                        <a:rPr kumimoji="1" lang="en-US" altLang="zh-CN" sz="1800" dirty="0" smtClean="0"/>
                        <a:t>(U+</a:t>
                      </a:r>
                      <a:r>
                        <a:rPr lang="en-US" altLang="ja-JP" dirty="0" smtClean="0"/>
                        <a:t>5929</a:t>
                      </a:r>
                      <a:r>
                        <a:rPr kumimoji="1" lang="en-US" altLang="zh-CN" sz="1800" dirty="0" smtClean="0"/>
                        <a:t>)</a:t>
                      </a:r>
                      <a:endParaRPr kumimoji="1" lang="ja-JP" altLang="en-US" sz="1800" dirty="0"/>
                    </a:p>
                  </a:txBody>
                  <a:tcPr marL="85444" marR="85444" marT="45722" marB="45722"/>
                </a:tc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Statistically Equivalent Chinese Characters </a:t>
            </a:r>
            <a:r>
              <a:rPr kumimoji="1" lang="en-US" altLang="ja-JP" dirty="0" smtClean="0"/>
              <a:t>Calculation</a:t>
            </a:r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971600" y="1772816"/>
            <a:ext cx="7200800" cy="158417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971600" y="4221088"/>
            <a:ext cx="7200800" cy="187220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774909" y="2628201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SimSun" pitchFamily="2" charset="-122"/>
                <a:ea typeface="SimSun" pitchFamily="2" charset="-122"/>
              </a:rPr>
              <a:t>隐藏着重要的信息</a:t>
            </a:r>
            <a:endParaRPr lang="ja-JP" altLang="en-US" sz="3200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187624" y="2689756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Zh: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1774909" y="1916832"/>
            <a:ext cx="48542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重大な情報が隠されている</a:t>
            </a:r>
            <a:endParaRPr lang="ja-JP" altLang="en-US" sz="3200" dirty="0"/>
          </a:p>
        </p:txBody>
      </p:sp>
      <p:sp>
        <p:nvSpPr>
          <p:cNvPr id="31" name="乗算記号 30"/>
          <p:cNvSpPr/>
          <p:nvPr/>
        </p:nvSpPr>
        <p:spPr>
          <a:xfrm>
            <a:off x="3949969" y="2065203"/>
            <a:ext cx="3240000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32" name="乗算記号 31"/>
          <p:cNvSpPr/>
          <p:nvPr/>
        </p:nvSpPr>
        <p:spPr>
          <a:xfrm>
            <a:off x="2627840" y="2065203"/>
            <a:ext cx="504000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33" name="乗算記号 32"/>
          <p:cNvSpPr/>
          <p:nvPr/>
        </p:nvSpPr>
        <p:spPr>
          <a:xfrm>
            <a:off x="3806009" y="2065203"/>
            <a:ext cx="504000" cy="28803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87624" y="1978387"/>
            <a:ext cx="511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Ja:</a:t>
            </a:r>
            <a:endParaRPr kumimoji="1" lang="ja-JP" altLang="en-US" sz="2400" dirty="0"/>
          </a:p>
        </p:txBody>
      </p:sp>
      <p:grpSp>
        <p:nvGrpSpPr>
          <p:cNvPr id="6" name="グループ化 33"/>
          <p:cNvGrpSpPr/>
          <p:nvPr/>
        </p:nvGrpSpPr>
        <p:grpSpPr>
          <a:xfrm>
            <a:off x="1187624" y="4356393"/>
            <a:ext cx="3835395" cy="584775"/>
            <a:chOff x="1115616" y="5580529"/>
            <a:chExt cx="3835395" cy="584775"/>
          </a:xfrm>
        </p:grpSpPr>
        <p:sp>
          <p:nvSpPr>
            <p:cNvPr id="16" name="正方形/長方形 15"/>
            <p:cNvSpPr/>
            <p:nvPr/>
          </p:nvSpPr>
          <p:spPr>
            <a:xfrm>
              <a:off x="1706500" y="5580529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00" dirty="0" smtClean="0"/>
                <a:t>重</a:t>
              </a:r>
              <a:endParaRPr lang="ja-JP" altLang="en-US" sz="3200" dirty="0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355976" y="5580529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00" dirty="0" smtClean="0"/>
                <a:t>隠</a:t>
              </a:r>
              <a:endParaRPr lang="ja-JP" altLang="en-US" sz="3200" dirty="0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2392789" y="5580529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00" dirty="0" smtClean="0"/>
                <a:t>大</a:t>
              </a:r>
              <a:endParaRPr lang="ja-JP" altLang="en-US" sz="3200" dirty="0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040861" y="5580529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00" dirty="0" smtClean="0"/>
                <a:t>情</a:t>
              </a:r>
              <a:endParaRPr lang="ja-JP" altLang="en-US" sz="3200" dirty="0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3707904" y="5580529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00" dirty="0" smtClean="0"/>
                <a:t>報</a:t>
              </a:r>
              <a:endParaRPr lang="ja-JP" altLang="en-US" sz="3200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115616" y="5642084"/>
              <a:ext cx="5116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Ja:</a:t>
              </a:r>
              <a:endParaRPr kumimoji="1" lang="ja-JP" altLang="en-US" sz="2400" dirty="0"/>
            </a:p>
          </p:txBody>
        </p:sp>
      </p:grpSp>
      <p:grpSp>
        <p:nvGrpSpPr>
          <p:cNvPr id="7" name="グループ化 34"/>
          <p:cNvGrpSpPr/>
          <p:nvPr/>
        </p:nvGrpSpPr>
        <p:grpSpPr>
          <a:xfrm>
            <a:off x="1187624" y="5373216"/>
            <a:ext cx="5798582" cy="584775"/>
            <a:chOff x="1115616" y="4591581"/>
            <a:chExt cx="5798582" cy="584775"/>
          </a:xfrm>
        </p:grpSpPr>
        <p:sp>
          <p:nvSpPr>
            <p:cNvPr id="15" name="正方形/長方形 14"/>
            <p:cNvSpPr/>
            <p:nvPr/>
          </p:nvSpPr>
          <p:spPr>
            <a:xfrm>
              <a:off x="1706500" y="4591581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00" dirty="0" smtClean="0">
                  <a:latin typeface="SimSun" pitchFamily="2" charset="-122"/>
                  <a:ea typeface="SimSun" pitchFamily="2" charset="-122"/>
                </a:rPr>
                <a:t>隐</a:t>
              </a:r>
              <a:endParaRPr lang="ja-JP" altLang="en-US" sz="3200" dirty="0">
                <a:latin typeface="SimSun" pitchFamily="2" charset="-122"/>
                <a:ea typeface="SimSun" pitchFamily="2" charset="-122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115616" y="4653136"/>
              <a:ext cx="5725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+mj-lt"/>
                  <a:ea typeface="SimSun" pitchFamily="2" charset="-122"/>
                </a:rPr>
                <a:t>Zh:</a:t>
              </a:r>
              <a:endParaRPr kumimoji="1" lang="ja-JP" altLang="en-US" sz="2400" dirty="0">
                <a:latin typeface="+mj-lt"/>
                <a:ea typeface="SimSun" pitchFamily="2" charset="-122"/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392789" y="4591581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00" dirty="0" smtClean="0">
                  <a:latin typeface="SimSun" pitchFamily="2" charset="-122"/>
                  <a:ea typeface="SimSun" pitchFamily="2" charset="-122"/>
                </a:rPr>
                <a:t>藏</a:t>
              </a:r>
              <a:endParaRPr lang="ja-JP" altLang="en-US" sz="3200" dirty="0">
                <a:latin typeface="SimSun" pitchFamily="2" charset="-122"/>
                <a:ea typeface="SimSun" pitchFamily="2" charset="-122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040861" y="4591581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00" dirty="0" smtClean="0">
                  <a:latin typeface="SimSun" pitchFamily="2" charset="-122"/>
                  <a:ea typeface="SimSun" pitchFamily="2" charset="-122"/>
                </a:rPr>
                <a:t>着</a:t>
              </a:r>
              <a:endParaRPr lang="ja-JP" altLang="en-US" sz="3200" dirty="0">
                <a:latin typeface="SimSun" pitchFamily="2" charset="-122"/>
                <a:ea typeface="SimSun" pitchFamily="2" charset="-122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707904" y="4591581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00" dirty="0" smtClean="0">
                  <a:latin typeface="SimSun" pitchFamily="2" charset="-122"/>
                  <a:ea typeface="SimSun" pitchFamily="2" charset="-122"/>
                </a:rPr>
                <a:t>重</a:t>
              </a:r>
              <a:endParaRPr lang="ja-JP" altLang="en-US" sz="3200" dirty="0">
                <a:latin typeface="SimSun" pitchFamily="2" charset="-122"/>
                <a:ea typeface="SimSun" pitchFamily="2" charset="-122"/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355976" y="4591581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00" dirty="0" smtClean="0">
                  <a:latin typeface="SimSun" pitchFamily="2" charset="-122"/>
                  <a:ea typeface="SimSun" pitchFamily="2" charset="-122"/>
                </a:rPr>
                <a:t>要</a:t>
              </a:r>
              <a:endParaRPr lang="ja-JP" altLang="en-US" sz="3200" dirty="0">
                <a:latin typeface="SimSun" pitchFamily="2" charset="-122"/>
                <a:ea typeface="SimSun" pitchFamily="2" charset="-122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5004048" y="4591581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00" dirty="0" smtClean="0">
                  <a:latin typeface="SimSun" pitchFamily="2" charset="-122"/>
                  <a:ea typeface="SimSun" pitchFamily="2" charset="-122"/>
                </a:rPr>
                <a:t>的</a:t>
              </a:r>
              <a:endParaRPr lang="ja-JP" altLang="en-US" sz="3200" dirty="0">
                <a:latin typeface="SimSun" pitchFamily="2" charset="-122"/>
                <a:ea typeface="SimSun" pitchFamily="2" charset="-122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5671091" y="4591581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00" dirty="0" smtClean="0">
                  <a:latin typeface="SimSun" pitchFamily="2" charset="-122"/>
                  <a:ea typeface="SimSun" pitchFamily="2" charset="-122"/>
                </a:rPr>
                <a:t>信</a:t>
              </a:r>
              <a:endParaRPr lang="ja-JP" altLang="en-US" sz="3200" dirty="0">
                <a:latin typeface="SimSun" pitchFamily="2" charset="-122"/>
                <a:ea typeface="SimSun" pitchFamily="2" charset="-122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6319163" y="4591581"/>
              <a:ext cx="59503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3200" dirty="0" smtClean="0">
                  <a:latin typeface="SimSun" pitchFamily="2" charset="-122"/>
                  <a:ea typeface="SimSun" pitchFamily="2" charset="-122"/>
                </a:rPr>
                <a:t>息</a:t>
              </a:r>
              <a:endParaRPr lang="ja-JP" altLang="en-US" sz="3200" dirty="0">
                <a:latin typeface="SimSun" pitchFamily="2" charset="-122"/>
                <a:ea typeface="SimSun" pitchFamily="2" charset="-122"/>
              </a:endParaRPr>
            </a:p>
          </p:txBody>
        </p:sp>
      </p:grpSp>
      <p:sp>
        <p:nvSpPr>
          <p:cNvPr id="73" name="下矢印 72"/>
          <p:cNvSpPr/>
          <p:nvPr/>
        </p:nvSpPr>
        <p:spPr>
          <a:xfrm>
            <a:off x="4175956" y="3573016"/>
            <a:ext cx="79208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コネクタ 57"/>
          <p:cNvCxnSpPr>
            <a:stCxn id="47" idx="0"/>
            <a:endCxn id="36" idx="2"/>
          </p:cNvCxnSpPr>
          <p:nvPr/>
        </p:nvCxnSpPr>
        <p:spPr>
          <a:xfrm flipV="1">
            <a:off x="2762315" y="4941168"/>
            <a:ext cx="1963187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15" idx="0"/>
            <a:endCxn id="36" idx="2"/>
          </p:cNvCxnSpPr>
          <p:nvPr/>
        </p:nvCxnSpPr>
        <p:spPr>
          <a:xfrm flipV="1">
            <a:off x="2076026" y="4941168"/>
            <a:ext cx="2649476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49" idx="0"/>
            <a:endCxn id="16" idx="2"/>
          </p:cNvCxnSpPr>
          <p:nvPr/>
        </p:nvCxnSpPr>
        <p:spPr>
          <a:xfrm flipH="1" flipV="1">
            <a:off x="2076026" y="4941168"/>
            <a:ext cx="2001404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38" idx="2"/>
            <a:endCxn id="54" idx="0"/>
          </p:cNvCxnSpPr>
          <p:nvPr/>
        </p:nvCxnSpPr>
        <p:spPr>
          <a:xfrm>
            <a:off x="3410387" y="4941168"/>
            <a:ext cx="2630230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55" idx="0"/>
            <a:endCxn id="39" idx="2"/>
          </p:cNvCxnSpPr>
          <p:nvPr/>
        </p:nvCxnSpPr>
        <p:spPr>
          <a:xfrm flipH="1" flipV="1">
            <a:off x="4077430" y="4941168"/>
            <a:ext cx="2611259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スライド番号プレースホルダ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1" grpId="0" animBg="1"/>
      <p:bldP spid="32" grpId="0" animBg="1"/>
      <p:bldP spid="33" grpId="0" animBg="1"/>
      <p:bldP spid="73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931</Words>
  <Application>Microsoft Office PowerPoint</Application>
  <PresentationFormat>画面に合わせる (4:3)</PresentationFormat>
  <Paragraphs>348</Paragraphs>
  <Slides>24</Slides>
  <Notes>20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24</vt:i4>
      </vt:variant>
    </vt:vector>
  </HeadingPairs>
  <TitlesOfParts>
    <vt:vector size="27" baseType="lpstr">
      <vt:lpstr>Office 主题</vt:lpstr>
      <vt:lpstr>Equation</vt:lpstr>
      <vt:lpstr>数式</vt:lpstr>
      <vt:lpstr>Japanese-Chinese Phrase Alignment Exploiting Shared Chinese Characters</vt:lpstr>
      <vt:lpstr>Outline</vt:lpstr>
      <vt:lpstr>Outline</vt:lpstr>
      <vt:lpstr>Chinese Characters in Alignment</vt:lpstr>
      <vt:lpstr>Outline</vt:lpstr>
      <vt:lpstr>Chinese Characters Shared in Japanese and Chinese</vt:lpstr>
      <vt:lpstr>Common Chinese Characters Database (Chu et al., 2011)</vt:lpstr>
      <vt:lpstr>Other Semantically Equivalent Chinese Characters</vt:lpstr>
      <vt:lpstr>Statistically Equivalent Chinese Characters Calculation</vt:lpstr>
      <vt:lpstr>Lexical Translation Probability Estimated by Character-Based Alignment Using GIZA++</vt:lpstr>
      <vt:lpstr>Outline</vt:lpstr>
      <vt:lpstr>Bayesian Sub-tree Alignment Model (Nakazawa and Kurohashi, 2011)</vt:lpstr>
      <vt:lpstr>Exploiting Shared Chinese Characters</vt:lpstr>
      <vt:lpstr>Shared Chinese Characters Matching Ratio</vt:lpstr>
      <vt:lpstr>Outline</vt:lpstr>
      <vt:lpstr>Alignment Experiment</vt:lpstr>
      <vt:lpstr>Experimental Results</vt:lpstr>
      <vt:lpstr>Improved Example by Common Chinese Characters</vt:lpstr>
      <vt:lpstr>Improved Example by Statistically Equivalent Chinese Characters</vt:lpstr>
      <vt:lpstr>Translation Experiment</vt:lpstr>
      <vt:lpstr>Experimental Results</vt:lpstr>
      <vt:lpstr>Outline</vt:lpstr>
      <vt:lpstr>Conclusion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Japanese-Chinese Phrase Alignment Exploiting Shared Chinese Characters</dc:title>
  <cp:lastModifiedBy>admin</cp:lastModifiedBy>
  <cp:revision>177</cp:revision>
  <dcterms:modified xsi:type="dcterms:W3CDTF">2012-03-14T05:45:38Z</dcterms:modified>
</cp:coreProperties>
</file>