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5" r:id="rId3"/>
    <p:sldId id="376" r:id="rId4"/>
    <p:sldId id="346" r:id="rId5"/>
    <p:sldId id="347" r:id="rId6"/>
    <p:sldId id="373" r:id="rId7"/>
    <p:sldId id="363" r:id="rId8"/>
    <p:sldId id="371" r:id="rId9"/>
    <p:sldId id="365" r:id="rId10"/>
    <p:sldId id="354" r:id="rId11"/>
    <p:sldId id="358" r:id="rId12"/>
    <p:sldId id="372" r:id="rId13"/>
    <p:sldId id="350" r:id="rId14"/>
    <p:sldId id="374" r:id="rId15"/>
    <p:sldId id="35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u:Dropbox:work:analysis:Lexicon-indu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92986501687289"/>
          <c:y val="0.028200161108532"/>
          <c:w val="0.861196006749156"/>
          <c:h val="0.637910602525645"/>
        </c:manualLayout>
      </c:layout>
      <c:lineChart>
        <c:grouping val="standard"/>
        <c:varyColors val="0"/>
        <c:ser>
          <c:idx val="0"/>
          <c:order val="0"/>
          <c:tx>
            <c:strRef>
              <c:f>'NLP2014'!$A$2</c:f>
              <c:strCache>
                <c:ptCount val="1"/>
                <c:pt idx="0">
                  <c:v>Topic(K=200)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ymbol val="none"/>
          </c:marker>
          <c:val>
            <c:numRef>
              <c:f>'NLP2014'!$B$2:$U$2</c:f>
              <c:numCache>
                <c:formatCode>General</c:formatCode>
                <c:ptCount val="20"/>
                <c:pt idx="0">
                  <c:v>0.219</c:v>
                </c:pt>
                <c:pt idx="1">
                  <c:v>0.219</c:v>
                </c:pt>
                <c:pt idx="2">
                  <c:v>0.219</c:v>
                </c:pt>
                <c:pt idx="3">
                  <c:v>0.219</c:v>
                </c:pt>
                <c:pt idx="4">
                  <c:v>0.219</c:v>
                </c:pt>
                <c:pt idx="5">
                  <c:v>0.219</c:v>
                </c:pt>
                <c:pt idx="6">
                  <c:v>0.219</c:v>
                </c:pt>
                <c:pt idx="7">
                  <c:v>0.219</c:v>
                </c:pt>
                <c:pt idx="8">
                  <c:v>0.219</c:v>
                </c:pt>
                <c:pt idx="9">
                  <c:v>0.219</c:v>
                </c:pt>
                <c:pt idx="10">
                  <c:v>0.219</c:v>
                </c:pt>
                <c:pt idx="11">
                  <c:v>0.219</c:v>
                </c:pt>
                <c:pt idx="12">
                  <c:v>0.219</c:v>
                </c:pt>
                <c:pt idx="13">
                  <c:v>0.219</c:v>
                </c:pt>
                <c:pt idx="14">
                  <c:v>0.219</c:v>
                </c:pt>
                <c:pt idx="15">
                  <c:v>0.219</c:v>
                </c:pt>
                <c:pt idx="16">
                  <c:v>0.219</c:v>
                </c:pt>
                <c:pt idx="17">
                  <c:v>0.219</c:v>
                </c:pt>
                <c:pt idx="18">
                  <c:v>0.219</c:v>
                </c:pt>
                <c:pt idx="19">
                  <c:v>0.219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'NLP2014'!$A$3</c:f>
              <c:strCache>
                <c:ptCount val="1"/>
                <c:pt idx="0">
                  <c:v>Topic(K=2000)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marker>
            <c:symbol val="none"/>
          </c:marker>
          <c:val>
            <c:numRef>
              <c:f>'NLP2014'!$B$3:$U$3</c:f>
              <c:numCache>
                <c:formatCode>General</c:formatCode>
                <c:ptCount val="20"/>
                <c:pt idx="0">
                  <c:v>0.301</c:v>
                </c:pt>
                <c:pt idx="1">
                  <c:v>0.301</c:v>
                </c:pt>
                <c:pt idx="2">
                  <c:v>0.301</c:v>
                </c:pt>
                <c:pt idx="3">
                  <c:v>0.301</c:v>
                </c:pt>
                <c:pt idx="4">
                  <c:v>0.301</c:v>
                </c:pt>
                <c:pt idx="5">
                  <c:v>0.301</c:v>
                </c:pt>
                <c:pt idx="6">
                  <c:v>0.301</c:v>
                </c:pt>
                <c:pt idx="7">
                  <c:v>0.301</c:v>
                </c:pt>
                <c:pt idx="8">
                  <c:v>0.301</c:v>
                </c:pt>
                <c:pt idx="9">
                  <c:v>0.301</c:v>
                </c:pt>
                <c:pt idx="10">
                  <c:v>0.301</c:v>
                </c:pt>
                <c:pt idx="11">
                  <c:v>0.301</c:v>
                </c:pt>
                <c:pt idx="12">
                  <c:v>0.301</c:v>
                </c:pt>
                <c:pt idx="13">
                  <c:v>0.301</c:v>
                </c:pt>
                <c:pt idx="14">
                  <c:v>0.301</c:v>
                </c:pt>
                <c:pt idx="15">
                  <c:v>0.301</c:v>
                </c:pt>
                <c:pt idx="16">
                  <c:v>0.301</c:v>
                </c:pt>
                <c:pt idx="17">
                  <c:v>0.301</c:v>
                </c:pt>
                <c:pt idx="18">
                  <c:v>0.301</c:v>
                </c:pt>
                <c:pt idx="19">
                  <c:v>0.301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'NLP2014'!$A$4</c:f>
              <c:strCache>
                <c:ptCount val="1"/>
                <c:pt idx="0">
                  <c:v>Context(K=200)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</c:marker>
          <c:val>
            <c:numRef>
              <c:f>'NLP2014'!$B$4:$U$4</c:f>
              <c:numCache>
                <c:formatCode>General</c:formatCode>
                <c:ptCount val="20"/>
                <c:pt idx="0">
                  <c:v>0.217</c:v>
                </c:pt>
                <c:pt idx="1">
                  <c:v>0.27</c:v>
                </c:pt>
                <c:pt idx="2">
                  <c:v>0.251</c:v>
                </c:pt>
                <c:pt idx="3">
                  <c:v>0.27</c:v>
                </c:pt>
                <c:pt idx="4">
                  <c:v>0.265</c:v>
                </c:pt>
                <c:pt idx="5">
                  <c:v>0.266</c:v>
                </c:pt>
                <c:pt idx="6">
                  <c:v>0.271</c:v>
                </c:pt>
                <c:pt idx="7">
                  <c:v>0.266</c:v>
                </c:pt>
                <c:pt idx="8">
                  <c:v>0.278</c:v>
                </c:pt>
                <c:pt idx="9">
                  <c:v>0.272</c:v>
                </c:pt>
                <c:pt idx="10">
                  <c:v>0.282</c:v>
                </c:pt>
                <c:pt idx="11">
                  <c:v>0.271</c:v>
                </c:pt>
                <c:pt idx="12">
                  <c:v>0.273</c:v>
                </c:pt>
                <c:pt idx="13">
                  <c:v>0.277</c:v>
                </c:pt>
                <c:pt idx="14">
                  <c:v>0.272</c:v>
                </c:pt>
                <c:pt idx="15">
                  <c:v>0.268</c:v>
                </c:pt>
                <c:pt idx="16">
                  <c:v>0.28</c:v>
                </c:pt>
                <c:pt idx="17">
                  <c:v>0.269</c:v>
                </c:pt>
                <c:pt idx="18">
                  <c:v>0.282</c:v>
                </c:pt>
                <c:pt idx="19">
                  <c:v>0.274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'NLP2014'!$A$5</c:f>
              <c:strCache>
                <c:ptCount val="1"/>
                <c:pt idx="0">
                  <c:v>Context(K=2000)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marker>
          <c:val>
            <c:numRef>
              <c:f>'NLP2014'!$B$5:$U$5</c:f>
              <c:numCache>
                <c:formatCode>General</c:formatCode>
                <c:ptCount val="20"/>
                <c:pt idx="0">
                  <c:v>0.283</c:v>
                </c:pt>
                <c:pt idx="1">
                  <c:v>0.333</c:v>
                </c:pt>
                <c:pt idx="2">
                  <c:v>0.333</c:v>
                </c:pt>
                <c:pt idx="3">
                  <c:v>0.338</c:v>
                </c:pt>
                <c:pt idx="4">
                  <c:v>0.338</c:v>
                </c:pt>
                <c:pt idx="5">
                  <c:v>0.33</c:v>
                </c:pt>
                <c:pt idx="6">
                  <c:v>0.331</c:v>
                </c:pt>
                <c:pt idx="7">
                  <c:v>0.338</c:v>
                </c:pt>
                <c:pt idx="8">
                  <c:v>0.34</c:v>
                </c:pt>
                <c:pt idx="9">
                  <c:v>0.338</c:v>
                </c:pt>
                <c:pt idx="10">
                  <c:v>0.342</c:v>
                </c:pt>
                <c:pt idx="11">
                  <c:v>0.337</c:v>
                </c:pt>
                <c:pt idx="12">
                  <c:v>0.332</c:v>
                </c:pt>
                <c:pt idx="13">
                  <c:v>0.329</c:v>
                </c:pt>
                <c:pt idx="14">
                  <c:v>0.342</c:v>
                </c:pt>
                <c:pt idx="15">
                  <c:v>0.337</c:v>
                </c:pt>
                <c:pt idx="16">
                  <c:v>0.338</c:v>
                </c:pt>
                <c:pt idx="17">
                  <c:v>0.338</c:v>
                </c:pt>
                <c:pt idx="18">
                  <c:v>0.339</c:v>
                </c:pt>
                <c:pt idx="19">
                  <c:v>0.344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'NLP2014'!$A$6</c:f>
              <c:strCache>
                <c:ptCount val="1"/>
                <c:pt idx="0">
                  <c:v>Combination(K=200)</c:v>
                </c:pt>
              </c:strCache>
            </c:strRef>
          </c:tx>
          <c:spPr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</c:marker>
          <c:val>
            <c:numRef>
              <c:f>'NLP2014'!$B$6:$U$6</c:f>
              <c:numCache>
                <c:formatCode>General</c:formatCode>
                <c:ptCount val="20"/>
                <c:pt idx="0">
                  <c:v>0.272</c:v>
                </c:pt>
                <c:pt idx="1">
                  <c:v>0.278</c:v>
                </c:pt>
                <c:pt idx="2">
                  <c:v>0.279</c:v>
                </c:pt>
                <c:pt idx="3">
                  <c:v>0.28</c:v>
                </c:pt>
                <c:pt idx="4">
                  <c:v>0.285</c:v>
                </c:pt>
                <c:pt idx="5">
                  <c:v>0.284</c:v>
                </c:pt>
                <c:pt idx="6">
                  <c:v>0.283</c:v>
                </c:pt>
                <c:pt idx="7">
                  <c:v>0.286</c:v>
                </c:pt>
                <c:pt idx="8">
                  <c:v>0.289</c:v>
                </c:pt>
                <c:pt idx="9">
                  <c:v>0.289</c:v>
                </c:pt>
                <c:pt idx="10">
                  <c:v>0.295</c:v>
                </c:pt>
                <c:pt idx="11">
                  <c:v>0.286</c:v>
                </c:pt>
                <c:pt idx="12">
                  <c:v>0.287</c:v>
                </c:pt>
                <c:pt idx="13">
                  <c:v>0.289</c:v>
                </c:pt>
                <c:pt idx="14">
                  <c:v>0.296</c:v>
                </c:pt>
                <c:pt idx="15">
                  <c:v>0.289</c:v>
                </c:pt>
                <c:pt idx="16">
                  <c:v>0.295</c:v>
                </c:pt>
                <c:pt idx="17">
                  <c:v>0.292</c:v>
                </c:pt>
                <c:pt idx="18">
                  <c:v>0.297</c:v>
                </c:pt>
                <c:pt idx="19">
                  <c:v>0.292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'NLP2014'!$A$7</c:f>
              <c:strCache>
                <c:ptCount val="1"/>
                <c:pt idx="0">
                  <c:v>Combination(K=2000)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val>
            <c:numRef>
              <c:f>'NLP2014'!$B$7:$U$7</c:f>
              <c:numCache>
                <c:formatCode>General</c:formatCode>
                <c:ptCount val="20"/>
                <c:pt idx="0">
                  <c:v>0.348</c:v>
                </c:pt>
                <c:pt idx="1">
                  <c:v>0.359</c:v>
                </c:pt>
                <c:pt idx="2">
                  <c:v>0.37</c:v>
                </c:pt>
                <c:pt idx="3">
                  <c:v>0.375</c:v>
                </c:pt>
                <c:pt idx="4">
                  <c:v>0.368</c:v>
                </c:pt>
                <c:pt idx="5">
                  <c:v>0.372</c:v>
                </c:pt>
                <c:pt idx="6">
                  <c:v>0.374</c:v>
                </c:pt>
                <c:pt idx="7">
                  <c:v>0.375</c:v>
                </c:pt>
                <c:pt idx="8">
                  <c:v>0.37</c:v>
                </c:pt>
                <c:pt idx="9">
                  <c:v>0.376</c:v>
                </c:pt>
                <c:pt idx="10">
                  <c:v>0.367</c:v>
                </c:pt>
                <c:pt idx="11">
                  <c:v>0.371</c:v>
                </c:pt>
                <c:pt idx="12">
                  <c:v>0.365</c:v>
                </c:pt>
                <c:pt idx="13">
                  <c:v>0.37</c:v>
                </c:pt>
                <c:pt idx="14">
                  <c:v>0.365</c:v>
                </c:pt>
                <c:pt idx="15">
                  <c:v>0.367</c:v>
                </c:pt>
                <c:pt idx="16">
                  <c:v>0.366</c:v>
                </c:pt>
                <c:pt idx="17">
                  <c:v>0.368</c:v>
                </c:pt>
                <c:pt idx="18">
                  <c:v>0.365</c:v>
                </c:pt>
                <c:pt idx="19">
                  <c:v>0.374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7096744"/>
        <c:axId val="-2127091736"/>
      </c:lineChart>
      <c:catAx>
        <c:axId val="-2127096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-2127091736"/>
        <c:crosses val="autoZero"/>
        <c:auto val="1"/>
        <c:lblAlgn val="ctr"/>
        <c:lblOffset val="100"/>
        <c:noMultiLvlLbl val="0"/>
      </c:catAx>
      <c:valAx>
        <c:axId val="-2127091736"/>
        <c:scaling>
          <c:orientation val="minMax"/>
          <c:min val="0.2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-2127096744"/>
        <c:crosses val="autoZero"/>
        <c:crossBetween val="midCat"/>
        <c:majorUnit val="0.02"/>
      </c:valAx>
    </c:plotArea>
    <c:legend>
      <c:legendPos val="b"/>
      <c:layout>
        <c:manualLayout>
          <c:xMode val="edge"/>
          <c:yMode val="edge"/>
          <c:x val="0.12350379640045"/>
          <c:y val="0.810804586527423"/>
          <c:w val="0.738706692913386"/>
          <c:h val="0.189195413472577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emf"/><Relationship Id="rId5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AB61C-9370-B747-AFCF-980785F740CB}" type="datetimeFigureOut">
              <a:rPr kumimoji="1" lang="ja-JP" altLang="en-US" smtClean="0"/>
              <a:t>2014/06/25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6251-4A8C-F246-89E8-D51AED289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556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97BB6-0814-4989-8944-838BFEC3057A}" type="datetimeFigureOut">
              <a:rPr kumimoji="1" lang="ja-JP" altLang="en-US" smtClean="0"/>
              <a:t>2014/06/25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03DD-BCF8-48E4-B42A-29C87A10D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36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03DD-BCF8-48E4-B42A-29C87A10DA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Comparable Corpora are </a:t>
            </a:r>
            <a:r>
              <a:rPr lang="en-US" altLang="ja-JP" sz="1200" dirty="0" smtClean="0"/>
              <a:t>topic-aligned 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bilingual texts,</a:t>
            </a:r>
            <a:r>
              <a:rPr lang="en-US" altLang="ja-JP" sz="1200" dirty="0" smtClean="0"/>
              <a:t> which 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not exact translation equivalents of each other. However, there can be parallel data contained in the </a:t>
            </a:r>
            <a:r>
              <a:rPr lang="en-US" altLang="ja-JP" sz="1200" dirty="0" smtClean="0"/>
              <a:t>comparable texts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figure shows an </a:t>
            </a:r>
            <a:r>
              <a:rPr lang="en-US" altLang="ja-JP" sz="1200" dirty="0" smtClean="0"/>
              <a:t>example of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Chinese-Japanese </a:t>
            </a:r>
            <a:r>
              <a:rPr lang="en-US" altLang="ja-JP" sz="1200" dirty="0" smtClean="0"/>
              <a:t>comparable texts describing “Japan” from Wikipedia.</a:t>
            </a:r>
            <a:r>
              <a:rPr lang="en-US" altLang="ja-JP" sz="1200" baseline="0" dirty="0" smtClean="0"/>
              <a:t> We can see that there are tree types of parallel data: </a:t>
            </a:r>
            <a:r>
              <a:rPr lang="en-US" altLang="ja-JP" sz="1200" dirty="0" smtClean="0">
                <a:solidFill>
                  <a:srgbClr val="FF6600"/>
                </a:solidFill>
              </a:rPr>
              <a:t>parallel sentences, fragments and bilingual lexicons in the comparable texts.</a:t>
            </a:r>
            <a:r>
              <a:rPr lang="en-US" altLang="ja-JP" sz="1200" baseline="0" dirty="0" smtClean="0">
                <a:solidFill>
                  <a:srgbClr val="FF6600"/>
                </a:solidFill>
              </a:rPr>
              <a:t> </a:t>
            </a:r>
            <a:r>
              <a:rPr lang="en-US" altLang="ja-JP" sz="1200" dirty="0" smtClean="0"/>
              <a:t>Comparable corpora are far more available, in</a:t>
            </a:r>
            <a:r>
              <a:rPr lang="en-US" altLang="ja-JP" sz="1200" baseline="0" dirty="0" smtClean="0"/>
              <a:t> this study </a:t>
            </a:r>
            <a:r>
              <a:rPr lang="en-US" altLang="ja-JP" sz="1200" dirty="0" smtClean="0"/>
              <a:t>we aim to extract the parallel</a:t>
            </a:r>
            <a:r>
              <a:rPr lang="en-US" altLang="ja-JP" sz="1200" baseline="0" dirty="0" smtClean="0"/>
              <a:t> data from comparable corpora to improve MT.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 is an overview of our bilingual lexicon extraction system. The system is a novel</a:t>
            </a:r>
            <a:r>
              <a:rPr kumimoji="1" lang="en-US" altLang="ja-JP" baseline="0" dirty="0" smtClean="0"/>
              <a:t> combination of </a:t>
            </a:r>
            <a:r>
              <a:rPr lang="en-US" altLang="ja-JP" sz="1200" dirty="0" smtClean="0">
                <a:solidFill>
                  <a:schemeClr val="accent2"/>
                </a:solidFill>
              </a:rPr>
              <a:t>topic model and context based methods. From comparable corpora, we first</a:t>
            </a:r>
            <a:r>
              <a:rPr lang="en-US" altLang="ja-JP" sz="1200" baseline="0" dirty="0" smtClean="0">
                <a:solidFill>
                  <a:schemeClr val="accent2"/>
                </a:solidFill>
              </a:rPr>
              <a:t> generate </a:t>
            </a:r>
            <a:r>
              <a:rPr lang="en-US" altLang="ja-JP" sz="1200" dirty="0" smtClean="0"/>
              <a:t>topical bilingual lexicons using </a:t>
            </a:r>
            <a:r>
              <a:rPr lang="en-US" altLang="ja-JP" sz="1200" dirty="0" smtClean="0">
                <a:solidFill>
                  <a:schemeClr val="accent2"/>
                </a:solidFill>
              </a:rPr>
              <a:t>topic model based method, which is </a:t>
            </a:r>
            <a:r>
              <a:rPr lang="en-US" altLang="ja-JP" sz="1200" dirty="0" smtClean="0">
                <a:solidFill>
                  <a:schemeClr val="bg1"/>
                </a:solidFill>
              </a:rPr>
              <a:t>unsupervised.</a:t>
            </a:r>
            <a:r>
              <a:rPr lang="en-US" altLang="ja-JP" sz="1200" baseline="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topical bilingual lexicons contain a ranked list of translation candidates for a source word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 a target word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list has a topical similarity score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SimTopic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sz="1200" baseline="0" dirty="0" smtClean="0">
                <a:solidFill>
                  <a:schemeClr val="bg1"/>
                </a:solidFill>
              </a:rPr>
              <a:t>Then using the </a:t>
            </a:r>
            <a:r>
              <a:rPr lang="en-US" altLang="ja-JP" sz="1200" dirty="0" smtClean="0"/>
              <a:t>topical bilingual lexicons as seed</a:t>
            </a:r>
            <a:r>
              <a:rPr lang="en-US" altLang="ja-JP" sz="1200" baseline="0" dirty="0" smtClean="0"/>
              <a:t> dictionary, we apply </a:t>
            </a:r>
            <a:r>
              <a:rPr lang="en-US" altLang="ja-JP" sz="1200" dirty="0" smtClean="0">
                <a:solidFill>
                  <a:srgbClr val="C0504D"/>
                </a:solidFill>
              </a:rPr>
              <a:t>context based method to generate </a:t>
            </a:r>
            <a:r>
              <a:rPr lang="en-US" altLang="ja-JP" sz="1200" dirty="0" smtClean="0"/>
              <a:t>contextual bilingual lexicons. Next we combine these</a:t>
            </a:r>
            <a:r>
              <a:rPr lang="en-US" altLang="ja-JP" sz="1200" baseline="0" dirty="0" smtClean="0"/>
              <a:t> </a:t>
            </a:r>
            <a:r>
              <a:rPr kumimoji="1" lang="en-US" altLang="ja-JP" sz="1200" dirty="0" smtClean="0"/>
              <a:t>two lexicons. Since the quality of the combined </a:t>
            </a:r>
            <a:r>
              <a:rPr lang="en-US" altLang="ja-JP" sz="1200" dirty="0" smtClean="0"/>
              <a:t>bilingual </a:t>
            </a:r>
            <a:r>
              <a:rPr kumimoji="1" lang="en-US" altLang="ja-JP" sz="1200" dirty="0" smtClean="0"/>
              <a:t>lexicon</a:t>
            </a:r>
            <a:r>
              <a:rPr kumimoji="1" lang="en-US" altLang="ja-JP" sz="1200" baseline="0" dirty="0" smtClean="0"/>
              <a:t> will become better, we use the combined lexicon as </a:t>
            </a:r>
            <a:r>
              <a:rPr lang="en-US" altLang="ja-JP" sz="1200" dirty="0" smtClean="0"/>
              <a:t>seed</a:t>
            </a:r>
            <a:r>
              <a:rPr lang="en-US" altLang="ja-JP" sz="1200" baseline="0" dirty="0" smtClean="0"/>
              <a:t> dictionary and apply the </a:t>
            </a:r>
            <a:r>
              <a:rPr lang="en-US" altLang="ja-JP" sz="1200" dirty="0" smtClean="0">
                <a:solidFill>
                  <a:srgbClr val="C0504D"/>
                </a:solidFill>
              </a:rPr>
              <a:t>context based method and combination iteratively. I will explain</a:t>
            </a:r>
            <a:r>
              <a:rPr lang="en-US" altLang="ja-JP" sz="1200" baseline="0" dirty="0" smtClean="0">
                <a:solidFill>
                  <a:srgbClr val="C0504D"/>
                </a:solidFill>
              </a:rPr>
              <a:t> </a:t>
            </a:r>
            <a:r>
              <a:rPr lang="en-US" altLang="ja-JP" sz="1200" dirty="0" smtClean="0">
                <a:solidFill>
                  <a:schemeClr val="accent2"/>
                </a:solidFill>
              </a:rPr>
              <a:t>topic model based method, </a:t>
            </a:r>
            <a:r>
              <a:rPr lang="en-US" altLang="ja-JP" sz="1200" dirty="0" smtClean="0">
                <a:solidFill>
                  <a:srgbClr val="C0504D"/>
                </a:solidFill>
              </a:rPr>
              <a:t>context based method and combination in detail.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03DD-BCF8-48E4-B42A-29C87A10DAC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56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Context based method first constructs a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 of a source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word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from source monolingual corpora. Each dimension in </a:t>
            </a:r>
            <a:r>
              <a:rPr lang="en-US" altLang="ja-JP" dirty="0" smtClean="0"/>
              <a:t>the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contains a context word and its association score between the source word. Here shows a context vector of Chinese word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“</a:t>
            </a:r>
            <a:r>
              <a:rPr lang="ja-JP" altLang="en-US" sz="1200" dirty="0" smtClean="0">
                <a:solidFill>
                  <a:schemeClr val="accent4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”. Then we project this source context vector to the target side via a </a:t>
            </a:r>
            <a:r>
              <a:rPr kumimoji="1" lang="en-US" altLang="ja-JP" sz="1200" kern="1200" dirty="0" smtClean="0">
                <a:solidFill>
                  <a:schemeClr val="accent2"/>
                </a:solidFill>
                <a:latin typeface="+mn-lt"/>
                <a:ea typeface="宋体"/>
                <a:cs typeface="宋体"/>
              </a:rPr>
              <a:t>seed dictionary, and get a projected 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context vector. We</a:t>
            </a:r>
            <a:r>
              <a:rPr lang="en-US" altLang="ja-JP" dirty="0" smtClean="0"/>
              <a:t> construct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vectors of target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words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from target monolingual corpora in the same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manner, and compute the contextual similarity score between the </a:t>
            </a:r>
            <a:r>
              <a:rPr kumimoji="1" lang="en-US" altLang="ja-JP" sz="1200" kern="1200" dirty="0" smtClean="0">
                <a:solidFill>
                  <a:schemeClr val="accent2"/>
                </a:solidFill>
                <a:latin typeface="+mn-lt"/>
                <a:ea typeface="宋体"/>
                <a:cs typeface="宋体"/>
              </a:rPr>
              <a:t>projected 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context vector and the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target vectors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to identify its translation.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8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TF–ITF score is computed in a word–topic space, which is similar to TF–IDF score that is computed in a word–document space.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Cue measure is the probability P (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|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), where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linked via the shared topic space 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03DD-BCF8-48E4-B42A-29C87A10DAC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13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Context based method first constructs a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 of a source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word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from source monolingual corpora. Each dimension in </a:t>
            </a:r>
            <a:r>
              <a:rPr lang="en-US" altLang="ja-JP" dirty="0" smtClean="0"/>
              <a:t>the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contains a context word and its association score between the source word. Here shows a context vector of Chinese word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“</a:t>
            </a:r>
            <a:r>
              <a:rPr lang="ja-JP" altLang="en-US" sz="1200" dirty="0" smtClean="0">
                <a:solidFill>
                  <a:schemeClr val="accent4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”. Then we project this source context vector to the target side via a </a:t>
            </a:r>
            <a:r>
              <a:rPr kumimoji="1" lang="en-US" altLang="ja-JP" sz="1200" kern="1200" dirty="0" smtClean="0">
                <a:solidFill>
                  <a:schemeClr val="accent2"/>
                </a:solidFill>
                <a:latin typeface="+mn-lt"/>
                <a:ea typeface="宋体"/>
                <a:cs typeface="宋体"/>
              </a:rPr>
              <a:t>seed dictionary, and get a projected 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context vector. We</a:t>
            </a:r>
            <a:r>
              <a:rPr lang="en-US" altLang="ja-JP" dirty="0" smtClean="0"/>
              <a:t> construct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context vectors of target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words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from target monolingual corpora in the same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manner, and compute the contextual similarity score between the </a:t>
            </a:r>
            <a:r>
              <a:rPr kumimoji="1" lang="en-US" altLang="ja-JP" sz="1200" kern="1200" dirty="0" smtClean="0">
                <a:solidFill>
                  <a:schemeClr val="accent2"/>
                </a:solidFill>
                <a:latin typeface="+mn-lt"/>
                <a:ea typeface="宋体"/>
                <a:cs typeface="宋体"/>
              </a:rPr>
              <a:t>projected </a:t>
            </a:r>
            <a:r>
              <a:rPr lang="en-US" altLang="ja-JP" sz="1200" dirty="0" smtClean="0">
                <a:solidFill>
                  <a:schemeClr val="accent4"/>
                </a:solidFill>
                <a:ea typeface="宋体"/>
                <a:cs typeface="宋体"/>
              </a:rPr>
              <a:t>context vector and the </a:t>
            </a:r>
            <a:r>
              <a:rPr kumimoji="1" lang="en-US" altLang="ja-JP" sz="1200" kern="120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target vectors</a:t>
            </a:r>
            <a:r>
              <a:rPr kumimoji="1" lang="en-US" altLang="ja-JP" sz="1200" kern="1200" baseline="0" dirty="0" smtClean="0">
                <a:solidFill>
                  <a:schemeClr val="accent4"/>
                </a:solidFill>
                <a:latin typeface="+mn-lt"/>
                <a:ea typeface="宋体"/>
                <a:cs typeface="宋体"/>
              </a:rPr>
              <a:t> to identify its translation.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8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use a linear combination for the two methods to calculate a combined similarity score. The linear interpolation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parameterγis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empirically determined. Note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we </a:t>
            </a:r>
            <a:r>
              <a:rPr lang="en-US" altLang="ja-JP" dirty="0" smtClean="0"/>
              <a:t>only keep the Top-N translation candidates for a source word during all the steps.</a:t>
            </a:r>
            <a:r>
              <a:rPr lang="en-US" altLang="ja-JP" baseline="0" dirty="0" smtClean="0"/>
              <a:t> Thus, a combination example will be like this.</a:t>
            </a: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03DD-BCF8-48E4-B42A-29C87A10DAC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33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8E2-C035-7743-9693-60006686073E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9ED7-A4FD-D040-ADAF-3BBDF1CE715D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49E-A840-FD4B-97EE-537BD1D17D8D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711-4582-1841-907E-549D7C693B27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871A-B37F-1E4A-B3EF-70A3D41DD207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9BB9-A6D6-684F-AADD-48C1087D3D51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ACD-3839-0844-9E0F-87481D1C536E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B6C3-EE8A-6A4E-BD8D-C06F89623580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F8A0-8705-AF4F-8E74-13D9B7ED458D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648B-518B-6746-9C8E-FB6458FB3DB7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8FFB-79D3-A94F-8F5C-82E37349219D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DEA2-F906-6248-83C5-B96F6FD005AB}" type="datetime1">
              <a:rPr lang="ja-JP" altLang="en-US" smtClean="0"/>
              <a:t>2014/06/25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15.bin"/><Relationship Id="rId15" Type="http://schemas.openxmlformats.org/officeDocument/2006/relationships/oleObject" Target="../embeddings/oleObject16.bin"/><Relationship Id="rId16" Type="http://schemas.openxmlformats.org/officeDocument/2006/relationships/oleObject" Target="../embeddings/oleObject17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3.png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14" Type="http://schemas.openxmlformats.org/officeDocument/2006/relationships/oleObject" Target="../embeddings/oleObject7.bin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5.emf"/><Relationship Id="rId17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3792" y="2130425"/>
            <a:ext cx="7990656" cy="1470025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Iterative Bilingual Lexicon Extraction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from </a:t>
            </a:r>
            <a:r>
              <a:rPr lang="en-US" altLang="ja-JP" sz="3600" dirty="0"/>
              <a:t>Comparable Corpora Using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Topic </a:t>
            </a:r>
            <a:r>
              <a:rPr lang="en-US" altLang="ja-JP" sz="3600" dirty="0"/>
              <a:t>Model and Context Based Methods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rmAutofit fontScale="92500"/>
          </a:bodyPr>
          <a:lstStyle/>
          <a:p>
            <a:r>
              <a:rPr lang="en-US" altLang="ja-JP" u="sng" dirty="0"/>
              <a:t>Chenhui Chu</a:t>
            </a:r>
            <a:r>
              <a:rPr lang="en-US" altLang="ja-JP" dirty="0"/>
              <a:t>, Toshiaki </a:t>
            </a:r>
            <a:r>
              <a:rPr lang="en-US" altLang="ja-JP" dirty="0" err="1"/>
              <a:t>Nakazawa</a:t>
            </a:r>
            <a:r>
              <a:rPr lang="en-US" altLang="ja-JP" dirty="0"/>
              <a:t>, </a:t>
            </a:r>
            <a:r>
              <a:rPr lang="en-US" altLang="ja-JP" dirty="0" err="1"/>
              <a:t>Sadao</a:t>
            </a:r>
            <a:r>
              <a:rPr lang="en-US" altLang="ja-JP" dirty="0"/>
              <a:t> </a:t>
            </a:r>
            <a:r>
              <a:rPr lang="en-US" altLang="ja-JP" dirty="0" err="1"/>
              <a:t>Kurohashi</a:t>
            </a:r>
            <a:endParaRPr lang="en-US" altLang="ja-JP" dirty="0"/>
          </a:p>
          <a:p>
            <a:r>
              <a:rPr lang="en-US" altLang="ja-JP" dirty="0"/>
              <a:t>Graduate School of Informatics, Kyoto University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56138" y="6516052"/>
            <a:ext cx="232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NLP2014 (2014/03/20)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Combination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Combined </a:t>
            </a:r>
            <a:r>
              <a:rPr lang="en-US" altLang="ja-JP" dirty="0"/>
              <a:t>similarity </a:t>
            </a:r>
            <a:r>
              <a:rPr lang="en-US" altLang="ja-JP" dirty="0" smtClean="0"/>
              <a:t>score</a:t>
            </a:r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 smtClean="0"/>
          </a:p>
          <a:p>
            <a:pPr lvl="1"/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5" name="図 4" descr="スクリーンショット 2013-10-25 16.27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69" y="2459236"/>
            <a:ext cx="5225663" cy="104177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0" y="4463641"/>
            <a:ext cx="899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0.8 ×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5204" y="4463641"/>
            <a:ext cx="1159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+ 0.2 ×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50528" y="4463641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=</a:t>
            </a:r>
            <a:endParaRPr kumimoji="1" lang="ja-JP" altLang="en-US" sz="2800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810498" y="3933271"/>
            <a:ext cx="2249334" cy="1562690"/>
            <a:chOff x="3029695" y="1844824"/>
            <a:chExt cx="2249334" cy="156269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3029695" y="1844824"/>
              <a:ext cx="22493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Topical bilingual </a:t>
              </a:r>
              <a:r>
                <a:rPr lang="en-US" altLang="ja-JP" sz="1600" dirty="0" smtClean="0"/>
                <a:t>lexicons</a:t>
              </a:r>
              <a:endParaRPr lang="ja-JP" altLang="en-US" sz="1600" dirty="0"/>
            </a:p>
          </p:txBody>
        </p:sp>
        <p:grpSp>
          <p:nvGrpSpPr>
            <p:cNvPr id="11" name="図形グループ 10"/>
            <p:cNvGrpSpPr/>
            <p:nvPr/>
          </p:nvGrpSpPr>
          <p:grpSpPr>
            <a:xfrm>
              <a:off x="3054741" y="2174086"/>
              <a:ext cx="2221903" cy="1233428"/>
              <a:chOff x="2747251" y="2627620"/>
              <a:chExt cx="2221903" cy="1233428"/>
            </a:xfrm>
          </p:grpSpPr>
          <p:sp>
            <p:nvSpPr>
              <p:cNvPr id="12" name="メモ 11"/>
              <p:cNvSpPr/>
              <p:nvPr/>
            </p:nvSpPr>
            <p:spPr>
              <a:xfrm>
                <a:off x="2801884" y="2627620"/>
                <a:ext cx="2160000" cy="1224136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897069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  <p:graphicFrame>
            <p:nvGraphicFramePr>
              <p:cNvPr id="14" name="オブジェクト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3044170"/>
                  </p:ext>
                </p:extLst>
              </p:nvPr>
            </p:nvGraphicFramePr>
            <p:xfrm>
              <a:off x="2961237" y="2636912"/>
              <a:ext cx="242611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5" name="数式" r:id="rId5" imgW="203200" imgH="241300" progId="Equation.3">
                      <p:embed/>
                    </p:oleObj>
                  </mc:Choice>
                  <mc:Fallback>
                    <p:oleObj name="数式" r:id="rId5" imgW="203200" imgH="2413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61237" y="2636912"/>
                            <a:ext cx="242611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オブジェクト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49656071"/>
                  </p:ext>
                </p:extLst>
              </p:nvPr>
            </p:nvGraphicFramePr>
            <p:xfrm>
              <a:off x="4314503" y="2652713"/>
              <a:ext cx="617537" cy="290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6" name="数式" r:id="rId7" imgW="482600" imgH="228600" progId="Equation.3">
                      <p:embed/>
                    </p:oleObj>
                  </mc:Choice>
                  <mc:Fallback>
                    <p:oleObj name="数式" r:id="rId7" imgW="48260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14503" y="2652713"/>
                            <a:ext cx="617537" cy="2905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オブジェクト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4100772"/>
                  </p:ext>
                </p:extLst>
              </p:nvPr>
            </p:nvGraphicFramePr>
            <p:xfrm>
              <a:off x="3607146" y="2636912"/>
              <a:ext cx="244774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7" name="数式" r:id="rId9" imgW="215900" imgH="254000" progId="Equation.3">
                      <p:embed/>
                    </p:oleObj>
                  </mc:Choice>
                  <mc:Fallback>
                    <p:oleObj name="数式" r:id="rId9" imgW="2159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607146" y="2636912"/>
                            <a:ext cx="244774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正方形/長方形 16"/>
              <p:cNvSpPr/>
              <p:nvPr/>
            </p:nvSpPr>
            <p:spPr>
              <a:xfrm>
                <a:off x="2747251" y="2969256"/>
                <a:ext cx="816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rgbClr val="8064A2"/>
                    </a:solidFill>
                    <a:latin typeface="宋体"/>
                    <a:ea typeface="宋体"/>
                    <a:cs typeface="宋体"/>
                  </a:rPr>
                  <a:t>市场</a:t>
                </a:r>
                <a:endParaRPr lang="en-US" altLang="ja-JP" sz="1400" dirty="0" smtClean="0">
                  <a:solidFill>
                    <a:srgbClr val="8064A2"/>
                  </a:solidFill>
                  <a:latin typeface="宋体"/>
                  <a:ea typeface="宋体"/>
                  <a:cs typeface="宋体"/>
                </a:endParaRPr>
              </a:p>
              <a:p>
                <a:pPr algn="ctr"/>
                <a:r>
                  <a:rPr lang="en-US" altLang="ja-JP" sz="1400" dirty="0" smtClean="0">
                    <a:solidFill>
                      <a:srgbClr val="8064A2"/>
                    </a:solidFill>
                    <a:latin typeface="+mj-lt"/>
                    <a:ea typeface="宋体"/>
                    <a:cs typeface="宋体"/>
                  </a:rPr>
                  <a:t>(</a:t>
                </a:r>
                <a:r>
                  <a:rPr lang="en-US" altLang="ja-JP" sz="1400" dirty="0">
                    <a:solidFill>
                      <a:srgbClr val="8064A2"/>
                    </a:solidFill>
                  </a:rPr>
                  <a:t>market</a:t>
                </a:r>
                <a:r>
                  <a:rPr lang="en-US" altLang="ja-JP" sz="1400" dirty="0" smtClean="0">
                    <a:solidFill>
                      <a:srgbClr val="8064A2"/>
                    </a:solidFill>
                    <a:latin typeface="+mj-lt"/>
                    <a:ea typeface="宋体"/>
                    <a:cs typeface="宋体"/>
                  </a:rPr>
                  <a:t>)</a:t>
                </a:r>
                <a:endParaRPr lang="ja-JP" altLang="en-US" sz="1400" dirty="0">
                  <a:solidFill>
                    <a:srgbClr val="8064A2"/>
                  </a:solidFill>
                  <a:latin typeface="+mj-lt"/>
                  <a:ea typeface="宋体"/>
                  <a:cs typeface="宋体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3491880" y="2861534"/>
                <a:ext cx="91563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>
                    <a:solidFill>
                      <a:srgbClr val="4F81BD"/>
                    </a:solidFill>
                  </a:rPr>
                  <a:t>company</a:t>
                </a:r>
                <a:endParaRPr lang="en-US" altLang="ja-JP" sz="1400" dirty="0" smtClean="0">
                  <a:solidFill>
                    <a:srgbClr val="4F81BD"/>
                  </a:solidFill>
                </a:endParaRPr>
              </a:p>
              <a:p>
                <a:r>
                  <a:rPr lang="en-US" altLang="ja-JP" sz="1400" dirty="0">
                    <a:solidFill>
                      <a:schemeClr val="accent6"/>
                    </a:solidFill>
                  </a:rPr>
                  <a:t>market</a:t>
                </a:r>
                <a:endParaRPr lang="ja-JP" altLang="en-US" sz="1400" dirty="0">
                  <a:solidFill>
                    <a:schemeClr val="accent6"/>
                  </a:solidFill>
                </a:endParaRPr>
              </a:p>
              <a:p>
                <a:r>
                  <a:rPr lang="en-US" altLang="ja-JP" sz="1400" dirty="0">
                    <a:solidFill>
                      <a:schemeClr val="accent3"/>
                    </a:solidFill>
                  </a:rPr>
                  <a:t>consumer</a:t>
                </a:r>
                <a:endParaRPr lang="ja-JP" altLang="en-US" sz="1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4243834" y="2861534"/>
                <a:ext cx="68496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4F81BD"/>
                    </a:solidFill>
                  </a:rPr>
                  <a:t>0.0626</a:t>
                </a:r>
              </a:p>
              <a:p>
                <a:r>
                  <a:rPr lang="en-US" altLang="ja-JP" sz="1400" dirty="0" smtClean="0">
                    <a:solidFill>
                      <a:srgbClr val="F79646"/>
                    </a:solidFill>
                  </a:rPr>
                  <a:t>0.0600</a:t>
                </a: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0.0474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cxnSp>
            <p:nvCxnSpPr>
              <p:cNvPr id="20" name="直線矢印コネクタ 19"/>
              <p:cNvCxnSpPr/>
              <p:nvPr/>
            </p:nvCxnSpPr>
            <p:spPr>
              <a:xfrm>
                <a:off x="2809154" y="2929590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/>
              <p:nvPr/>
            </p:nvCxnSpPr>
            <p:spPr>
              <a:xfrm>
                <a:off x="2809154" y="3573016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>
                <a:off x="3491880" y="2627620"/>
                <a:ext cx="0" cy="12241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/>
              <p:cNvSpPr txBox="1"/>
              <p:nvPr/>
            </p:nvSpPr>
            <p:spPr>
              <a:xfrm>
                <a:off x="2890112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24" name="図形グループ 23"/>
          <p:cNvGrpSpPr/>
          <p:nvPr/>
        </p:nvGrpSpPr>
        <p:grpSpPr>
          <a:xfrm>
            <a:off x="6660232" y="3936370"/>
            <a:ext cx="2506315" cy="1580862"/>
            <a:chOff x="6718624" y="2628032"/>
            <a:chExt cx="2506315" cy="1580862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718624" y="2628032"/>
              <a:ext cx="25063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 smtClean="0"/>
                <a:t>Combined bilingual lexicons</a:t>
              </a:r>
              <a:endParaRPr kumimoji="1" lang="ja-JP" altLang="en-US" sz="1600" dirty="0"/>
            </a:p>
          </p:txBody>
        </p:sp>
        <p:grpSp>
          <p:nvGrpSpPr>
            <p:cNvPr id="26" name="図形グループ 25"/>
            <p:cNvGrpSpPr/>
            <p:nvPr/>
          </p:nvGrpSpPr>
          <p:grpSpPr>
            <a:xfrm>
              <a:off x="6875213" y="2975466"/>
              <a:ext cx="2226705" cy="1233428"/>
              <a:chOff x="2742449" y="2627620"/>
              <a:chExt cx="2226705" cy="1233428"/>
            </a:xfrm>
          </p:grpSpPr>
          <p:sp>
            <p:nvSpPr>
              <p:cNvPr id="27" name="メモ 26"/>
              <p:cNvSpPr/>
              <p:nvPr/>
            </p:nvSpPr>
            <p:spPr>
              <a:xfrm>
                <a:off x="2801884" y="2627620"/>
                <a:ext cx="2160000" cy="1224136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3927153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  <p:graphicFrame>
            <p:nvGraphicFramePr>
              <p:cNvPr id="29" name="オブジェクト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3615981"/>
                  </p:ext>
                </p:extLst>
              </p:nvPr>
            </p:nvGraphicFramePr>
            <p:xfrm>
              <a:off x="2961237" y="2636912"/>
              <a:ext cx="242611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8" name="数式" r:id="rId11" imgW="203200" imgH="241300" progId="Equation.3">
                      <p:embed/>
                    </p:oleObj>
                  </mc:Choice>
                  <mc:Fallback>
                    <p:oleObj name="数式" r:id="rId11" imgW="203200" imgH="2413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61237" y="2636912"/>
                            <a:ext cx="242611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オブジェクト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86772800"/>
                  </p:ext>
                </p:extLst>
              </p:nvPr>
            </p:nvGraphicFramePr>
            <p:xfrm>
              <a:off x="4297724" y="2660958"/>
              <a:ext cx="617538" cy="274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9" name="数式" r:id="rId12" imgW="482600" imgH="215900" progId="Equation.3">
                      <p:embed/>
                    </p:oleObj>
                  </mc:Choice>
                  <mc:Fallback>
                    <p:oleObj name="数式" r:id="rId12" imgW="482600" imgH="2159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297724" y="2660958"/>
                            <a:ext cx="617538" cy="2746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オブジェクト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5905727"/>
                  </p:ext>
                </p:extLst>
              </p:nvPr>
            </p:nvGraphicFramePr>
            <p:xfrm>
              <a:off x="3585691" y="2636912"/>
              <a:ext cx="244774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0" name="数式" r:id="rId14" imgW="215900" imgH="254000" progId="Equation.3">
                      <p:embed/>
                    </p:oleObj>
                  </mc:Choice>
                  <mc:Fallback>
                    <p:oleObj name="数式" r:id="rId14" imgW="2159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585691" y="2636912"/>
                            <a:ext cx="244774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正方形/長方形 31"/>
              <p:cNvSpPr/>
              <p:nvPr/>
            </p:nvSpPr>
            <p:spPr>
              <a:xfrm>
                <a:off x="2742449" y="2969256"/>
                <a:ext cx="816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rgbClr val="8064A2"/>
                    </a:solidFill>
                    <a:latin typeface="宋体"/>
                    <a:ea typeface="宋体"/>
                    <a:cs typeface="宋体"/>
                  </a:rPr>
                  <a:t>市场</a:t>
                </a:r>
                <a:endParaRPr lang="en-US" altLang="ja-JP" sz="1400" dirty="0" smtClean="0">
                  <a:solidFill>
                    <a:srgbClr val="8064A2"/>
                  </a:solidFill>
                  <a:latin typeface="宋体"/>
                  <a:ea typeface="宋体"/>
                  <a:cs typeface="宋体"/>
                </a:endParaRPr>
              </a:p>
              <a:p>
                <a:pPr algn="ctr"/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(</a:t>
                </a:r>
                <a:r>
                  <a:rPr lang="en-US" altLang="ja-JP" sz="1400" dirty="0">
                    <a:solidFill>
                      <a:srgbClr val="8064A2"/>
                    </a:solidFill>
                  </a:rPr>
                  <a:t>market</a:t>
                </a:r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)</a:t>
                </a:r>
                <a:endParaRPr lang="ja-JP" altLang="en-US" sz="1400" dirty="0">
                  <a:solidFill>
                    <a:srgbClr val="8064A2"/>
                  </a:solidFill>
                  <a:ea typeface="宋体"/>
                  <a:cs typeface="宋体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3470425" y="2861534"/>
                <a:ext cx="91563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>
                    <a:solidFill>
                      <a:srgbClr val="F79646"/>
                    </a:solidFill>
                  </a:rPr>
                  <a:t>market</a:t>
                </a:r>
                <a:endParaRPr lang="en-US" altLang="ja-JP" sz="1400" dirty="0" smtClean="0">
                  <a:solidFill>
                    <a:srgbClr val="F79646"/>
                  </a:solidFill>
                </a:endParaRPr>
              </a:p>
              <a:p>
                <a:r>
                  <a:rPr lang="en-US" altLang="ja-JP" sz="1400" dirty="0">
                    <a:solidFill>
                      <a:srgbClr val="4F81BD"/>
                    </a:solidFill>
                  </a:rPr>
                  <a:t>company</a:t>
                </a:r>
                <a:endParaRPr lang="en-US" altLang="ja-JP" sz="1400" dirty="0" smtClean="0">
                  <a:solidFill>
                    <a:srgbClr val="4F81BD"/>
                  </a:solidFill>
                </a:endParaRP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consumer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4227580" y="2861534"/>
                <a:ext cx="68496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F79646"/>
                    </a:solidFill>
                  </a:rPr>
                  <a:t>0.0616</a:t>
                </a:r>
              </a:p>
              <a:p>
                <a:r>
                  <a:rPr lang="en-US" altLang="ja-JP" sz="1400" dirty="0" smtClean="0">
                    <a:solidFill>
                      <a:srgbClr val="4F81BD"/>
                    </a:solidFill>
                  </a:rPr>
                  <a:t>0.0612</a:t>
                </a: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0.0547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cxnSp>
            <p:nvCxnSpPr>
              <p:cNvPr id="35" name="直線矢印コネクタ 34"/>
              <p:cNvCxnSpPr/>
              <p:nvPr/>
            </p:nvCxnSpPr>
            <p:spPr>
              <a:xfrm>
                <a:off x="2809154" y="2929590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/>
              <p:nvPr/>
            </p:nvCxnSpPr>
            <p:spPr>
              <a:xfrm>
                <a:off x="2809154" y="3573016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/>
              <p:cNvCxnSpPr/>
              <p:nvPr/>
            </p:nvCxnSpPr>
            <p:spPr>
              <a:xfrm>
                <a:off x="3496818" y="2627620"/>
                <a:ext cx="0" cy="12241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2885310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39" name="図形グループ 38"/>
          <p:cNvGrpSpPr/>
          <p:nvPr/>
        </p:nvGrpSpPr>
        <p:grpSpPr>
          <a:xfrm>
            <a:off x="4015126" y="3933271"/>
            <a:ext cx="2559214" cy="1571982"/>
            <a:chOff x="4058918" y="3018438"/>
            <a:chExt cx="2559214" cy="157198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4058918" y="3018438"/>
              <a:ext cx="25592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Contextual bilingual lexicons</a:t>
              </a:r>
              <a:endParaRPr kumimoji="1" lang="ja-JP" altLang="en-US" sz="1600" dirty="0"/>
            </a:p>
          </p:txBody>
        </p:sp>
        <p:grpSp>
          <p:nvGrpSpPr>
            <p:cNvPr id="41" name="図形グループ 40"/>
            <p:cNvGrpSpPr/>
            <p:nvPr/>
          </p:nvGrpSpPr>
          <p:grpSpPr>
            <a:xfrm>
              <a:off x="4211960" y="3356992"/>
              <a:ext cx="2221903" cy="1233428"/>
              <a:chOff x="2747251" y="2627620"/>
              <a:chExt cx="2221903" cy="1233428"/>
            </a:xfrm>
          </p:grpSpPr>
          <p:sp>
            <p:nvSpPr>
              <p:cNvPr id="42" name="メモ 41"/>
              <p:cNvSpPr/>
              <p:nvPr/>
            </p:nvSpPr>
            <p:spPr>
              <a:xfrm>
                <a:off x="2801884" y="2627620"/>
                <a:ext cx="2160000" cy="1224136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3897069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  <p:graphicFrame>
            <p:nvGraphicFramePr>
              <p:cNvPr id="44" name="オブジェクト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93976155"/>
                  </p:ext>
                </p:extLst>
              </p:nvPr>
            </p:nvGraphicFramePr>
            <p:xfrm>
              <a:off x="2961237" y="2636912"/>
              <a:ext cx="242611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1" name="数式" r:id="rId15" imgW="203200" imgH="241300" progId="Equation.3">
                      <p:embed/>
                    </p:oleObj>
                  </mc:Choice>
                  <mc:Fallback>
                    <p:oleObj name="数式" r:id="rId15" imgW="203200" imgH="2413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61237" y="2636912"/>
                            <a:ext cx="242611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オブジェクト 4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59325798"/>
                  </p:ext>
                </p:extLst>
              </p:nvPr>
            </p:nvGraphicFramePr>
            <p:xfrm>
              <a:off x="4251954" y="2660210"/>
              <a:ext cx="714375" cy="274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2" name="数式" r:id="rId16" imgW="558800" imgH="215900" progId="Equation.3">
                      <p:embed/>
                    </p:oleObj>
                  </mc:Choice>
                  <mc:Fallback>
                    <p:oleObj name="数式" r:id="rId16" imgW="558800" imgH="2159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4251954" y="2660210"/>
                            <a:ext cx="714375" cy="2746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オブジェクト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1347601"/>
                  </p:ext>
                </p:extLst>
              </p:nvPr>
            </p:nvGraphicFramePr>
            <p:xfrm>
              <a:off x="3580753" y="2636912"/>
              <a:ext cx="244774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3" name="数式" r:id="rId18" imgW="215900" imgH="254000" progId="Equation.3">
                      <p:embed/>
                    </p:oleObj>
                  </mc:Choice>
                  <mc:Fallback>
                    <p:oleObj name="数式" r:id="rId18" imgW="2159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580753" y="2636912"/>
                            <a:ext cx="244774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" name="正方形/長方形 46"/>
              <p:cNvSpPr/>
              <p:nvPr/>
            </p:nvSpPr>
            <p:spPr>
              <a:xfrm>
                <a:off x="2747251" y="2976727"/>
                <a:ext cx="816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rgbClr val="8064A2"/>
                    </a:solidFill>
                    <a:latin typeface="宋体"/>
                    <a:ea typeface="宋体"/>
                    <a:cs typeface="宋体"/>
                  </a:rPr>
                  <a:t>市场</a:t>
                </a:r>
                <a:endParaRPr lang="en-US" altLang="ja-JP" sz="1400" dirty="0" smtClean="0">
                  <a:solidFill>
                    <a:srgbClr val="8064A2"/>
                  </a:solidFill>
                  <a:latin typeface="宋体"/>
                  <a:ea typeface="宋体"/>
                  <a:cs typeface="宋体"/>
                </a:endParaRPr>
              </a:p>
              <a:p>
                <a:pPr algn="ctr"/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(</a:t>
                </a:r>
                <a:r>
                  <a:rPr lang="en-US" altLang="ja-JP" sz="1400" dirty="0">
                    <a:solidFill>
                      <a:srgbClr val="8064A2"/>
                    </a:solidFill>
                  </a:rPr>
                  <a:t>market</a:t>
                </a:r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)</a:t>
                </a:r>
                <a:endParaRPr lang="ja-JP" altLang="en-US" sz="1400" dirty="0">
                  <a:solidFill>
                    <a:srgbClr val="8064A2"/>
                  </a:solidFill>
                  <a:ea typeface="宋体"/>
                  <a:cs typeface="宋体"/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3465487" y="2869005"/>
                <a:ext cx="91563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consumer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  <a:p>
                <a:r>
                  <a:rPr lang="en-US" altLang="ja-JP" sz="1400" dirty="0">
                    <a:solidFill>
                      <a:srgbClr val="F79646"/>
                    </a:solidFill>
                  </a:rPr>
                  <a:t>market</a:t>
                </a:r>
                <a:endParaRPr lang="en-US" altLang="ja-JP" sz="1400" dirty="0" smtClean="0">
                  <a:solidFill>
                    <a:srgbClr val="F79646"/>
                  </a:solidFill>
                </a:endParaRPr>
              </a:p>
              <a:p>
                <a:r>
                  <a:rPr lang="en-US" altLang="ja-JP" sz="1400" dirty="0">
                    <a:solidFill>
                      <a:srgbClr val="4F81BD"/>
                    </a:solidFill>
                  </a:rPr>
                  <a:t>company</a:t>
                </a:r>
                <a:endParaRPr lang="en-US" altLang="ja-JP" sz="1400" dirty="0" smtClean="0">
                  <a:solidFill>
                    <a:srgbClr val="4F81BD"/>
                  </a:solidFill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4228910" y="2869005"/>
                <a:ext cx="68496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9BBB59"/>
                    </a:solidFill>
                  </a:rPr>
                  <a:t>0.0840</a:t>
                </a:r>
              </a:p>
              <a:p>
                <a:r>
                  <a:rPr lang="en-US" altLang="ja-JP" sz="1400" dirty="0" smtClean="0">
                    <a:solidFill>
                      <a:srgbClr val="F79646"/>
                    </a:solidFill>
                  </a:rPr>
                  <a:t>0.0680</a:t>
                </a:r>
              </a:p>
              <a:p>
                <a:r>
                  <a:rPr lang="en-US" altLang="ja-JP" sz="1400" dirty="0">
                    <a:solidFill>
                      <a:srgbClr val="4F81BD"/>
                    </a:solidFill>
                  </a:rPr>
                  <a:t>0.0557</a:t>
                </a:r>
                <a:endParaRPr lang="ja-JP" altLang="en-US" sz="1400" dirty="0">
                  <a:solidFill>
                    <a:srgbClr val="4F81BD"/>
                  </a:solidFill>
                </a:endParaRPr>
              </a:p>
            </p:txBody>
          </p:sp>
          <p:cxnSp>
            <p:nvCxnSpPr>
              <p:cNvPr id="50" name="直線矢印コネクタ 49"/>
              <p:cNvCxnSpPr/>
              <p:nvPr/>
            </p:nvCxnSpPr>
            <p:spPr>
              <a:xfrm>
                <a:off x="2809154" y="2929590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>
                <a:off x="2809154" y="3573016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51"/>
              <p:cNvCxnSpPr/>
              <p:nvPr/>
            </p:nvCxnSpPr>
            <p:spPr>
              <a:xfrm>
                <a:off x="3491880" y="2627620"/>
                <a:ext cx="0" cy="12241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テキスト ボックス 52"/>
              <p:cNvSpPr txBox="1"/>
              <p:nvPr/>
            </p:nvSpPr>
            <p:spPr>
              <a:xfrm>
                <a:off x="2890112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468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Experimental Settings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Dataset: 10k </a:t>
            </a:r>
            <a:r>
              <a:rPr lang="en-US" altLang="ja-JP" dirty="0" err="1"/>
              <a:t>Zh</a:t>
            </a:r>
            <a:r>
              <a:rPr lang="en-US" altLang="ja-JP" dirty="0"/>
              <a:t>-En and </a:t>
            </a:r>
            <a:r>
              <a:rPr lang="en-US" altLang="ja-JP" dirty="0" err="1"/>
              <a:t>Ja</a:t>
            </a:r>
            <a:r>
              <a:rPr lang="en-US" altLang="ja-JP" dirty="0"/>
              <a:t>-En </a:t>
            </a:r>
            <a:r>
              <a:rPr lang="en-US" altLang="ja-JP" dirty="0" smtClean="0"/>
              <a:t>Wikipedia article </a:t>
            </a:r>
            <a:r>
              <a:rPr lang="en-US" altLang="ja-JP" dirty="0"/>
              <a:t>pairs via the </a:t>
            </a:r>
            <a:r>
              <a:rPr lang="en-US" altLang="ja-JP" dirty="0" err="1"/>
              <a:t>interlanguage</a:t>
            </a:r>
            <a:r>
              <a:rPr lang="en-US" altLang="ja-JP" dirty="0"/>
              <a:t> links (kept only </a:t>
            </a:r>
            <a:r>
              <a:rPr lang="en-US" altLang="ja-JP" dirty="0" smtClean="0"/>
              <a:t>lemmatized </a:t>
            </a:r>
            <a:r>
              <a:rPr lang="en-US" altLang="ja-JP" dirty="0"/>
              <a:t>nouns)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BiLDA</a:t>
            </a:r>
            <a:r>
              <a:rPr lang="en-US" altLang="ja-JP" dirty="0" smtClean="0"/>
              <a:t> </a:t>
            </a:r>
            <a:r>
              <a:rPr lang="en-US" altLang="ja-JP" dirty="0"/>
              <a:t>topic model </a:t>
            </a:r>
            <a:r>
              <a:rPr lang="en-US" altLang="ja-JP" dirty="0" smtClean="0"/>
              <a:t>training: </a:t>
            </a:r>
            <a:r>
              <a:rPr lang="en-US" altLang="ja-JP" dirty="0" err="1"/>
              <a:t>PolyLDA</a:t>
            </a:r>
            <a:r>
              <a:rPr lang="en-US" altLang="ja-JP" dirty="0"/>
              <a:t>++ </a:t>
            </a:r>
            <a:r>
              <a:rPr lang="en-US" altLang="ja-JP" dirty="0" smtClean="0"/>
              <a:t>[Richardson+ 2013]</a:t>
            </a:r>
          </a:p>
          <a:p>
            <a:pPr lvl="1"/>
            <a:r>
              <a:rPr lang="el-GR" altLang="ja-JP" dirty="0" smtClean="0"/>
              <a:t>α = 50</a:t>
            </a:r>
            <a:r>
              <a:rPr lang="el-GR" altLang="ja-JP" dirty="0"/>
              <a:t>/K</a:t>
            </a:r>
            <a:r>
              <a:rPr lang="el-GR" altLang="ja-JP" dirty="0" smtClean="0"/>
              <a:t>,</a:t>
            </a:r>
            <a:r>
              <a:rPr lang="en-US" altLang="ja-JP" dirty="0" smtClean="0"/>
              <a:t> </a:t>
            </a:r>
            <a:r>
              <a:rPr lang="el-GR" altLang="ja-JP" dirty="0" smtClean="0"/>
              <a:t>β </a:t>
            </a:r>
            <a:r>
              <a:rPr lang="el-GR" altLang="ja-JP" dirty="0"/>
              <a:t>= </a:t>
            </a:r>
            <a:r>
              <a:rPr lang="el-GR" altLang="ja-JP" dirty="0" smtClean="0"/>
              <a:t>0.01</a:t>
            </a:r>
            <a:r>
              <a:rPr lang="en-US" altLang="ja-JP" dirty="0" smtClean="0"/>
              <a:t>, </a:t>
            </a:r>
            <a:r>
              <a:rPr lang="en-US" altLang="ja-JP" dirty="0"/>
              <a:t>Gibbs sampling with </a:t>
            </a:r>
            <a:r>
              <a:rPr lang="en-US" altLang="ja-JP" dirty="0" smtClean="0"/>
              <a:t>1k iterations</a:t>
            </a:r>
            <a:endParaRPr lang="en-US" altLang="ja-JP" dirty="0"/>
          </a:p>
          <a:p>
            <a:r>
              <a:rPr lang="en-US" altLang="ja-JP" dirty="0" err="1"/>
              <a:t>TI+Cue</a:t>
            </a:r>
            <a:r>
              <a:rPr lang="en-US" altLang="ja-JP" dirty="0"/>
              <a:t> </a:t>
            </a:r>
            <a:r>
              <a:rPr lang="en-US" altLang="ja-JP" dirty="0" smtClean="0"/>
              <a:t>measure: </a:t>
            </a:r>
            <a:r>
              <a:rPr lang="en-US" altLang="ja-JP" dirty="0"/>
              <a:t>BLETM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Vulic</a:t>
            </a:r>
            <a:r>
              <a:rPr lang="en-US" altLang="ja-JP" dirty="0" smtClean="0"/>
              <a:t>+ 2011]</a:t>
            </a:r>
          </a:p>
          <a:p>
            <a:r>
              <a:rPr lang="en-US" altLang="ja-JP" dirty="0" smtClean="0"/>
              <a:t>Proposed method </a:t>
            </a:r>
          </a:p>
          <a:p>
            <a:pPr lvl="1"/>
            <a:r>
              <a:rPr lang="en-US" altLang="ja-JP" dirty="0" smtClean="0"/>
              <a:t>Linear </a:t>
            </a:r>
            <a:r>
              <a:rPr lang="en-US" altLang="ja-JP" dirty="0"/>
              <a:t>interpolation parameter </a:t>
            </a:r>
            <a:r>
              <a:rPr lang="en-US" altLang="ja-JP" dirty="0" err="1"/>
              <a:t>γ</a:t>
            </a:r>
            <a:r>
              <a:rPr lang="en-US" altLang="ja-JP" dirty="0"/>
              <a:t> = </a:t>
            </a:r>
            <a:r>
              <a:rPr lang="en-US" altLang="ja-JP" dirty="0" smtClean="0"/>
              <a:t>0.8, </a:t>
            </a:r>
            <a:r>
              <a:rPr lang="en-US" altLang="ja-JP" dirty="0"/>
              <a:t>20 </a:t>
            </a:r>
            <a:r>
              <a:rPr lang="en-US" altLang="ja-JP" dirty="0" smtClean="0"/>
              <a:t>iterations</a:t>
            </a:r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Evaluation: </a:t>
            </a:r>
            <a:r>
              <a:rPr lang="en-US" altLang="ja-JP" dirty="0" smtClean="0"/>
              <a:t>manually </a:t>
            </a:r>
            <a:r>
              <a:rPr lang="en-US" altLang="ja-JP" dirty="0"/>
              <a:t>created </a:t>
            </a:r>
            <a:r>
              <a:rPr lang="en-US" altLang="ja-JP" dirty="0" err="1"/>
              <a:t>Zh</a:t>
            </a:r>
            <a:r>
              <a:rPr lang="en-US" altLang="ja-JP" dirty="0"/>
              <a:t>-En and </a:t>
            </a:r>
            <a:r>
              <a:rPr lang="en-US" altLang="ja-JP" dirty="0" err="1"/>
              <a:t>Ja</a:t>
            </a:r>
            <a:r>
              <a:rPr lang="en-US" altLang="ja-JP" dirty="0"/>
              <a:t>-En test sets for the most frequent </a:t>
            </a:r>
            <a:r>
              <a:rPr lang="en-US" altLang="ja-JP" dirty="0" smtClean="0"/>
              <a:t>1k source </a:t>
            </a:r>
            <a:r>
              <a:rPr lang="en-US" altLang="ja-JP" dirty="0"/>
              <a:t>words</a:t>
            </a:r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79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Results (Chinese-English Precision@1)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715030"/>
              </p:ext>
            </p:extLst>
          </p:nvPr>
        </p:nvGraphicFramePr>
        <p:xfrm>
          <a:off x="1016000" y="1412776"/>
          <a:ext cx="7112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39552" y="1628800"/>
            <a:ext cx="553998" cy="17291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2400" dirty="0" smtClean="0"/>
              <a:t>Precision@1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79912" y="5199583"/>
            <a:ext cx="126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Iteration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840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コンテンツ プレースホルダー 18" descr="スクリーンショット 2014-03-14 10.33.3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74" b="-17274"/>
          <a:stretch>
            <a:fillRect/>
          </a:stretch>
        </p:blipFill>
        <p:spPr>
          <a:xfrm>
            <a:off x="457200" y="1063277"/>
            <a:ext cx="8229600" cy="4525963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Improved Example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75556" y="5013176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※ An </a:t>
            </a:r>
            <a:r>
              <a:rPr lang="en-US" altLang="ja-JP" sz="2400" dirty="0"/>
              <a:t>improved example of </a:t>
            </a:r>
            <a:r>
              <a:rPr lang="en-US" altLang="ja-JP" sz="2400" dirty="0" smtClean="0"/>
              <a:t>word </a:t>
            </a:r>
            <a:r>
              <a:rPr lang="ja-JP" altLang="en-US" sz="2400" dirty="0" smtClean="0">
                <a:latin typeface="宋体"/>
                <a:ea typeface="宋体"/>
                <a:cs typeface="宋体"/>
              </a:rPr>
              <a:t>研究</a:t>
            </a:r>
            <a:r>
              <a:rPr lang="en-US" altLang="ja-JP" sz="2400" dirty="0" smtClean="0"/>
              <a:t> (research), where topical similarity scores are similar, while contextual similarity scores are distinguishable</a:t>
            </a:r>
            <a:endParaRPr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539552" y="2708920"/>
            <a:ext cx="81369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3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Not Improved </a:t>
            </a:r>
            <a:r>
              <a:rPr lang="en-US" altLang="ja-JP" dirty="0" smtClean="0"/>
              <a:t>Example</a:t>
            </a:r>
            <a:endParaRPr kumimoji="1" lang="ja-JP" altLang="en-US" dirty="0"/>
          </a:p>
        </p:txBody>
      </p:sp>
      <p:pic>
        <p:nvPicPr>
          <p:cNvPr id="6" name="コンテンツ プレースホルダー 5" descr="スクリーンショット 2014-03-14 10.41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27" b="-24827"/>
          <a:stretch>
            <a:fillRect/>
          </a:stretch>
        </p:blipFill>
        <p:spPr>
          <a:xfrm>
            <a:off x="457200" y="932528"/>
            <a:ext cx="8229600" cy="452596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5556" y="4748952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※ An </a:t>
            </a:r>
            <a:r>
              <a:rPr lang="en-US" altLang="ja-JP" sz="2400" dirty="0"/>
              <a:t>improved example of </a:t>
            </a:r>
            <a:r>
              <a:rPr lang="en-US" altLang="ja-JP" sz="2400" dirty="0" smtClean="0"/>
              <a:t>word 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执行</a:t>
            </a:r>
            <a:r>
              <a:rPr lang="en-US" altLang="zh-TW" sz="2400" dirty="0" smtClean="0"/>
              <a:t> </a:t>
            </a:r>
            <a:r>
              <a:rPr lang="en-US" altLang="ja-JP" sz="2400" dirty="0" smtClean="0"/>
              <a:t>(execution), </a:t>
            </a:r>
            <a:r>
              <a:rPr lang="en-US" altLang="ja-JP" sz="2400" dirty="0"/>
              <a:t>where </a:t>
            </a:r>
            <a:r>
              <a:rPr lang="en-US" altLang="ja-JP" sz="2400" dirty="0" smtClean="0"/>
              <a:t>linear combination of the </a:t>
            </a:r>
            <a:r>
              <a:rPr lang="en-US" altLang="ja-JP" sz="2400" dirty="0"/>
              <a:t>two scores is not discriminative </a:t>
            </a:r>
            <a:r>
              <a:rPr lang="en-US" altLang="ja-JP" sz="2400" dirty="0" smtClean="0"/>
              <a:t>enough</a:t>
            </a:r>
            <a:endParaRPr lang="en-US" altLang="ja-JP" sz="24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39552" y="4057094"/>
            <a:ext cx="81369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5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Proposed </a:t>
            </a:r>
            <a:r>
              <a:rPr lang="en-US" altLang="ja-JP" dirty="0"/>
              <a:t>a bilingual lexicon </a:t>
            </a:r>
            <a:r>
              <a:rPr lang="en-US" altLang="ja-JP" dirty="0" smtClean="0"/>
              <a:t>extraction </a:t>
            </a:r>
            <a:r>
              <a:rPr lang="en-US" altLang="ja-JP" dirty="0"/>
              <a:t>system exploiting both topical and </a:t>
            </a:r>
            <a:r>
              <a:rPr lang="en-US" altLang="ja-JP" dirty="0" smtClean="0"/>
              <a:t>contextual knowledge </a:t>
            </a:r>
            <a:r>
              <a:rPr lang="en-US" altLang="ja-JP" dirty="0"/>
              <a:t>in an iterative process </a:t>
            </a:r>
          </a:p>
          <a:p>
            <a:r>
              <a:rPr lang="en-US" altLang="ja-JP" dirty="0" smtClean="0"/>
              <a:t>Experiments on Wikipedia </a:t>
            </a:r>
            <a:r>
              <a:rPr lang="en-US" altLang="ja-JP" dirty="0"/>
              <a:t>data verified </a:t>
            </a:r>
            <a:r>
              <a:rPr lang="en-US" altLang="ja-JP" dirty="0" smtClean="0"/>
              <a:t>the effectiveness </a:t>
            </a:r>
            <a:r>
              <a:rPr lang="en-US" altLang="ja-JP" dirty="0"/>
              <a:t>of our </a:t>
            </a:r>
            <a:r>
              <a:rPr lang="en-US" altLang="ja-JP" dirty="0" smtClean="0"/>
              <a:t>system</a:t>
            </a:r>
          </a:p>
          <a:p>
            <a:r>
              <a:rPr lang="en-US" altLang="ja-JP" dirty="0" smtClean="0"/>
              <a:t>Software and dataset is freely available at:</a:t>
            </a:r>
          </a:p>
          <a:p>
            <a:pPr marL="0" indent="0">
              <a:buNone/>
            </a:pPr>
            <a:r>
              <a:rPr lang="en-US" altLang="ja-JP" sz="2700" dirty="0" smtClean="0">
                <a:solidFill>
                  <a:srgbClr val="0000FF"/>
                </a:solidFill>
              </a:rPr>
              <a:t>http</a:t>
            </a:r>
            <a:r>
              <a:rPr lang="en-US" altLang="ja-JP" sz="2700" dirty="0">
                <a:solidFill>
                  <a:srgbClr val="0000FF"/>
                </a:solidFill>
              </a:rPr>
              <a:t>://</a:t>
            </a:r>
            <a:r>
              <a:rPr lang="en-US" altLang="ja-JP" sz="2700" dirty="0" err="1">
                <a:solidFill>
                  <a:srgbClr val="0000FF"/>
                </a:solidFill>
              </a:rPr>
              <a:t>orchid.kuee.kyoto-u.ac.jp</a:t>
            </a:r>
            <a:r>
              <a:rPr lang="en-US" altLang="ja-JP" sz="2700" dirty="0">
                <a:solidFill>
                  <a:srgbClr val="0000FF"/>
                </a:solidFill>
              </a:rPr>
              <a:t>/~chu/</a:t>
            </a:r>
            <a:r>
              <a:rPr lang="en-US" altLang="ja-JP" sz="2700" dirty="0" smtClean="0">
                <a:solidFill>
                  <a:srgbClr val="0000FF"/>
                </a:solidFill>
              </a:rPr>
              <a:t>code</a:t>
            </a:r>
            <a:r>
              <a:rPr lang="en-US" altLang="ja-JP" sz="2700" dirty="0">
                <a:solidFill>
                  <a:srgbClr val="0000FF"/>
                </a:solidFill>
              </a:rPr>
              <a:t>/</a:t>
            </a:r>
            <a:r>
              <a:rPr lang="en-US" altLang="ja-JP" sz="2700" dirty="0" err="1">
                <a:solidFill>
                  <a:srgbClr val="0000FF"/>
                </a:solidFill>
              </a:rPr>
              <a:t>iBiLexExtractor.tgz</a:t>
            </a:r>
            <a:endParaRPr lang="en-US" altLang="ja-JP" sz="2700" dirty="0" smtClean="0">
              <a:solidFill>
                <a:srgbClr val="0000FF"/>
              </a:solidFill>
            </a:endParaRPr>
          </a:p>
          <a:p>
            <a:endParaRPr lang="en-US" altLang="ja-JP" dirty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Extraction for polysemy, </a:t>
            </a:r>
            <a:r>
              <a:rPr lang="en-US" altLang="ja-JP" dirty="0"/>
              <a:t>compound </a:t>
            </a:r>
            <a:r>
              <a:rPr lang="en-US" altLang="ja-JP" dirty="0" smtClean="0"/>
              <a:t>nouns and </a:t>
            </a:r>
            <a:r>
              <a:rPr lang="en-US" altLang="ja-JP" dirty="0"/>
              <a:t>rare words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693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Bilingual lexicons are important for many </a:t>
            </a:r>
            <a:r>
              <a:rPr lang="en-US" altLang="ja-JP" dirty="0" smtClean="0"/>
              <a:t>bilingual NLP </a:t>
            </a:r>
            <a:r>
              <a:rPr lang="en-US" altLang="ja-JP" dirty="0"/>
              <a:t>tasks, such as </a:t>
            </a:r>
            <a:r>
              <a:rPr lang="en-US" altLang="ja-JP" dirty="0" smtClean="0"/>
              <a:t>SMT</a:t>
            </a:r>
            <a:r>
              <a:rPr lang="en-US" altLang="ja-JP" dirty="0"/>
              <a:t> </a:t>
            </a:r>
            <a:r>
              <a:rPr lang="en-US" altLang="ja-JP" dirty="0" smtClean="0"/>
              <a:t>and CLIR</a:t>
            </a:r>
            <a:endParaRPr lang="en-US" altLang="ja-JP" dirty="0"/>
          </a:p>
          <a:p>
            <a:r>
              <a:rPr lang="en-US" altLang="ja-JP" dirty="0" smtClean="0"/>
              <a:t>Manual construction is </a:t>
            </a:r>
            <a:r>
              <a:rPr lang="en-US" altLang="ja-JP" dirty="0"/>
              <a:t>expensive and </a:t>
            </a:r>
            <a:r>
              <a:rPr lang="en-US" altLang="ja-JP" dirty="0" smtClean="0"/>
              <a:t>time-consuming</a:t>
            </a:r>
          </a:p>
          <a:p>
            <a:r>
              <a:rPr lang="en-US" altLang="ja-JP" dirty="0"/>
              <a:t>Automatic construction </a:t>
            </a:r>
            <a:r>
              <a:rPr lang="en-US" altLang="ja-JP" dirty="0" smtClean="0"/>
              <a:t>from parallel </a:t>
            </a:r>
            <a:r>
              <a:rPr lang="en-US" altLang="ja-JP" dirty="0"/>
              <a:t>corpora </a:t>
            </a:r>
            <a:r>
              <a:rPr lang="en-US" altLang="ja-JP" dirty="0" smtClean="0"/>
              <a:t>is a possible way, however </a:t>
            </a:r>
            <a:r>
              <a:rPr lang="en-US" altLang="ja-JP" dirty="0"/>
              <a:t>parallel </a:t>
            </a:r>
            <a:r>
              <a:rPr lang="en-US" altLang="ja-JP" dirty="0" smtClean="0"/>
              <a:t>corpora remain </a:t>
            </a:r>
            <a:r>
              <a:rPr lang="en-US" altLang="ja-JP" dirty="0"/>
              <a:t>a </a:t>
            </a:r>
            <a:r>
              <a:rPr lang="en-US" altLang="ja-JP" dirty="0">
                <a:solidFill>
                  <a:srgbClr val="0000FF"/>
                </a:solidFill>
              </a:rPr>
              <a:t>scarce</a:t>
            </a:r>
            <a:r>
              <a:rPr lang="en-US" altLang="ja-JP" dirty="0"/>
              <a:t> resource 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92000" y="5498068"/>
            <a:ext cx="75600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sz="2800" dirty="0" smtClean="0"/>
              <a:t>Automatic construction </a:t>
            </a:r>
            <a:r>
              <a:rPr lang="en-US" altLang="ja-JP" sz="2800" dirty="0"/>
              <a:t>from </a:t>
            </a:r>
            <a:r>
              <a:rPr lang="en-US" altLang="ja-JP" sz="2800" dirty="0" smtClean="0"/>
              <a:t>comparable corpora</a:t>
            </a:r>
          </a:p>
        </p:txBody>
      </p:sp>
    </p:spTree>
    <p:extLst>
      <p:ext uri="{BB962C8B-B14F-4D97-AF65-F5344CB8AC3E}">
        <p14:creationId xmlns:p14="http://schemas.microsoft.com/office/powerpoint/2010/main" val="233495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Bilingual Lexicons in </a:t>
            </a:r>
            <a:br>
              <a:rPr lang="en-US" altLang="ja-JP" dirty="0" smtClean="0"/>
            </a:br>
            <a:r>
              <a:rPr lang="en-US" altLang="ja-JP" dirty="0" smtClean="0"/>
              <a:t>Comparable </a:t>
            </a:r>
            <a:r>
              <a:rPr lang="en-US" altLang="ja-JP" dirty="0"/>
              <a:t>Corpora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151" y="1785010"/>
            <a:ext cx="57284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Zh</a:t>
            </a:r>
            <a:r>
              <a:rPr kumimoji="1" lang="en-US" altLang="ja-JP" sz="2400" dirty="0" smtClean="0"/>
              <a:t>: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34078" y="178501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En: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899592" y="1785010"/>
            <a:ext cx="3383999" cy="3168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>
              <a:latin typeface="宋体"/>
              <a:ea typeface="宋体"/>
              <a:cs typeface="宋体"/>
            </a:endParaRPr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市场经济，又称自由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ja-JP" altLang="en-US" dirty="0">
                <a:latin typeface="宋体"/>
                <a:ea typeface="宋体"/>
                <a:cs typeface="宋体"/>
              </a:rPr>
              <a:t>经济，是一种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经济</a:t>
            </a:r>
            <a:r>
              <a:rPr lang="ja-JP" altLang="en-US" dirty="0">
                <a:latin typeface="宋体"/>
                <a:ea typeface="宋体"/>
                <a:cs typeface="宋体"/>
              </a:rPr>
              <a:t>体系，在这种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体系</a:t>
            </a:r>
            <a:r>
              <a:rPr lang="ja-JP" altLang="en-US" dirty="0">
                <a:latin typeface="宋体"/>
                <a:ea typeface="宋体"/>
                <a:cs typeface="宋体"/>
              </a:rPr>
              <a:t>下产品和服务的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生产</a:t>
            </a:r>
            <a:r>
              <a:rPr lang="ja-JP" altLang="en-US" dirty="0">
                <a:latin typeface="宋体"/>
                <a:ea typeface="宋体"/>
                <a:cs typeface="宋体"/>
              </a:rPr>
              <a:t>及销售完全由自由市场的自由价格机制所引导，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而不是像计划经济一般由国家所引导。</a:t>
            </a:r>
            <a:r>
              <a:rPr lang="ja-JP" altLang="en-US" dirty="0">
                <a:latin typeface="宋体"/>
                <a:ea typeface="宋体"/>
                <a:cs typeface="宋体"/>
              </a:rPr>
              <a:t>市场经济也被用作资本主义的同义词，但是绝大多数的社会主义国家也实行了市场经济。</a:t>
            </a:r>
            <a:endParaRPr lang="en-US" altLang="ja-JP" dirty="0">
              <a:latin typeface="宋体"/>
              <a:ea typeface="宋体"/>
              <a:cs typeface="宋体"/>
            </a:endParaRPr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</a:p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932040" y="1785010"/>
            <a:ext cx="3383999" cy="316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/>
          </a:p>
          <a:p>
            <a:r>
              <a:rPr lang="en-US" altLang="ja-JP" dirty="0">
                <a:solidFill>
                  <a:srgbClr val="000000"/>
                </a:solidFill>
              </a:rPr>
              <a:t>A </a:t>
            </a:r>
            <a:r>
              <a:rPr lang="en-US" altLang="ja-JP" u="sng" dirty="0" smtClean="0">
                <a:solidFill>
                  <a:srgbClr val="0000FF"/>
                </a:solidFill>
              </a:rPr>
              <a:t>market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economy is an economy in which decisions regarding investment, </a:t>
            </a:r>
            <a:r>
              <a:rPr lang="en-US" altLang="ja-JP" u="sng" dirty="0">
                <a:solidFill>
                  <a:srgbClr val="0000FF"/>
                </a:solidFill>
              </a:rPr>
              <a:t>production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and distribution are based on supply and demand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  <a:r>
              <a:rPr lang="en-US" altLang="ja-JP" dirty="0">
                <a:solidFill>
                  <a:srgbClr val="000000"/>
                </a:solidFill>
              </a:rPr>
              <a:t>and prices of goods and services are determined in a free price </a:t>
            </a:r>
            <a:r>
              <a:rPr lang="en-US" altLang="ja-JP" u="sng" dirty="0">
                <a:solidFill>
                  <a:srgbClr val="0000FF"/>
                </a:solidFill>
              </a:rPr>
              <a:t>system</a:t>
            </a:r>
            <a:r>
              <a:rPr lang="en-US" altLang="ja-JP" dirty="0" smtClean="0">
                <a:solidFill>
                  <a:srgbClr val="000000"/>
                </a:solidFill>
              </a:rPr>
              <a:t>. </a:t>
            </a:r>
            <a:r>
              <a:rPr lang="en-US" altLang="ja-JP" dirty="0">
                <a:solidFill>
                  <a:srgbClr val="000000"/>
                </a:solidFill>
              </a:rPr>
              <a:t>The major defining characteristic of a market </a:t>
            </a:r>
            <a:r>
              <a:rPr lang="en-US" altLang="ja-JP" u="sng" dirty="0">
                <a:solidFill>
                  <a:srgbClr val="0000FF"/>
                </a:solidFill>
              </a:rPr>
              <a:t>economy</a:t>
            </a:r>
            <a:r>
              <a:rPr lang="en-US" altLang="ja-JP" dirty="0">
                <a:solidFill>
                  <a:srgbClr val="000000"/>
                </a:solidFill>
              </a:rPr>
              <a:t> is that decisions on 	</a:t>
            </a:r>
            <a:endParaRPr lang="en-US" altLang="ja-JP" dirty="0"/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491880" y="2276872"/>
            <a:ext cx="1728192" cy="0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539552" y="509737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※ Example </a:t>
            </a:r>
            <a:r>
              <a:rPr lang="en-US" altLang="ja-JP" sz="2000" dirty="0"/>
              <a:t>of comparable texts </a:t>
            </a:r>
            <a:r>
              <a:rPr lang="en-US" altLang="ja-JP" sz="2000" dirty="0" smtClean="0"/>
              <a:t>describing “market economy” from Wikipedia (</a:t>
            </a:r>
            <a:r>
              <a:rPr lang="en-US" altLang="ja-JP" sz="2000" dirty="0" smtClean="0">
                <a:solidFill>
                  <a:srgbClr val="0000FF"/>
                </a:solidFill>
              </a:rPr>
              <a:t>Bilingual lexicons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are linked with </a:t>
            </a:r>
            <a:r>
              <a:rPr lang="en-US" altLang="ja-JP" sz="2000" dirty="0" smtClean="0">
                <a:solidFill>
                  <a:srgbClr val="0000FF"/>
                </a:solidFill>
              </a:rPr>
              <a:t>bleu</a:t>
            </a:r>
            <a:r>
              <a:rPr lang="en-US" altLang="ja-JP" sz="2000" dirty="0" smtClean="0">
                <a:solidFill>
                  <a:srgbClr val="008000"/>
                </a:solidFill>
              </a:rPr>
              <a:t> </a:t>
            </a:r>
            <a:r>
              <a:rPr lang="en-US" altLang="ja-JP" sz="2000" dirty="0" smtClean="0"/>
              <a:t>lines).</a:t>
            </a:r>
            <a:endParaRPr lang="ja-JP" altLang="ja-JP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2843808" y="2852936"/>
            <a:ext cx="3312368" cy="0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923928" y="2636912"/>
            <a:ext cx="2016224" cy="1296144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051720" y="2636912"/>
            <a:ext cx="2952328" cy="1872208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36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Topic Model Based </a:t>
            </a:r>
            <a:r>
              <a:rPr lang="en-US" altLang="ja-JP" dirty="0" smtClean="0"/>
              <a:t>Method [</a:t>
            </a:r>
            <a:r>
              <a:rPr lang="en-US" altLang="ja-JP" dirty="0" err="1" smtClean="0"/>
              <a:t>Vulic</a:t>
            </a:r>
            <a:r>
              <a:rPr lang="en-US" altLang="ja-JP" dirty="0" smtClean="0"/>
              <a:t>+ 2011]</a:t>
            </a:r>
          </a:p>
          <a:p>
            <a:pPr lvl="1"/>
            <a:r>
              <a:rPr lang="en-US" altLang="ja-JP" dirty="0" smtClean="0"/>
              <a:t>Bilingual lexicons often present </a:t>
            </a:r>
            <a:r>
              <a:rPr lang="en-US" altLang="ja-JP" dirty="0"/>
              <a:t>in the same </a:t>
            </a:r>
            <a:r>
              <a:rPr lang="en-US" altLang="ja-JP" dirty="0" smtClean="0"/>
              <a:t>cross-lingual </a:t>
            </a:r>
            <a:r>
              <a:rPr lang="en-US" altLang="ja-JP" dirty="0"/>
              <a:t>topics </a:t>
            </a:r>
            <a:r>
              <a:rPr lang="en-US" altLang="ja-JP" dirty="0" smtClean="0"/>
              <a:t>(document-level context)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Does not require </a:t>
            </a:r>
            <a:r>
              <a:rPr lang="en-US" altLang="ja-JP" dirty="0">
                <a:solidFill>
                  <a:srgbClr val="0000FF"/>
                </a:solidFill>
              </a:rPr>
              <a:t>any prior knowledge</a:t>
            </a:r>
            <a:r>
              <a:rPr lang="en-US" altLang="ja-JP" dirty="0"/>
              <a:t> </a:t>
            </a:r>
            <a:endParaRPr kumimoji="1" lang="en-US" altLang="ja-JP" dirty="0" smtClean="0"/>
          </a:p>
          <a:p>
            <a:r>
              <a:rPr lang="en-US" altLang="ja-JP" dirty="0"/>
              <a:t>Context Based </a:t>
            </a:r>
            <a:r>
              <a:rPr lang="en-US" altLang="ja-JP" dirty="0" smtClean="0"/>
              <a:t>Method [Rapp+ 1999]</a:t>
            </a:r>
          </a:p>
          <a:p>
            <a:pPr lvl="1"/>
            <a:r>
              <a:rPr lang="en-US" altLang="ja-JP" dirty="0"/>
              <a:t>Bilingual </a:t>
            </a:r>
            <a:r>
              <a:rPr lang="en-US" altLang="ja-JP" dirty="0" smtClean="0"/>
              <a:t>lexicons appear </a:t>
            </a:r>
            <a:r>
              <a:rPr lang="en-US" altLang="ja-JP" dirty="0"/>
              <a:t>in similar contexts across languages 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000000"/>
                </a:solidFill>
              </a:rPr>
              <a:t>usually window-based context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Require a </a:t>
            </a:r>
            <a:r>
              <a:rPr lang="en-US" altLang="ja-JP" dirty="0" smtClean="0">
                <a:solidFill>
                  <a:srgbClr val="0000FF"/>
                </a:solidFill>
              </a:rPr>
              <a:t>seed dictionary</a:t>
            </a:r>
            <a:endParaRPr lang="en-US" altLang="ja-JP" dirty="0">
              <a:solidFill>
                <a:srgbClr val="0000FF"/>
              </a:solidFill>
            </a:endParaRPr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1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Overview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8024" y="2507414"/>
            <a:ext cx="1260000" cy="2016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600" dirty="0" smtClean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170914" y="2623390"/>
            <a:ext cx="1056900" cy="864000"/>
            <a:chOff x="59488" y="3140968"/>
            <a:chExt cx="1056900" cy="864000"/>
          </a:xfrm>
        </p:grpSpPr>
        <p:sp>
          <p:nvSpPr>
            <p:cNvPr id="7" name="フローチャート : 複数書類 13"/>
            <p:cNvSpPr/>
            <p:nvPr/>
          </p:nvSpPr>
          <p:spPr>
            <a:xfrm>
              <a:off x="59488" y="3140968"/>
              <a:ext cx="1056900" cy="864000"/>
            </a:xfrm>
            <a:prstGeom prst="flowChartMulti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79512" y="3356992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1912" y="3681048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11560" y="3356992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11560" y="3645024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170914" y="3602842"/>
            <a:ext cx="1056900" cy="864000"/>
            <a:chOff x="0" y="4077072"/>
            <a:chExt cx="1056900" cy="864000"/>
          </a:xfrm>
        </p:grpSpPr>
        <p:sp>
          <p:nvSpPr>
            <p:cNvPr id="13" name="フローチャート : 複数書類 13"/>
            <p:cNvSpPr/>
            <p:nvPr/>
          </p:nvSpPr>
          <p:spPr>
            <a:xfrm>
              <a:off x="0" y="4077072"/>
              <a:ext cx="1056900" cy="864000"/>
            </a:xfrm>
            <a:prstGeom prst="flowChartMulti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0024" y="4293096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07504" y="4689160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7584" y="4329120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95536" y="4509120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-62079" y="4559642"/>
            <a:ext cx="18977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Comparable corpora</a:t>
            </a:r>
            <a:endParaRPr lang="ja-JP" altLang="en-US" sz="1600" dirty="0"/>
          </a:p>
        </p:txBody>
      </p:sp>
      <p:sp>
        <p:nvSpPr>
          <p:cNvPr id="19" name="角丸四角形 18"/>
          <p:cNvSpPr/>
          <p:nvPr/>
        </p:nvSpPr>
        <p:spPr>
          <a:xfrm>
            <a:off x="1448833" y="2520800"/>
            <a:ext cx="14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accent2"/>
                </a:solidFill>
              </a:rPr>
              <a:t>Topic model based method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448833" y="4015078"/>
            <a:ext cx="1440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C0504D"/>
                </a:solidFill>
              </a:rPr>
              <a:t>Context based method</a:t>
            </a:r>
          </a:p>
        </p:txBody>
      </p:sp>
      <p:cxnSp>
        <p:nvCxnSpPr>
          <p:cNvPr id="21" name="直線矢印コネクタ 20"/>
          <p:cNvCxnSpPr>
            <a:stCxn id="19" idx="3"/>
            <a:endCxn id="34" idx="1"/>
          </p:cNvCxnSpPr>
          <p:nvPr/>
        </p:nvCxnSpPr>
        <p:spPr>
          <a:xfrm flipV="1">
            <a:off x="2888833" y="2786154"/>
            <a:ext cx="220541" cy="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3"/>
            <a:endCxn id="19" idx="1"/>
          </p:cNvCxnSpPr>
          <p:nvPr/>
        </p:nvCxnSpPr>
        <p:spPr>
          <a:xfrm flipV="1">
            <a:off x="1318024" y="2790800"/>
            <a:ext cx="130809" cy="7247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0" idx="3"/>
            <a:endCxn id="47" idx="1"/>
          </p:cNvCxnSpPr>
          <p:nvPr/>
        </p:nvCxnSpPr>
        <p:spPr>
          <a:xfrm flipV="1">
            <a:off x="2888833" y="4280432"/>
            <a:ext cx="220541" cy="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5" idx="3"/>
            <a:endCxn id="20" idx="1"/>
          </p:cNvCxnSpPr>
          <p:nvPr/>
        </p:nvCxnSpPr>
        <p:spPr>
          <a:xfrm>
            <a:off x="1318024" y="3515526"/>
            <a:ext cx="130809" cy="769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34" idx="3"/>
            <a:endCxn id="26" idx="1"/>
          </p:cNvCxnSpPr>
          <p:nvPr/>
        </p:nvCxnSpPr>
        <p:spPr>
          <a:xfrm>
            <a:off x="5269374" y="2786154"/>
            <a:ext cx="153250" cy="796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5422624" y="3312888"/>
            <a:ext cx="1296000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C0504D"/>
                </a:solidFill>
              </a:rPr>
              <a:t>Combination</a:t>
            </a:r>
          </a:p>
        </p:txBody>
      </p:sp>
      <p:cxnSp>
        <p:nvCxnSpPr>
          <p:cNvPr id="27" name="直線矢印コネクタ 26"/>
          <p:cNvCxnSpPr>
            <a:stCxn id="47" idx="3"/>
            <a:endCxn id="26" idx="1"/>
          </p:cNvCxnSpPr>
          <p:nvPr/>
        </p:nvCxnSpPr>
        <p:spPr>
          <a:xfrm flipV="1">
            <a:off x="5269374" y="3582888"/>
            <a:ext cx="153250" cy="6975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6" idx="3"/>
            <a:endCxn id="60" idx="1"/>
          </p:cNvCxnSpPr>
          <p:nvPr/>
        </p:nvCxnSpPr>
        <p:spPr>
          <a:xfrm>
            <a:off x="6718624" y="3582888"/>
            <a:ext cx="216024" cy="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カギ線コネクタ 28"/>
          <p:cNvCxnSpPr>
            <a:stCxn id="34" idx="2"/>
            <a:endCxn id="20" idx="0"/>
          </p:cNvCxnSpPr>
          <p:nvPr/>
        </p:nvCxnSpPr>
        <p:spPr>
          <a:xfrm rot="5400000">
            <a:off x="2870676" y="2696380"/>
            <a:ext cx="616856" cy="2020541"/>
          </a:xfrm>
          <a:prstGeom prst="bentConnector3">
            <a:avLst>
              <a:gd name="adj1" fmla="val 23966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007282" y="4847674"/>
            <a:ext cx="2559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Contextual bilingual lexicons</a:t>
            </a:r>
            <a:endParaRPr kumimoji="1" lang="ja-JP" altLang="en-US" sz="1600" dirty="0"/>
          </a:p>
        </p:txBody>
      </p:sp>
      <p:grpSp>
        <p:nvGrpSpPr>
          <p:cNvPr id="3" name="図形グループ 2"/>
          <p:cNvGrpSpPr/>
          <p:nvPr/>
        </p:nvGrpSpPr>
        <p:grpSpPr>
          <a:xfrm>
            <a:off x="3029695" y="1844824"/>
            <a:ext cx="2249334" cy="1562690"/>
            <a:chOff x="3029695" y="1844824"/>
            <a:chExt cx="2249334" cy="1562690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3029695" y="1844824"/>
              <a:ext cx="22493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Topical bilingual </a:t>
              </a:r>
              <a:r>
                <a:rPr lang="en-US" altLang="ja-JP" sz="1600" dirty="0" smtClean="0"/>
                <a:t>lexicons</a:t>
              </a:r>
              <a:endParaRPr lang="ja-JP" altLang="en-US" sz="1600" dirty="0"/>
            </a:p>
          </p:txBody>
        </p:sp>
        <p:grpSp>
          <p:nvGrpSpPr>
            <p:cNvPr id="33" name="図形グループ 32"/>
            <p:cNvGrpSpPr/>
            <p:nvPr/>
          </p:nvGrpSpPr>
          <p:grpSpPr>
            <a:xfrm>
              <a:off x="3054741" y="2174086"/>
              <a:ext cx="2221903" cy="1233428"/>
              <a:chOff x="2747251" y="2627620"/>
              <a:chExt cx="2221903" cy="1233428"/>
            </a:xfrm>
          </p:grpSpPr>
          <p:sp>
            <p:nvSpPr>
              <p:cNvPr id="34" name="メモ 33"/>
              <p:cNvSpPr/>
              <p:nvPr/>
            </p:nvSpPr>
            <p:spPr>
              <a:xfrm>
                <a:off x="2801884" y="2627620"/>
                <a:ext cx="2160000" cy="1224136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3897069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  <p:graphicFrame>
            <p:nvGraphicFramePr>
              <p:cNvPr id="36" name="オブジェクト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03022"/>
                  </p:ext>
                </p:extLst>
              </p:nvPr>
            </p:nvGraphicFramePr>
            <p:xfrm>
              <a:off x="2961237" y="2636912"/>
              <a:ext cx="242611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23" name="数式" r:id="rId4" imgW="203200" imgH="241300" progId="Equation.3">
                      <p:embed/>
                    </p:oleObj>
                  </mc:Choice>
                  <mc:Fallback>
                    <p:oleObj name="数式" r:id="rId4" imgW="203200" imgH="2413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2961237" y="2636912"/>
                            <a:ext cx="242611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" name="オブジェクト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5213169"/>
                  </p:ext>
                </p:extLst>
              </p:nvPr>
            </p:nvGraphicFramePr>
            <p:xfrm>
              <a:off x="4314503" y="2652713"/>
              <a:ext cx="617537" cy="290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24" name="数式" r:id="rId6" imgW="482600" imgH="228600" progId="Equation.3">
                      <p:embed/>
                    </p:oleObj>
                  </mc:Choice>
                  <mc:Fallback>
                    <p:oleObj name="数式" r:id="rId6" imgW="48260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314503" y="2652713"/>
                            <a:ext cx="617537" cy="2905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オブジェクト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272669"/>
                  </p:ext>
                </p:extLst>
              </p:nvPr>
            </p:nvGraphicFramePr>
            <p:xfrm>
              <a:off x="3607146" y="2636912"/>
              <a:ext cx="244774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25" name="数式" r:id="rId8" imgW="215900" imgH="254000" progId="Equation.3">
                      <p:embed/>
                    </p:oleObj>
                  </mc:Choice>
                  <mc:Fallback>
                    <p:oleObj name="数式" r:id="rId8" imgW="2159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3607146" y="2636912"/>
                            <a:ext cx="244774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" name="正方形/長方形 38"/>
              <p:cNvSpPr/>
              <p:nvPr/>
            </p:nvSpPr>
            <p:spPr>
              <a:xfrm>
                <a:off x="2747251" y="2969256"/>
                <a:ext cx="816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chemeClr val="accent4"/>
                    </a:solidFill>
                    <a:latin typeface="宋体"/>
                    <a:ea typeface="宋体"/>
                    <a:cs typeface="宋体"/>
                  </a:rPr>
                  <a:t>市场</a:t>
                </a:r>
                <a:endParaRPr lang="en-US" altLang="ja-JP" sz="1400" dirty="0" smtClean="0">
                  <a:solidFill>
                    <a:schemeClr val="accent4"/>
                  </a:solidFill>
                  <a:latin typeface="宋体"/>
                  <a:ea typeface="宋体"/>
                  <a:cs typeface="宋体"/>
                </a:endParaRPr>
              </a:p>
              <a:p>
                <a:pPr algn="ctr"/>
                <a:r>
                  <a:rPr lang="en-US" altLang="ja-JP" sz="1400" dirty="0" smtClean="0">
                    <a:solidFill>
                      <a:schemeClr val="accent4"/>
                    </a:solidFill>
                    <a:latin typeface="+mj-lt"/>
                    <a:ea typeface="宋体"/>
                    <a:cs typeface="宋体"/>
                  </a:rPr>
                  <a:t>(</a:t>
                </a:r>
                <a:r>
                  <a:rPr lang="en-US" altLang="ja-JP" sz="1400" dirty="0">
                    <a:solidFill>
                      <a:schemeClr val="accent4"/>
                    </a:solidFill>
                  </a:rPr>
                  <a:t>market</a:t>
                </a:r>
                <a:r>
                  <a:rPr lang="en-US" altLang="ja-JP" sz="1400" dirty="0" smtClean="0">
                    <a:solidFill>
                      <a:schemeClr val="accent4"/>
                    </a:solidFill>
                    <a:latin typeface="+mj-lt"/>
                    <a:ea typeface="宋体"/>
                    <a:cs typeface="宋体"/>
                  </a:rPr>
                  <a:t>)</a:t>
                </a:r>
                <a:endParaRPr lang="ja-JP" altLang="en-US" sz="1400" dirty="0">
                  <a:solidFill>
                    <a:schemeClr val="accent4"/>
                  </a:solidFill>
                  <a:latin typeface="+mj-lt"/>
                  <a:ea typeface="宋体"/>
                  <a:cs typeface="宋体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491880" y="2861534"/>
                <a:ext cx="91563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>
                    <a:solidFill>
                      <a:schemeClr val="accent1"/>
                    </a:solidFill>
                  </a:rPr>
                  <a:t>company</a:t>
                </a:r>
                <a:endParaRPr lang="en-US" altLang="ja-JP" sz="1400" dirty="0" smtClean="0">
                  <a:solidFill>
                    <a:schemeClr val="accent1"/>
                  </a:solidFill>
                </a:endParaRPr>
              </a:p>
              <a:p>
                <a:r>
                  <a:rPr lang="en-US" altLang="ja-JP" sz="1400" dirty="0">
                    <a:solidFill>
                      <a:schemeClr val="accent6"/>
                    </a:solidFill>
                  </a:rPr>
                  <a:t>market</a:t>
                </a:r>
                <a:endParaRPr lang="ja-JP" altLang="en-US" sz="1400" dirty="0">
                  <a:solidFill>
                    <a:schemeClr val="accent6"/>
                  </a:solidFill>
                </a:endParaRPr>
              </a:p>
              <a:p>
                <a:r>
                  <a:rPr lang="en-US" altLang="ja-JP" sz="1400" dirty="0">
                    <a:solidFill>
                      <a:schemeClr val="accent3"/>
                    </a:solidFill>
                  </a:rPr>
                  <a:t>consumer</a:t>
                </a:r>
                <a:endParaRPr lang="ja-JP" altLang="en-US" sz="1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4243834" y="2861534"/>
                <a:ext cx="68496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4F81BD"/>
                    </a:solidFill>
                  </a:rPr>
                  <a:t>0.0626</a:t>
                </a:r>
              </a:p>
              <a:p>
                <a:r>
                  <a:rPr lang="en-US" altLang="ja-JP" sz="1400" dirty="0" smtClean="0">
                    <a:solidFill>
                      <a:srgbClr val="F79646"/>
                    </a:solidFill>
                  </a:rPr>
                  <a:t>0.0600</a:t>
                </a: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0.0474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cxnSp>
            <p:nvCxnSpPr>
              <p:cNvPr id="42" name="直線矢印コネクタ 41"/>
              <p:cNvCxnSpPr/>
              <p:nvPr/>
            </p:nvCxnSpPr>
            <p:spPr>
              <a:xfrm>
                <a:off x="2809154" y="2929590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/>
              <p:cNvCxnSpPr/>
              <p:nvPr/>
            </p:nvCxnSpPr>
            <p:spPr>
              <a:xfrm>
                <a:off x="2809154" y="3573016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/>
              <p:cNvCxnSpPr/>
              <p:nvPr/>
            </p:nvCxnSpPr>
            <p:spPr>
              <a:xfrm>
                <a:off x="3491880" y="2627620"/>
                <a:ext cx="0" cy="12241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/>
              <p:cNvSpPr txBox="1"/>
              <p:nvPr/>
            </p:nvSpPr>
            <p:spPr>
              <a:xfrm>
                <a:off x="2890112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46" name="図形グループ 45"/>
          <p:cNvGrpSpPr/>
          <p:nvPr/>
        </p:nvGrpSpPr>
        <p:grpSpPr>
          <a:xfrm>
            <a:off x="3054741" y="3668364"/>
            <a:ext cx="2221903" cy="1233428"/>
            <a:chOff x="2747251" y="2627620"/>
            <a:chExt cx="2221903" cy="1233428"/>
          </a:xfrm>
        </p:grpSpPr>
        <p:sp>
          <p:nvSpPr>
            <p:cNvPr id="47" name="メモ 46"/>
            <p:cNvSpPr/>
            <p:nvPr/>
          </p:nvSpPr>
          <p:spPr>
            <a:xfrm>
              <a:off x="2801884" y="2627620"/>
              <a:ext cx="2160000" cy="1224136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897069" y="349171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・・・</a:t>
              </a:r>
              <a:endParaRPr kumimoji="1" lang="ja-JP" altLang="en-US" b="1" dirty="0"/>
            </a:p>
          </p:txBody>
        </p:sp>
        <p:graphicFrame>
          <p:nvGraphicFramePr>
            <p:cNvPr id="49" name="オブジェクト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772288"/>
                </p:ext>
              </p:extLst>
            </p:nvPr>
          </p:nvGraphicFramePr>
          <p:xfrm>
            <a:off x="2961237" y="2636912"/>
            <a:ext cx="242611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6" name="数式" r:id="rId10" imgW="203200" imgH="241300" progId="Equation.3">
                    <p:embed/>
                  </p:oleObj>
                </mc:Choice>
                <mc:Fallback>
                  <p:oleObj name="数式" r:id="rId10" imgW="203200" imgH="2413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961237" y="2636912"/>
                          <a:ext cx="242611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オブジェクト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8712594"/>
                </p:ext>
              </p:extLst>
            </p:nvPr>
          </p:nvGraphicFramePr>
          <p:xfrm>
            <a:off x="4251954" y="2660210"/>
            <a:ext cx="714375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7" name="数式" r:id="rId11" imgW="558800" imgH="215900" progId="Equation.3">
                    <p:embed/>
                  </p:oleObj>
                </mc:Choice>
                <mc:Fallback>
                  <p:oleObj name="数式" r:id="rId11" imgW="558800" imgH="215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251954" y="2660210"/>
                          <a:ext cx="714375" cy="2746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オブジェクト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7570408"/>
                </p:ext>
              </p:extLst>
            </p:nvPr>
          </p:nvGraphicFramePr>
          <p:xfrm>
            <a:off x="3580753" y="2636912"/>
            <a:ext cx="244774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8" name="数式" r:id="rId13" imgW="215900" imgH="254000" progId="Equation.3">
                    <p:embed/>
                  </p:oleObj>
                </mc:Choice>
                <mc:Fallback>
                  <p:oleObj name="数式" r:id="rId13" imgW="215900" imgH="254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580753" y="2636912"/>
                          <a:ext cx="244774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正方形/長方形 51"/>
            <p:cNvSpPr/>
            <p:nvPr/>
          </p:nvSpPr>
          <p:spPr>
            <a:xfrm>
              <a:off x="2747251" y="2976727"/>
              <a:ext cx="8166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8064A2"/>
                  </a:solidFill>
                  <a:latin typeface="宋体"/>
                  <a:ea typeface="宋体"/>
                  <a:cs typeface="宋体"/>
                </a:rPr>
                <a:t>市场</a:t>
              </a:r>
              <a:endParaRPr lang="en-US" altLang="ja-JP" sz="1400" dirty="0" smtClean="0">
                <a:solidFill>
                  <a:srgbClr val="8064A2"/>
                </a:solidFill>
                <a:latin typeface="宋体"/>
                <a:ea typeface="宋体"/>
                <a:cs typeface="宋体"/>
              </a:endParaRPr>
            </a:p>
            <a:p>
              <a:pPr algn="ctr"/>
              <a:r>
                <a:rPr lang="en-US" altLang="ja-JP" sz="1400" dirty="0" smtClean="0">
                  <a:solidFill>
                    <a:srgbClr val="8064A2"/>
                  </a:solidFill>
                  <a:ea typeface="宋体"/>
                  <a:cs typeface="宋体"/>
                </a:rPr>
                <a:t>(</a:t>
              </a:r>
              <a:r>
                <a:rPr lang="en-US" altLang="ja-JP" sz="1400" dirty="0">
                  <a:solidFill>
                    <a:srgbClr val="8064A2"/>
                  </a:solidFill>
                </a:rPr>
                <a:t>market</a:t>
              </a:r>
              <a:r>
                <a:rPr lang="en-US" altLang="ja-JP" sz="1400" dirty="0" smtClean="0">
                  <a:solidFill>
                    <a:srgbClr val="8064A2"/>
                  </a:solidFill>
                  <a:ea typeface="宋体"/>
                  <a:cs typeface="宋体"/>
                </a:rPr>
                <a:t>)</a:t>
              </a:r>
              <a:endParaRPr lang="ja-JP" altLang="en-US" sz="1400" dirty="0">
                <a:solidFill>
                  <a:srgbClr val="8064A2"/>
                </a:solidFill>
                <a:ea typeface="宋体"/>
                <a:cs typeface="宋体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465487" y="2869005"/>
              <a:ext cx="91563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solidFill>
                    <a:srgbClr val="9BBB59"/>
                  </a:solidFill>
                </a:rPr>
                <a:t>consumer</a:t>
              </a:r>
              <a:endParaRPr lang="ja-JP" altLang="en-US" sz="1400" dirty="0">
                <a:solidFill>
                  <a:srgbClr val="9BBB59"/>
                </a:solidFill>
              </a:endParaRPr>
            </a:p>
            <a:p>
              <a:r>
                <a:rPr lang="en-US" altLang="ja-JP" sz="1400" dirty="0">
                  <a:solidFill>
                    <a:srgbClr val="F79646"/>
                  </a:solidFill>
                </a:rPr>
                <a:t>market</a:t>
              </a:r>
              <a:endParaRPr lang="en-US" altLang="ja-JP" sz="1400" dirty="0" smtClean="0">
                <a:solidFill>
                  <a:srgbClr val="F79646"/>
                </a:solidFill>
              </a:endParaRPr>
            </a:p>
            <a:p>
              <a:r>
                <a:rPr lang="en-US" altLang="ja-JP" sz="1400" dirty="0">
                  <a:solidFill>
                    <a:srgbClr val="4F81BD"/>
                  </a:solidFill>
                </a:rPr>
                <a:t>company</a:t>
              </a:r>
              <a:endParaRPr lang="en-US" altLang="ja-JP" sz="1400" dirty="0" smtClean="0">
                <a:solidFill>
                  <a:srgbClr val="4F81BD"/>
                </a:solidFill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228910" y="2869005"/>
              <a:ext cx="68496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solidFill>
                    <a:srgbClr val="9BBB59"/>
                  </a:solidFill>
                </a:rPr>
                <a:t>0.0840</a:t>
              </a:r>
            </a:p>
            <a:p>
              <a:r>
                <a:rPr lang="en-US" altLang="ja-JP" sz="1400" dirty="0" smtClean="0">
                  <a:solidFill>
                    <a:srgbClr val="F79646"/>
                  </a:solidFill>
                </a:rPr>
                <a:t>0.0680</a:t>
              </a:r>
            </a:p>
            <a:p>
              <a:r>
                <a:rPr lang="en-US" altLang="ja-JP" sz="1400" dirty="0">
                  <a:solidFill>
                    <a:srgbClr val="4F81BD"/>
                  </a:solidFill>
                </a:rPr>
                <a:t>0.0557</a:t>
              </a:r>
              <a:endParaRPr lang="ja-JP" altLang="en-US" sz="1400" dirty="0">
                <a:solidFill>
                  <a:srgbClr val="4F81BD"/>
                </a:solidFill>
              </a:endParaRPr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2809154" y="2929590"/>
              <a:ext cx="216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>
              <a:off x="2809154" y="3573016"/>
              <a:ext cx="216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>
              <a:off x="3491880" y="2627620"/>
              <a:ext cx="0" cy="122413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2890112" y="349171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・・・</a:t>
              </a:r>
              <a:endParaRPr kumimoji="1" lang="ja-JP" altLang="en-US" b="1" dirty="0"/>
            </a:p>
          </p:txBody>
        </p:sp>
      </p:grpSp>
      <p:grpSp>
        <p:nvGrpSpPr>
          <p:cNvPr id="73" name="図形グループ 72"/>
          <p:cNvGrpSpPr/>
          <p:nvPr/>
        </p:nvGrpSpPr>
        <p:grpSpPr>
          <a:xfrm>
            <a:off x="6718624" y="2628032"/>
            <a:ext cx="2506315" cy="1580862"/>
            <a:chOff x="6718624" y="2628032"/>
            <a:chExt cx="2506315" cy="1580862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6718624" y="2628032"/>
              <a:ext cx="25063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 smtClean="0"/>
                <a:t>Combined bilingual lexicons</a:t>
              </a:r>
              <a:endParaRPr kumimoji="1" lang="ja-JP" altLang="en-US" sz="1600" dirty="0"/>
            </a:p>
          </p:txBody>
        </p:sp>
        <p:grpSp>
          <p:nvGrpSpPr>
            <p:cNvPr id="59" name="図形グループ 58"/>
            <p:cNvGrpSpPr/>
            <p:nvPr/>
          </p:nvGrpSpPr>
          <p:grpSpPr>
            <a:xfrm>
              <a:off x="6875213" y="2975466"/>
              <a:ext cx="2226705" cy="1233428"/>
              <a:chOff x="2742449" y="2627620"/>
              <a:chExt cx="2226705" cy="1233428"/>
            </a:xfrm>
          </p:grpSpPr>
          <p:sp>
            <p:nvSpPr>
              <p:cNvPr id="60" name="メモ 59"/>
              <p:cNvSpPr/>
              <p:nvPr/>
            </p:nvSpPr>
            <p:spPr>
              <a:xfrm>
                <a:off x="2801884" y="2627620"/>
                <a:ext cx="2160000" cy="1224136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3927153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  <p:graphicFrame>
            <p:nvGraphicFramePr>
              <p:cNvPr id="62" name="オブジェクト 6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10857024"/>
                  </p:ext>
                </p:extLst>
              </p:nvPr>
            </p:nvGraphicFramePr>
            <p:xfrm>
              <a:off x="2961237" y="2636912"/>
              <a:ext cx="242611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29" name="数式" r:id="rId14" imgW="203200" imgH="241300" progId="Equation.3">
                      <p:embed/>
                    </p:oleObj>
                  </mc:Choice>
                  <mc:Fallback>
                    <p:oleObj name="数式" r:id="rId14" imgW="203200" imgH="2413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2961237" y="2636912"/>
                            <a:ext cx="242611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" name="オブジェクト 6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57802701"/>
                  </p:ext>
                </p:extLst>
              </p:nvPr>
            </p:nvGraphicFramePr>
            <p:xfrm>
              <a:off x="4297724" y="2660958"/>
              <a:ext cx="617538" cy="274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30" name="数式" r:id="rId15" imgW="482600" imgH="215900" progId="Equation.3">
                      <p:embed/>
                    </p:oleObj>
                  </mc:Choice>
                  <mc:Fallback>
                    <p:oleObj name="数式" r:id="rId15" imgW="482600" imgH="2159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4297724" y="2660958"/>
                            <a:ext cx="617538" cy="2746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4" name="オブジェクト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9932571"/>
                  </p:ext>
                </p:extLst>
              </p:nvPr>
            </p:nvGraphicFramePr>
            <p:xfrm>
              <a:off x="3585691" y="2636912"/>
              <a:ext cx="244774" cy="2880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31" name="数式" r:id="rId17" imgW="215900" imgH="254000" progId="Equation.3">
                      <p:embed/>
                    </p:oleObj>
                  </mc:Choice>
                  <mc:Fallback>
                    <p:oleObj name="数式" r:id="rId17" imgW="2159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3585691" y="2636912"/>
                            <a:ext cx="244774" cy="2880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5" name="正方形/長方形 64"/>
              <p:cNvSpPr/>
              <p:nvPr/>
            </p:nvSpPr>
            <p:spPr>
              <a:xfrm>
                <a:off x="2742449" y="2969256"/>
                <a:ext cx="816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rgbClr val="8064A2"/>
                    </a:solidFill>
                    <a:latin typeface="宋体"/>
                    <a:ea typeface="宋体"/>
                    <a:cs typeface="宋体"/>
                  </a:rPr>
                  <a:t>市场</a:t>
                </a:r>
                <a:endParaRPr lang="en-US" altLang="ja-JP" sz="1400" dirty="0" smtClean="0">
                  <a:solidFill>
                    <a:srgbClr val="8064A2"/>
                  </a:solidFill>
                  <a:latin typeface="宋体"/>
                  <a:ea typeface="宋体"/>
                  <a:cs typeface="宋体"/>
                </a:endParaRPr>
              </a:p>
              <a:p>
                <a:pPr algn="ctr"/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(</a:t>
                </a:r>
                <a:r>
                  <a:rPr lang="en-US" altLang="ja-JP" sz="1400" dirty="0">
                    <a:solidFill>
                      <a:srgbClr val="8064A2"/>
                    </a:solidFill>
                  </a:rPr>
                  <a:t>market</a:t>
                </a:r>
                <a:r>
                  <a:rPr lang="en-US" altLang="ja-JP" sz="1400" dirty="0" smtClean="0">
                    <a:solidFill>
                      <a:srgbClr val="8064A2"/>
                    </a:solidFill>
                    <a:ea typeface="宋体"/>
                    <a:cs typeface="宋体"/>
                  </a:rPr>
                  <a:t>)</a:t>
                </a:r>
                <a:endParaRPr lang="ja-JP" altLang="en-US" sz="1400" dirty="0">
                  <a:solidFill>
                    <a:srgbClr val="8064A2"/>
                  </a:solidFill>
                  <a:ea typeface="宋体"/>
                  <a:cs typeface="宋体"/>
                </a:endParaRPr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3470425" y="2861534"/>
                <a:ext cx="91563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>
                    <a:solidFill>
                      <a:srgbClr val="F79646"/>
                    </a:solidFill>
                  </a:rPr>
                  <a:t>market</a:t>
                </a:r>
                <a:endParaRPr lang="en-US" altLang="ja-JP" sz="1400" dirty="0" smtClean="0">
                  <a:solidFill>
                    <a:srgbClr val="F79646"/>
                  </a:solidFill>
                </a:endParaRPr>
              </a:p>
              <a:p>
                <a:r>
                  <a:rPr lang="en-US" altLang="ja-JP" sz="1400" dirty="0">
                    <a:solidFill>
                      <a:srgbClr val="4F81BD"/>
                    </a:solidFill>
                  </a:rPr>
                  <a:t>company</a:t>
                </a:r>
                <a:endParaRPr lang="en-US" altLang="ja-JP" sz="1400" dirty="0" smtClean="0">
                  <a:solidFill>
                    <a:srgbClr val="4F81BD"/>
                  </a:solidFill>
                </a:endParaRP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consumer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4227580" y="2861534"/>
                <a:ext cx="68496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F79646"/>
                    </a:solidFill>
                  </a:rPr>
                  <a:t>0.0616</a:t>
                </a:r>
              </a:p>
              <a:p>
                <a:r>
                  <a:rPr lang="en-US" altLang="ja-JP" sz="1400" dirty="0" smtClean="0">
                    <a:solidFill>
                      <a:srgbClr val="4F81BD"/>
                    </a:solidFill>
                  </a:rPr>
                  <a:t>0.0612</a:t>
                </a:r>
              </a:p>
              <a:p>
                <a:r>
                  <a:rPr lang="en-US" altLang="ja-JP" sz="1400" dirty="0">
                    <a:solidFill>
                      <a:srgbClr val="9BBB59"/>
                    </a:solidFill>
                  </a:rPr>
                  <a:t>0.0547</a:t>
                </a:r>
                <a:endParaRPr lang="ja-JP" altLang="en-US" sz="1400" dirty="0">
                  <a:solidFill>
                    <a:srgbClr val="9BBB59"/>
                  </a:solidFill>
                </a:endParaRPr>
              </a:p>
            </p:txBody>
          </p:sp>
          <p:cxnSp>
            <p:nvCxnSpPr>
              <p:cNvPr id="68" name="直線矢印コネクタ 67"/>
              <p:cNvCxnSpPr/>
              <p:nvPr/>
            </p:nvCxnSpPr>
            <p:spPr>
              <a:xfrm>
                <a:off x="2809154" y="2929590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/>
              <p:nvPr/>
            </p:nvCxnSpPr>
            <p:spPr>
              <a:xfrm>
                <a:off x="2809154" y="3573016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矢印コネクタ 69"/>
              <p:cNvCxnSpPr/>
              <p:nvPr/>
            </p:nvCxnSpPr>
            <p:spPr>
              <a:xfrm>
                <a:off x="3496818" y="2627620"/>
                <a:ext cx="0" cy="12241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テキスト ボックス 70"/>
              <p:cNvSpPr txBox="1"/>
              <p:nvPr/>
            </p:nvSpPr>
            <p:spPr>
              <a:xfrm>
                <a:off x="2885310" y="349171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 smtClean="0"/>
                  <a:t>・・・</a:t>
                </a:r>
                <a:endParaRPr kumimoji="1" lang="ja-JP" altLang="en-US" b="1" dirty="0"/>
              </a:p>
            </p:txBody>
          </p:sp>
        </p:grpSp>
      </p:grpSp>
      <p:cxnSp>
        <p:nvCxnSpPr>
          <p:cNvPr id="72" name="カギ線コネクタ 71"/>
          <p:cNvCxnSpPr>
            <a:stCxn id="60" idx="2"/>
            <a:endCxn id="20" idx="2"/>
          </p:cNvCxnSpPr>
          <p:nvPr/>
        </p:nvCxnSpPr>
        <p:spPr>
          <a:xfrm rot="5400000">
            <a:off x="4914003" y="1454433"/>
            <a:ext cx="355476" cy="5845815"/>
          </a:xfrm>
          <a:prstGeom prst="bentConnector3">
            <a:avLst>
              <a:gd name="adj1" fmla="val 29573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四角形吹き出し 78"/>
          <p:cNvSpPr/>
          <p:nvPr/>
        </p:nvSpPr>
        <p:spPr>
          <a:xfrm>
            <a:off x="899592" y="1340768"/>
            <a:ext cx="2016224" cy="720000"/>
          </a:xfrm>
          <a:prstGeom prst="wedgeRectCallout">
            <a:avLst>
              <a:gd name="adj1" fmla="val 35965"/>
              <a:gd name="adj2" fmla="val 1080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Unsupervised 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0" name="四角形吹き出し 79"/>
          <p:cNvSpPr/>
          <p:nvPr/>
        </p:nvSpPr>
        <p:spPr>
          <a:xfrm>
            <a:off x="5436096" y="1268760"/>
            <a:ext cx="1512168" cy="720000"/>
          </a:xfrm>
          <a:prstGeom prst="wedgeRectCallout">
            <a:avLst>
              <a:gd name="adj1" fmla="val -56629"/>
              <a:gd name="adj2" fmla="val 1027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Seed</a:t>
            </a:r>
          </a:p>
          <a:p>
            <a:r>
              <a:rPr kumimoji="1" lang="en-US" altLang="ja-JP" sz="2400" dirty="0" smtClean="0">
                <a:solidFill>
                  <a:schemeClr val="bg1"/>
                </a:solidFill>
              </a:rPr>
              <a:t>Dictionary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1" name="四角形吹き出し 80"/>
          <p:cNvSpPr/>
          <p:nvPr/>
        </p:nvSpPr>
        <p:spPr>
          <a:xfrm>
            <a:off x="3419872" y="5733256"/>
            <a:ext cx="1368152" cy="720000"/>
          </a:xfrm>
          <a:prstGeom prst="wedgeRectCallout">
            <a:avLst>
              <a:gd name="adj1" fmla="val -3088"/>
              <a:gd name="adj2" fmla="val -1071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Iteration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2" name="四角形吹き出し 81"/>
          <p:cNvSpPr/>
          <p:nvPr/>
        </p:nvSpPr>
        <p:spPr>
          <a:xfrm>
            <a:off x="7524328" y="1628800"/>
            <a:ext cx="1512168" cy="720000"/>
          </a:xfrm>
          <a:prstGeom prst="wedgeRectCallout">
            <a:avLst>
              <a:gd name="adj1" fmla="val -56629"/>
              <a:gd name="adj2" fmla="val 1027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Seed</a:t>
            </a:r>
          </a:p>
          <a:p>
            <a:r>
              <a:rPr kumimoji="1" lang="en-US" altLang="ja-JP" sz="2400" dirty="0" smtClean="0">
                <a:solidFill>
                  <a:schemeClr val="bg1"/>
                </a:solidFill>
              </a:rPr>
              <a:t>Dictionary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9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0" grpId="1" animBg="1"/>
      <p:bldP spid="81" grpId="0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Topic Model Based Method 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26104" y="3851157"/>
            <a:ext cx="7487999" cy="4154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sz="21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en-US" altLang="ja-JP" sz="21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: </a:t>
            </a:r>
            <a:r>
              <a:rPr lang="en-US" altLang="ja-JP" sz="2100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sz="2100" dirty="0" smtClean="0">
                <a:ea typeface="宋体"/>
                <a:cs typeface="宋体"/>
              </a:rPr>
              <a:t>T1</a:t>
            </a:r>
            <a:r>
              <a:rPr lang="en-US" altLang="ja-JP" sz="2100" dirty="0" smtClean="0"/>
              <a:t>: 0.0138, </a:t>
            </a:r>
            <a:r>
              <a:rPr lang="en-US" altLang="zh-TW" sz="2100" dirty="0" smtClean="0">
                <a:ea typeface="宋体"/>
                <a:cs typeface="宋体"/>
              </a:rPr>
              <a:t>T2</a:t>
            </a:r>
            <a:r>
              <a:rPr lang="en-US" altLang="zh-TW" sz="2100" dirty="0" smtClean="0"/>
              <a:t>: 0.0087, </a:t>
            </a:r>
            <a:r>
              <a:rPr lang="en-US" altLang="zh-TW" sz="2100" dirty="0" smtClean="0">
                <a:ea typeface="宋体"/>
                <a:cs typeface="宋体"/>
              </a:rPr>
              <a:t>T3</a:t>
            </a:r>
            <a:r>
              <a:rPr lang="en-US" altLang="zh-TW" sz="2100" dirty="0" smtClean="0"/>
              <a:t>: 0.0004,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T4</a:t>
            </a:r>
            <a:r>
              <a:rPr lang="en-US" altLang="zh-TW" sz="2100" dirty="0" smtClean="0"/>
              <a:t>: 0.0102</a:t>
            </a:r>
            <a:r>
              <a:rPr lang="zh-TW" altLang="en-US" sz="2100" dirty="0" smtClean="0"/>
              <a:t>・・・</a:t>
            </a:r>
            <a:r>
              <a:rPr lang="en-US" altLang="ja-JP" sz="2100" dirty="0" smtClean="0">
                <a:latin typeface="宋体"/>
                <a:ea typeface="宋体"/>
                <a:cs typeface="宋体"/>
              </a:rPr>
              <a:t>&gt;</a:t>
            </a:r>
            <a:endParaRPr lang="ja-JP" altLang="en-US" sz="21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426105" y="5939389"/>
            <a:ext cx="7469694" cy="4154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consumer: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&lt;T1</a:t>
            </a:r>
            <a:r>
              <a:rPr lang="en-US" altLang="ja-JP" sz="2100" dirty="0" smtClean="0">
                <a:latin typeface="+mj-lt"/>
              </a:rPr>
              <a:t>: 0.0028,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T2</a:t>
            </a:r>
            <a:r>
              <a:rPr lang="en-US" altLang="zh-TW" sz="2100" dirty="0" smtClean="0">
                <a:latin typeface="+mj-lt"/>
              </a:rPr>
              <a:t>: 0.0009,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T3</a:t>
            </a:r>
            <a:r>
              <a:rPr lang="en-US" altLang="zh-TW" sz="2100" dirty="0" smtClean="0">
                <a:latin typeface="+mj-lt"/>
              </a:rPr>
              <a:t>: 0.0058,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T4</a:t>
            </a:r>
            <a:r>
              <a:rPr lang="en-US" altLang="zh-TW" sz="2100" dirty="0" smtClean="0">
                <a:latin typeface="+mj-lt"/>
              </a:rPr>
              <a:t>: 0.0037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26102" y="5291317"/>
            <a:ext cx="7487999" cy="4154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market: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&lt;T1</a:t>
            </a:r>
            <a:r>
              <a:rPr lang="en-US" altLang="ja-JP" sz="2100" dirty="0" smtClean="0">
                <a:latin typeface="+mj-lt"/>
              </a:rPr>
              <a:t>: 0.0029,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T2</a:t>
            </a:r>
            <a:r>
              <a:rPr lang="en-US" altLang="zh-TW" sz="2100" dirty="0" smtClean="0">
                <a:latin typeface="+mj-lt"/>
              </a:rPr>
              <a:t>: 0.0039,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T3</a:t>
            </a:r>
            <a:r>
              <a:rPr lang="en-US" altLang="zh-TW" sz="2100" dirty="0" smtClean="0">
                <a:latin typeface="+mj-lt"/>
              </a:rPr>
              <a:t>: </a:t>
            </a:r>
            <a:r>
              <a:rPr lang="en-US" altLang="zh-TW" sz="2100" dirty="0"/>
              <a:t>0.0251</a:t>
            </a:r>
            <a:r>
              <a:rPr lang="en-US" altLang="zh-TW" sz="2100" dirty="0" smtClean="0">
                <a:latin typeface="+mj-lt"/>
              </a:rPr>
              <a:t>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T4</a:t>
            </a:r>
            <a:r>
              <a:rPr lang="en-US" altLang="zh-TW" sz="2100" dirty="0" smtClean="0">
                <a:latin typeface="+mj-lt"/>
              </a:rPr>
              <a:t>: 0.0081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26102" y="4626695"/>
            <a:ext cx="7487999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company: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&lt;T1</a:t>
            </a:r>
            <a:r>
              <a:rPr lang="en-US" altLang="ja-JP" sz="2100" dirty="0" smtClean="0">
                <a:latin typeface="+mj-lt"/>
              </a:rPr>
              <a:t>: 0.0054,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T2</a:t>
            </a:r>
            <a:r>
              <a:rPr lang="en-US" altLang="zh-TW" sz="2100" dirty="0" smtClean="0">
                <a:latin typeface="+mj-lt"/>
              </a:rPr>
              <a:t>: 0.0120,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T3</a:t>
            </a:r>
            <a:r>
              <a:rPr lang="en-US" altLang="zh-TW" sz="2100" dirty="0" smtClean="0">
                <a:latin typeface="+mj-lt"/>
              </a:rPr>
              <a:t>: 0.0014,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T4</a:t>
            </a:r>
            <a:r>
              <a:rPr lang="en-US" altLang="zh-TW" sz="2100" dirty="0" smtClean="0">
                <a:latin typeface="+mj-lt"/>
              </a:rPr>
              <a:t>: 0.0089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497408" y="4438893"/>
            <a:ext cx="73950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6" idx="1"/>
            <a:endCxn id="11" idx="1"/>
          </p:cNvCxnSpPr>
          <p:nvPr/>
        </p:nvCxnSpPr>
        <p:spPr>
          <a:xfrm rot="10800000" flipH="1" flipV="1">
            <a:off x="1426103" y="4058906"/>
            <a:ext cx="1" cy="2088232"/>
          </a:xfrm>
          <a:prstGeom prst="curvedConnector3">
            <a:avLst>
              <a:gd name="adj1" fmla="val -228600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 rot="3777347">
            <a:off x="-65745" y="5597215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solidFill>
                  <a:srgbClr val="9BBB59"/>
                </a:solidFill>
              </a:rPr>
              <a:t>Sim</a:t>
            </a:r>
            <a:r>
              <a:rPr lang="en-US" altLang="ja-JP" sz="2400" dirty="0">
                <a:solidFill>
                  <a:srgbClr val="9BBB59"/>
                </a:solidFill>
              </a:rPr>
              <a:t>=0.0474</a:t>
            </a:r>
            <a:endParaRPr lang="ja-JP" altLang="en-US" sz="2400" dirty="0">
              <a:solidFill>
                <a:schemeClr val="accent3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 rot="3777347">
            <a:off x="-65745" y="4706678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solidFill>
                  <a:srgbClr val="F79646"/>
                </a:solidFill>
              </a:rPr>
              <a:t>Sim</a:t>
            </a:r>
            <a:r>
              <a:rPr lang="en-US" altLang="ja-JP" sz="2400" dirty="0">
                <a:solidFill>
                  <a:srgbClr val="F79646"/>
                </a:solidFill>
              </a:rPr>
              <a:t>=0.0600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 rot="3777347">
            <a:off x="-54869" y="3797015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solidFill>
                  <a:srgbClr val="4F81BD"/>
                </a:solidFill>
              </a:rPr>
              <a:t>Sim</a:t>
            </a:r>
            <a:r>
              <a:rPr lang="en-US" altLang="ja-JP" sz="2400" dirty="0">
                <a:solidFill>
                  <a:srgbClr val="4F81BD"/>
                </a:solidFill>
              </a:rPr>
              <a:t>=0.0626</a:t>
            </a:r>
            <a:endParaRPr lang="ja-JP" altLang="en-US" sz="2400" dirty="0">
              <a:solidFill>
                <a:srgbClr val="4F81BD"/>
              </a:solidFill>
            </a:endParaRPr>
          </a:p>
        </p:txBody>
      </p:sp>
      <p:cxnSp>
        <p:nvCxnSpPr>
          <p:cNvPr id="42" name="曲線コネクタ 41"/>
          <p:cNvCxnSpPr>
            <a:stCxn id="6" idx="1"/>
            <a:endCxn id="12" idx="1"/>
          </p:cNvCxnSpPr>
          <p:nvPr/>
        </p:nvCxnSpPr>
        <p:spPr>
          <a:xfrm rot="10800000" flipV="1">
            <a:off x="1426102" y="4058906"/>
            <a:ext cx="2" cy="1440160"/>
          </a:xfrm>
          <a:prstGeom prst="curvedConnector3">
            <a:avLst>
              <a:gd name="adj1" fmla="val 1143010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6" idx="1"/>
            <a:endCxn id="13" idx="1"/>
          </p:cNvCxnSpPr>
          <p:nvPr/>
        </p:nvCxnSpPr>
        <p:spPr>
          <a:xfrm rot="10800000" flipV="1">
            <a:off x="1426102" y="4058906"/>
            <a:ext cx="2" cy="775538"/>
          </a:xfrm>
          <a:prstGeom prst="curvedConnector3">
            <a:avLst>
              <a:gd name="adj1" fmla="val 11430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スライド番号プレースホルダー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grpSp>
        <p:nvGrpSpPr>
          <p:cNvPr id="19" name="図形グループ 18"/>
          <p:cNvGrpSpPr/>
          <p:nvPr/>
        </p:nvGrpSpPr>
        <p:grpSpPr>
          <a:xfrm>
            <a:off x="1649925" y="1412776"/>
            <a:ext cx="5522912" cy="2123976"/>
            <a:chOff x="1569368" y="2276872"/>
            <a:chExt cx="5522912" cy="2123976"/>
          </a:xfrm>
        </p:grpSpPr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2242592" y="2276872"/>
              <a:ext cx="3240000" cy="212397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5122912" y="4090466"/>
              <a:ext cx="381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/>
                <a:t> </a:t>
              </a:r>
              <a:r>
                <a:rPr lang="en-US" altLang="ja-JP" dirty="0" smtClean="0"/>
                <a:t>D</a:t>
              </a:r>
              <a:endParaRPr lang="en-US" altLang="ja-JP" baseline="-25000" dirty="0"/>
            </a:p>
          </p:txBody>
        </p:sp>
        <p:sp>
          <p:nvSpPr>
            <p:cNvPr id="23" name="Oval 44"/>
            <p:cNvSpPr>
              <a:spLocks noChangeArrowheads="1"/>
            </p:cNvSpPr>
            <p:nvPr/>
          </p:nvSpPr>
          <p:spPr bwMode="auto">
            <a:xfrm>
              <a:off x="1569368" y="3068960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>
                  <a:cs typeface="Arial" charset="0"/>
                  <a:sym typeface="Symbol" charset="0"/>
                </a:rPr>
                <a:t>α</a:t>
              </a:r>
              <a:endParaRPr lang="en-US" altLang="ja-JP" dirty="0">
                <a:cs typeface="Arial" charset="0"/>
                <a:sym typeface="Symbol" charset="0"/>
              </a:endParaRPr>
            </a:p>
          </p:txBody>
        </p:sp>
        <p:sp>
          <p:nvSpPr>
            <p:cNvPr id="24" name="Oval 50"/>
            <p:cNvSpPr>
              <a:spLocks noChangeArrowheads="1"/>
            </p:cNvSpPr>
            <p:nvPr/>
          </p:nvSpPr>
          <p:spPr bwMode="auto">
            <a:xfrm>
              <a:off x="2505472" y="3068960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>
                  <a:latin typeface="Comic Sans MS" charset="0"/>
                </a:rPr>
                <a:t>θ</a:t>
              </a:r>
              <a:endParaRPr lang="en-US" altLang="ja-JP" dirty="0">
                <a:latin typeface="Comic Sans MS" charset="0"/>
              </a:endParaRPr>
            </a:p>
          </p:txBody>
        </p:sp>
        <p:sp>
          <p:nvSpPr>
            <p:cNvPr id="25" name="Rectangle 57"/>
            <p:cNvSpPr>
              <a:spLocks noChangeArrowheads="1"/>
            </p:cNvSpPr>
            <p:nvPr/>
          </p:nvSpPr>
          <p:spPr bwMode="auto">
            <a:xfrm>
              <a:off x="5626968" y="2427408"/>
              <a:ext cx="720000" cy="1800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55"/>
            <p:cNvSpPr>
              <a:spLocks noChangeArrowheads="1"/>
            </p:cNvSpPr>
            <p:nvPr/>
          </p:nvSpPr>
          <p:spPr bwMode="auto">
            <a:xfrm>
              <a:off x="5758368" y="2624376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>
                  <a:cs typeface="Arial" charset="0"/>
                  <a:sym typeface="Symbol" charset="0"/>
                </a:rPr>
                <a:t>φ</a:t>
              </a:r>
              <a:endParaRPr lang="en-US" altLang="ja-JP" dirty="0">
                <a:cs typeface="Arial" charset="0"/>
                <a:sym typeface="Symbol" charset="0"/>
              </a:endParaRPr>
            </a:p>
          </p:txBody>
        </p:sp>
        <p:sp>
          <p:nvSpPr>
            <p:cNvPr id="27" name="Text Box 59"/>
            <p:cNvSpPr txBox="1">
              <a:spLocks noChangeArrowheads="1"/>
            </p:cNvSpPr>
            <p:nvPr/>
          </p:nvSpPr>
          <p:spPr bwMode="auto">
            <a:xfrm>
              <a:off x="6110064" y="3933056"/>
              <a:ext cx="381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/>
                <a:t> </a:t>
              </a:r>
              <a:r>
                <a:rPr lang="en-US" altLang="ja-JP" dirty="0" smtClean="0"/>
                <a:t>K</a:t>
              </a:r>
              <a:endParaRPr lang="en-US" altLang="ja-JP" baseline="-25000" dirty="0"/>
            </a:p>
          </p:txBody>
        </p:sp>
        <p:cxnSp>
          <p:nvCxnSpPr>
            <p:cNvPr id="28" name="直線矢印コネクタ 27"/>
            <p:cNvCxnSpPr>
              <a:stCxn id="24" idx="6"/>
              <a:endCxn id="32" idx="2"/>
            </p:cNvCxnSpPr>
            <p:nvPr/>
          </p:nvCxnSpPr>
          <p:spPr>
            <a:xfrm flipV="1">
              <a:off x="2962672" y="2852976"/>
              <a:ext cx="578321" cy="444584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23" idx="6"/>
              <a:endCxn id="24" idx="2"/>
            </p:cNvCxnSpPr>
            <p:nvPr/>
          </p:nvCxnSpPr>
          <p:spPr>
            <a:xfrm>
              <a:off x="2026568" y="3297560"/>
              <a:ext cx="478904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73"/>
            <p:cNvSpPr>
              <a:spLocks noChangeArrowheads="1"/>
            </p:cNvSpPr>
            <p:nvPr/>
          </p:nvSpPr>
          <p:spPr bwMode="auto">
            <a:xfrm>
              <a:off x="4266714" y="2624376"/>
              <a:ext cx="460782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/>
                <a:t>w</a:t>
              </a:r>
              <a:endParaRPr lang="en-US" altLang="ja-JP" dirty="0"/>
            </a:p>
          </p:txBody>
        </p:sp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3250704" y="2492976"/>
              <a:ext cx="1908000" cy="720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32" name="Oval 67"/>
            <p:cNvSpPr>
              <a:spLocks noChangeArrowheads="1"/>
            </p:cNvSpPr>
            <p:nvPr/>
          </p:nvSpPr>
          <p:spPr bwMode="auto">
            <a:xfrm>
              <a:off x="3540993" y="2624376"/>
              <a:ext cx="460782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/>
                <a:t>z</a:t>
              </a:r>
              <a:endParaRPr lang="en-US" altLang="ja-JP" dirty="0"/>
            </a:p>
          </p:txBody>
        </p:sp>
        <p:sp>
          <p:nvSpPr>
            <p:cNvPr id="33" name="Text Box 68"/>
            <p:cNvSpPr txBox="1">
              <a:spLocks noChangeArrowheads="1"/>
            </p:cNvSpPr>
            <p:nvPr/>
          </p:nvSpPr>
          <p:spPr bwMode="auto">
            <a:xfrm>
              <a:off x="4774719" y="2492976"/>
              <a:ext cx="38398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 smtClean="0"/>
                <a:t>M</a:t>
              </a:r>
              <a:r>
                <a:rPr lang="en-US" altLang="ja-JP" baseline="30000" dirty="0" smtClean="0"/>
                <a:t>S</a:t>
              </a:r>
              <a:endParaRPr lang="en-US" altLang="ja-JP" baseline="-25000" dirty="0"/>
            </a:p>
          </p:txBody>
        </p:sp>
        <p:cxnSp>
          <p:nvCxnSpPr>
            <p:cNvPr id="34" name="直線矢印コネクタ 33"/>
            <p:cNvCxnSpPr>
              <a:stCxn id="32" idx="6"/>
              <a:endCxn id="30" idx="2"/>
            </p:cNvCxnSpPr>
            <p:nvPr/>
          </p:nvCxnSpPr>
          <p:spPr>
            <a:xfrm>
              <a:off x="4001775" y="2852976"/>
              <a:ext cx="26494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6635080" y="3068960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>
                  <a:cs typeface="Arial" charset="0"/>
                  <a:sym typeface="Symbol" charset="0"/>
                </a:rPr>
                <a:t>β</a:t>
              </a:r>
              <a:endParaRPr lang="en-US" altLang="ja-JP" dirty="0">
                <a:cs typeface="Arial" charset="0"/>
                <a:sym typeface="Symbol" charset="0"/>
              </a:endParaRPr>
            </a:p>
          </p:txBody>
        </p:sp>
        <p:sp>
          <p:nvSpPr>
            <p:cNvPr id="36" name="Oval 73"/>
            <p:cNvSpPr>
              <a:spLocks noChangeArrowheads="1"/>
            </p:cNvSpPr>
            <p:nvPr/>
          </p:nvSpPr>
          <p:spPr bwMode="auto">
            <a:xfrm>
              <a:off x="4258816" y="3524496"/>
              <a:ext cx="457200" cy="457200"/>
            </a:xfrm>
            <a:prstGeom prst="ellipse">
              <a:avLst/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/>
                <a:t>w</a:t>
              </a:r>
              <a:endParaRPr lang="en-US" altLang="ja-JP" dirty="0"/>
            </a:p>
          </p:txBody>
        </p:sp>
        <p:sp>
          <p:nvSpPr>
            <p:cNvPr id="38" name="Rectangle 64"/>
            <p:cNvSpPr>
              <a:spLocks noChangeArrowheads="1"/>
            </p:cNvSpPr>
            <p:nvPr/>
          </p:nvSpPr>
          <p:spPr bwMode="auto">
            <a:xfrm>
              <a:off x="3250704" y="3393096"/>
              <a:ext cx="1908000" cy="720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41" name="Oval 67"/>
            <p:cNvSpPr>
              <a:spLocks noChangeArrowheads="1"/>
            </p:cNvSpPr>
            <p:nvPr/>
          </p:nvSpPr>
          <p:spPr bwMode="auto">
            <a:xfrm>
              <a:off x="3538736" y="3524496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/>
                <a:t>z</a:t>
              </a:r>
              <a:endParaRPr lang="en-US" altLang="ja-JP" dirty="0"/>
            </a:p>
          </p:txBody>
        </p:sp>
        <p:sp>
          <p:nvSpPr>
            <p:cNvPr id="45" name="Text Box 68"/>
            <p:cNvSpPr txBox="1">
              <a:spLocks noChangeArrowheads="1"/>
            </p:cNvSpPr>
            <p:nvPr/>
          </p:nvSpPr>
          <p:spPr bwMode="auto">
            <a:xfrm>
              <a:off x="4777704" y="3393096"/>
              <a:ext cx="381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 smtClean="0"/>
                <a:t>M</a:t>
              </a:r>
              <a:r>
                <a:rPr lang="en-US" altLang="ja-JP" baseline="30000" dirty="0" smtClean="0"/>
                <a:t>T</a:t>
              </a:r>
              <a:endParaRPr lang="en-US" altLang="ja-JP" baseline="-25000" dirty="0"/>
            </a:p>
          </p:txBody>
        </p:sp>
        <p:cxnSp>
          <p:nvCxnSpPr>
            <p:cNvPr id="46" name="直線矢印コネクタ 45"/>
            <p:cNvCxnSpPr>
              <a:stCxn id="41" idx="6"/>
              <a:endCxn id="36" idx="2"/>
            </p:cNvCxnSpPr>
            <p:nvPr/>
          </p:nvCxnSpPr>
          <p:spPr>
            <a:xfrm>
              <a:off x="3995936" y="3753096"/>
              <a:ext cx="26288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24" idx="6"/>
              <a:endCxn id="41" idx="2"/>
            </p:cNvCxnSpPr>
            <p:nvPr/>
          </p:nvCxnSpPr>
          <p:spPr>
            <a:xfrm>
              <a:off x="2962672" y="3297560"/>
              <a:ext cx="576064" cy="455536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55"/>
            <p:cNvSpPr>
              <a:spLocks noChangeArrowheads="1"/>
            </p:cNvSpPr>
            <p:nvPr/>
          </p:nvSpPr>
          <p:spPr bwMode="auto">
            <a:xfrm>
              <a:off x="5758368" y="3524496"/>
              <a:ext cx="457200" cy="4572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smtClean="0">
                  <a:cs typeface="Arial" charset="0"/>
                  <a:sym typeface="Symbol" charset="0"/>
                </a:rPr>
                <a:t>ψ</a:t>
              </a:r>
              <a:endParaRPr lang="en-US" altLang="ja-JP" dirty="0">
                <a:cs typeface="Arial" charset="0"/>
                <a:sym typeface="Symbol" charset="0"/>
              </a:endParaRPr>
            </a:p>
          </p:txBody>
        </p:sp>
        <p:cxnSp>
          <p:nvCxnSpPr>
            <p:cNvPr id="49" name="直線矢印コネクタ 48"/>
            <p:cNvCxnSpPr>
              <a:stCxn id="35" idx="2"/>
              <a:endCxn id="26" idx="6"/>
            </p:cNvCxnSpPr>
            <p:nvPr/>
          </p:nvCxnSpPr>
          <p:spPr>
            <a:xfrm flipH="1" flipV="1">
              <a:off x="6215568" y="2852976"/>
              <a:ext cx="419512" cy="444584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35" idx="2"/>
              <a:endCxn id="48" idx="6"/>
            </p:cNvCxnSpPr>
            <p:nvPr/>
          </p:nvCxnSpPr>
          <p:spPr>
            <a:xfrm flipH="1">
              <a:off x="6215568" y="3297560"/>
              <a:ext cx="419512" cy="455536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stCxn id="48" idx="2"/>
              <a:endCxn id="36" idx="6"/>
            </p:cNvCxnSpPr>
            <p:nvPr/>
          </p:nvCxnSpPr>
          <p:spPr>
            <a:xfrm flipH="1">
              <a:off x="4716016" y="3753096"/>
              <a:ext cx="1042352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26" idx="2"/>
              <a:endCxn id="30" idx="6"/>
            </p:cNvCxnSpPr>
            <p:nvPr/>
          </p:nvCxnSpPr>
          <p:spPr>
            <a:xfrm flipH="1">
              <a:off x="4727496" y="2852976"/>
              <a:ext cx="1030872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四角形吹き出し 52"/>
          <p:cNvSpPr/>
          <p:nvPr/>
        </p:nvSpPr>
        <p:spPr>
          <a:xfrm>
            <a:off x="378933" y="1412776"/>
            <a:ext cx="1656184" cy="720000"/>
          </a:xfrm>
          <a:prstGeom prst="wedgeRectCallout">
            <a:avLst>
              <a:gd name="adj1" fmla="val 95274"/>
              <a:gd name="adj2" fmla="val 639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/>
              <a:t>Topic distribution</a:t>
            </a:r>
            <a:endParaRPr lang="en-US" altLang="ja-JP" sz="2400" dirty="0"/>
          </a:p>
        </p:txBody>
      </p:sp>
      <p:sp>
        <p:nvSpPr>
          <p:cNvPr id="55" name="四角形吹き出し 54"/>
          <p:cNvSpPr/>
          <p:nvPr/>
        </p:nvSpPr>
        <p:spPr>
          <a:xfrm>
            <a:off x="7092280" y="1412776"/>
            <a:ext cx="1872208" cy="720000"/>
          </a:xfrm>
          <a:prstGeom prst="wedgeRectCallout">
            <a:avLst>
              <a:gd name="adj1" fmla="val -76750"/>
              <a:gd name="adj2" fmla="val 96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/>
              <a:t>Word</a:t>
            </a:r>
            <a:r>
              <a:rPr lang="en-US" altLang="ja-JP" sz="2400" dirty="0"/>
              <a:t>–topic distributions 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5563509" y="1268760"/>
            <a:ext cx="1080120" cy="24482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82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37" grpId="0"/>
      <p:bldP spid="39" grpId="0"/>
      <p:bldP spid="40" grpId="0"/>
      <p:bldP spid="53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Similarity Measure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TI: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Cue: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err="1" smtClean="0">
                <a:solidFill>
                  <a:srgbClr val="0000FF"/>
                </a:solidFill>
              </a:rPr>
              <a:t>TI</a:t>
            </a:r>
            <a:r>
              <a:rPr lang="en-US" altLang="ja-JP" dirty="0" err="1">
                <a:solidFill>
                  <a:srgbClr val="0000FF"/>
                </a:solidFill>
              </a:rPr>
              <a:t>+</a:t>
            </a:r>
            <a:r>
              <a:rPr lang="en-US" altLang="ja-JP" dirty="0" err="1" smtClean="0">
                <a:solidFill>
                  <a:srgbClr val="0000FF"/>
                </a:solidFill>
              </a:rPr>
              <a:t>Cue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8" name="図 7" descr="スクリーンショット 2013-10-28 20.07.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62" y="5085184"/>
            <a:ext cx="5677477" cy="1296144"/>
          </a:xfrm>
          <a:prstGeom prst="rect">
            <a:avLst/>
          </a:prstGeom>
        </p:spPr>
      </p:pic>
      <p:pic>
        <p:nvPicPr>
          <p:cNvPr id="11" name="図 10" descr="スクリーンショット 2013-10-28 20.11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474" y="1599580"/>
            <a:ext cx="5661053" cy="965324"/>
          </a:xfrm>
          <a:prstGeom prst="rect">
            <a:avLst/>
          </a:prstGeom>
        </p:spPr>
      </p:pic>
      <p:grpSp>
        <p:nvGrpSpPr>
          <p:cNvPr id="17" name="図形グループ 16"/>
          <p:cNvGrpSpPr/>
          <p:nvPr/>
        </p:nvGrpSpPr>
        <p:grpSpPr>
          <a:xfrm>
            <a:off x="2483446" y="2921000"/>
            <a:ext cx="4177108" cy="1003300"/>
            <a:chOff x="3746500" y="2921000"/>
            <a:chExt cx="4177108" cy="1003300"/>
          </a:xfrm>
        </p:grpSpPr>
        <p:pic>
          <p:nvPicPr>
            <p:cNvPr id="14" name="図 13" descr="スクリーンショット 2013-11-02 11.42.11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5708" y="2921000"/>
              <a:ext cx="2247900" cy="1003300"/>
            </a:xfrm>
            <a:prstGeom prst="rect">
              <a:avLst/>
            </a:prstGeom>
          </p:spPr>
        </p:pic>
        <p:pic>
          <p:nvPicPr>
            <p:cNvPr id="15" name="図 14" descr="スクリーンショット 2013-11-02 11.43.14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6500" y="3054350"/>
              <a:ext cx="1638300" cy="736600"/>
            </a:xfrm>
            <a:prstGeom prst="rect">
              <a:avLst/>
            </a:prstGeom>
          </p:spPr>
        </p:pic>
        <p:pic>
          <p:nvPicPr>
            <p:cNvPr id="16" name="図 15" descr="スクリーンショット 2013-11-02 11.43.3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0576" y="3098800"/>
              <a:ext cx="444500" cy="647700"/>
            </a:xfrm>
            <a:prstGeom prst="rect">
              <a:avLst/>
            </a:prstGeom>
          </p:spPr>
        </p:pic>
      </p:grpSp>
      <p:pic>
        <p:nvPicPr>
          <p:cNvPr id="18" name="図 17" descr="スクリーンショット 2013-11-02 11.44.2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0" y="4035028"/>
            <a:ext cx="27178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6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Context Based Method 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140890" y="1844824"/>
            <a:ext cx="7740000" cy="4154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sz="21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en-US" altLang="ja-JP" sz="21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: </a:t>
            </a:r>
            <a:r>
              <a:rPr lang="en-US" altLang="ja-JP" sz="2100" dirty="0" smtClean="0">
                <a:latin typeface="宋体"/>
                <a:ea typeface="宋体"/>
                <a:cs typeface="宋体"/>
              </a:rPr>
              <a:t>&lt;</a:t>
            </a:r>
            <a:r>
              <a:rPr lang="ja-JP" altLang="en-US" sz="2100" dirty="0">
                <a:latin typeface="宋体"/>
                <a:ea typeface="宋体"/>
                <a:cs typeface="宋体"/>
              </a:rPr>
              <a:t>规</a:t>
            </a:r>
            <a:r>
              <a:rPr lang="ja-JP" altLang="en-US" sz="2100" dirty="0" smtClean="0">
                <a:latin typeface="宋体"/>
                <a:ea typeface="宋体"/>
                <a:cs typeface="宋体"/>
              </a:rPr>
              <a:t>律</a:t>
            </a:r>
            <a:r>
              <a:rPr lang="en-US" altLang="ja-JP" sz="2100" dirty="0" smtClean="0"/>
              <a:t>: 24.9, </a:t>
            </a:r>
            <a:r>
              <a:rPr lang="zh-TW" altLang="en-US" sz="2100" dirty="0" smtClean="0">
                <a:latin typeface="宋体"/>
                <a:ea typeface="宋体"/>
                <a:cs typeface="宋体"/>
              </a:rPr>
              <a:t>系统</a:t>
            </a:r>
            <a:r>
              <a:rPr lang="en-US" altLang="zh-TW" sz="2100" dirty="0" smtClean="0"/>
              <a:t>: 38.4, </a:t>
            </a:r>
            <a:r>
              <a:rPr lang="zh-TW" altLang="en-US" sz="2100" dirty="0" smtClean="0">
                <a:latin typeface="宋体"/>
                <a:ea typeface="宋体"/>
                <a:cs typeface="宋体"/>
              </a:rPr>
              <a:t>厂</a:t>
            </a:r>
            <a:r>
              <a:rPr lang="en-US" altLang="zh-TW" sz="2100" dirty="0" smtClean="0"/>
              <a:t>: 8.9, </a:t>
            </a:r>
            <a:r>
              <a:rPr lang="zh-TW" altLang="en-US" sz="2100" dirty="0" smtClean="0">
                <a:latin typeface="宋体"/>
                <a:ea typeface="宋体"/>
                <a:cs typeface="宋体"/>
              </a:rPr>
              <a:t>饮料</a:t>
            </a:r>
            <a:r>
              <a:rPr lang="en-US" altLang="zh-TW" sz="2100" dirty="0" smtClean="0"/>
              <a:t>: 22.2</a:t>
            </a:r>
            <a:r>
              <a:rPr lang="zh-TW" altLang="en-US" sz="2100" dirty="0" smtClean="0"/>
              <a:t>・・・</a:t>
            </a:r>
            <a:r>
              <a:rPr lang="en-US" altLang="ja-JP" sz="2100" dirty="0" smtClean="0">
                <a:latin typeface="宋体"/>
                <a:ea typeface="宋体"/>
                <a:cs typeface="宋体"/>
              </a:rPr>
              <a:t>&gt;</a:t>
            </a:r>
            <a:endParaRPr lang="ja-JP" altLang="en-US" sz="2100" dirty="0"/>
          </a:p>
        </p:txBody>
      </p:sp>
      <p:sp>
        <p:nvSpPr>
          <p:cNvPr id="7" name="正方形/長方形 6"/>
          <p:cNvSpPr/>
          <p:nvPr/>
        </p:nvSpPr>
        <p:spPr>
          <a:xfrm>
            <a:off x="1140890" y="2924944"/>
            <a:ext cx="7740000" cy="415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21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en-US" altLang="ja-JP" sz="21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</a:t>
            </a:r>
            <a:r>
              <a:rPr lang="en-US" altLang="ja-JP" sz="2100" dirty="0">
                <a:ea typeface="宋体"/>
                <a:cs typeface="宋体"/>
              </a:rPr>
              <a:t>law</a:t>
            </a:r>
            <a:r>
              <a:rPr lang="en-US" altLang="ja-JP" sz="2100" dirty="0" smtClean="0">
                <a:latin typeface="+mj-lt"/>
              </a:rPr>
              <a:t>: 24.9, </a:t>
            </a:r>
            <a:r>
              <a:rPr lang="en-US" altLang="zh-TW" sz="2100" dirty="0">
                <a:ea typeface="宋体"/>
                <a:cs typeface="宋体"/>
              </a:rPr>
              <a:t>system</a:t>
            </a:r>
            <a:r>
              <a:rPr lang="en-US" altLang="zh-TW" sz="2100" dirty="0" smtClean="0">
                <a:latin typeface="+mj-lt"/>
              </a:rPr>
              <a:t>: 38.4, </a:t>
            </a:r>
            <a:r>
              <a:rPr lang="en-US" altLang="zh-TW" sz="2100" dirty="0">
                <a:ea typeface="宋体"/>
                <a:cs typeface="宋体"/>
              </a:rPr>
              <a:t>factory</a:t>
            </a:r>
            <a:r>
              <a:rPr lang="en-US" altLang="zh-TW" sz="2100" dirty="0" smtClean="0">
                <a:latin typeface="+mj-lt"/>
              </a:rPr>
              <a:t>: 8.9, </a:t>
            </a:r>
            <a:r>
              <a:rPr lang="en-US" altLang="zh-TW" sz="2100" dirty="0">
                <a:ea typeface="宋体"/>
                <a:cs typeface="宋体"/>
              </a:rPr>
              <a:t>drink</a:t>
            </a:r>
            <a:r>
              <a:rPr lang="en-US" altLang="zh-TW" sz="2100" dirty="0" smtClean="0">
                <a:latin typeface="+mj-lt"/>
              </a:rPr>
              <a:t>: 22.2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2699792" y="2450505"/>
            <a:ext cx="100811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808323" y="2378497"/>
            <a:ext cx="4278184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(</a:t>
            </a:r>
            <a:r>
              <a:rPr lang="en-US" altLang="ja-JP" sz="2400" dirty="0" smtClean="0">
                <a:solidFill>
                  <a:srgbClr val="C0504D"/>
                </a:solidFill>
              </a:rPr>
              <a:t>projection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via a seed dictionary)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40891" y="4034681"/>
            <a:ext cx="7735317" cy="4154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consumer: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&lt;law</a:t>
            </a:r>
            <a:r>
              <a:rPr lang="en-US" altLang="ja-JP" sz="2100" dirty="0" smtClean="0">
                <a:latin typeface="+mj-lt"/>
              </a:rPr>
              <a:t>: 23.5,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system</a:t>
            </a:r>
            <a:r>
              <a:rPr lang="en-US" altLang="zh-TW" sz="2100" dirty="0" smtClean="0">
                <a:latin typeface="+mj-lt"/>
              </a:rPr>
              <a:t>: 38.3,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factory</a:t>
            </a:r>
            <a:r>
              <a:rPr lang="en-US" altLang="zh-TW" sz="2100" dirty="0" smtClean="0">
                <a:latin typeface="+mj-lt"/>
              </a:rPr>
              <a:t>: 10.2,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drink</a:t>
            </a:r>
            <a:r>
              <a:rPr lang="en-US" altLang="zh-TW" sz="2100" dirty="0" smtClean="0">
                <a:latin typeface="+mj-lt"/>
              </a:rPr>
              <a:t>: 21.8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40889" y="4725144"/>
            <a:ext cx="7740000" cy="4154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market: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&lt;law</a:t>
            </a:r>
            <a:r>
              <a:rPr lang="en-US" altLang="ja-JP" sz="2100" dirty="0" smtClean="0">
                <a:latin typeface="+mj-lt"/>
              </a:rPr>
              <a:t>: 14.6,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system</a:t>
            </a:r>
            <a:r>
              <a:rPr lang="en-US" altLang="zh-TW" sz="2100" dirty="0" smtClean="0">
                <a:latin typeface="+mj-lt"/>
              </a:rPr>
              <a:t>: 31.2,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factory</a:t>
            </a:r>
            <a:r>
              <a:rPr lang="en-US" altLang="zh-TW" sz="2100" dirty="0" smtClean="0">
                <a:latin typeface="+mj-lt"/>
              </a:rPr>
              <a:t>: 3.7,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drink</a:t>
            </a:r>
            <a:r>
              <a:rPr lang="en-US" altLang="zh-TW" sz="2100" dirty="0" smtClean="0">
                <a:latin typeface="+mj-lt"/>
              </a:rPr>
              <a:t>: 22.8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40889" y="5389766"/>
            <a:ext cx="7740000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2100" dirty="0" smtClean="0">
                <a:solidFill>
                  <a:srgbClr val="FFFFFF"/>
                </a:solidFill>
              </a:rPr>
              <a:t>company: 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&lt;law</a:t>
            </a:r>
            <a:r>
              <a:rPr lang="en-US" altLang="ja-JP" sz="2100" dirty="0" smtClean="0">
                <a:latin typeface="+mj-lt"/>
              </a:rPr>
              <a:t>: 64.0,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system</a:t>
            </a:r>
            <a:r>
              <a:rPr lang="en-US" altLang="zh-TW" sz="2100" dirty="0" smtClean="0">
                <a:latin typeface="+mj-lt"/>
              </a:rPr>
              <a:t>: 18.7,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factory</a:t>
            </a:r>
            <a:r>
              <a:rPr lang="en-US" altLang="zh-TW" sz="2100" dirty="0" smtClean="0">
                <a:latin typeface="+mj-lt"/>
              </a:rPr>
              <a:t>: 1.9, </a:t>
            </a:r>
            <a:r>
              <a:rPr lang="en-US" altLang="zh-TW" sz="2100" dirty="0" smtClean="0">
                <a:latin typeface="+mj-lt"/>
                <a:ea typeface="宋体"/>
                <a:cs typeface="宋体"/>
              </a:rPr>
              <a:t>drink</a:t>
            </a:r>
            <a:r>
              <a:rPr lang="en-US" altLang="zh-TW" sz="2100" dirty="0" smtClean="0">
                <a:latin typeface="+mj-lt"/>
              </a:rPr>
              <a:t>: 11.4</a:t>
            </a:r>
            <a:r>
              <a:rPr lang="zh-TW" altLang="en-US" sz="2100" dirty="0" smtClean="0">
                <a:latin typeface="+mj-lt"/>
              </a:rPr>
              <a:t>・・・</a:t>
            </a:r>
            <a:r>
              <a:rPr lang="en-US" altLang="ja-JP" sz="2100" dirty="0" smtClean="0">
                <a:latin typeface="+mj-lt"/>
                <a:ea typeface="宋体"/>
                <a:cs typeface="宋体"/>
              </a:rPr>
              <a:t>&gt;</a:t>
            </a:r>
            <a:endParaRPr lang="ja-JP" altLang="en-US" sz="2100" dirty="0">
              <a:latin typeface="+mj-lt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115616" y="3695324"/>
            <a:ext cx="77768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7" idx="1"/>
            <a:endCxn id="11" idx="1"/>
          </p:cNvCxnSpPr>
          <p:nvPr/>
        </p:nvCxnSpPr>
        <p:spPr>
          <a:xfrm rot="10800000" flipH="1" flipV="1">
            <a:off x="1140889" y="3132692"/>
            <a:ext cx="1" cy="1109737"/>
          </a:xfrm>
          <a:prstGeom prst="curvedConnector3">
            <a:avLst>
              <a:gd name="adj1" fmla="val -228600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 rot="3777347">
            <a:off x="-364653" y="3220951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3"/>
                </a:solidFill>
              </a:rPr>
              <a:t>Sim=</a:t>
            </a:r>
            <a:r>
              <a:rPr lang="en-US" altLang="ja-JP" sz="2400" dirty="0">
                <a:solidFill>
                  <a:srgbClr val="9BBB59"/>
                </a:solidFill>
              </a:rPr>
              <a:t>0.0840</a:t>
            </a:r>
            <a:endParaRPr lang="ja-JP" altLang="en-US" sz="2400" dirty="0">
              <a:solidFill>
                <a:schemeClr val="accent3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 rot="3777347">
            <a:off x="-364653" y="4085047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6"/>
                </a:solidFill>
              </a:rPr>
              <a:t>Sim=</a:t>
            </a:r>
            <a:r>
              <a:rPr lang="en-US" altLang="ja-JP" sz="2400" dirty="0">
                <a:solidFill>
                  <a:srgbClr val="F79646"/>
                </a:solidFill>
              </a:rPr>
              <a:t>0.0680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 rot="3777347">
            <a:off x="-364653" y="5021151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4F81BD"/>
                </a:solidFill>
              </a:rPr>
              <a:t>Sim=</a:t>
            </a:r>
            <a:r>
              <a:rPr lang="en-US" altLang="ja-JP" sz="2400" dirty="0">
                <a:solidFill>
                  <a:srgbClr val="4F81BD"/>
                </a:solidFill>
              </a:rPr>
              <a:t>0.0557</a:t>
            </a:r>
            <a:endParaRPr lang="ja-JP" altLang="en-US" sz="2400" dirty="0">
              <a:solidFill>
                <a:srgbClr val="4F81BD"/>
              </a:solidFill>
            </a:endParaRPr>
          </a:p>
        </p:txBody>
      </p:sp>
      <p:cxnSp>
        <p:nvCxnSpPr>
          <p:cNvPr id="42" name="曲線コネクタ 41"/>
          <p:cNvCxnSpPr>
            <a:stCxn id="7" idx="1"/>
            <a:endCxn id="12" idx="1"/>
          </p:cNvCxnSpPr>
          <p:nvPr/>
        </p:nvCxnSpPr>
        <p:spPr>
          <a:xfrm rot="10800000" flipV="1">
            <a:off x="1140890" y="3132693"/>
            <a:ext cx="1" cy="1800200"/>
          </a:xfrm>
          <a:prstGeom prst="curved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7" idx="1"/>
            <a:endCxn id="13" idx="1"/>
          </p:cNvCxnSpPr>
          <p:nvPr/>
        </p:nvCxnSpPr>
        <p:spPr>
          <a:xfrm rot="10800000" flipV="1">
            <a:off x="1140890" y="3132693"/>
            <a:ext cx="1" cy="2464822"/>
          </a:xfrm>
          <a:prstGeom prst="curved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スライド番号プレースホルダー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3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37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Context Modeling and Similarity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Window-based context (±2)</a:t>
            </a:r>
            <a:endParaRPr lang="en-US" altLang="ja-JP" dirty="0"/>
          </a:p>
          <a:p>
            <a:pPr lvl="1"/>
            <a:r>
              <a:rPr kumimoji="1" lang="en-US" altLang="ja-JP" dirty="0" smtClean="0">
                <a:solidFill>
                  <a:srgbClr val="000000"/>
                </a:solidFill>
              </a:rPr>
              <a:t>e.g.</a:t>
            </a:r>
          </a:p>
          <a:p>
            <a:pPr marL="457200" lvl="1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endParaRPr kumimoji="1" lang="en-US" altLang="ja-JP" dirty="0"/>
          </a:p>
          <a:p>
            <a:r>
              <a:rPr kumimoji="1" lang="en-US" altLang="ja-JP" dirty="0" smtClean="0"/>
              <a:t>Cosine similarity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07704" y="2225387"/>
            <a:ext cx="6624736" cy="83099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400" dirty="0" smtClean="0"/>
              <a:t>mainstream </a:t>
            </a:r>
            <a:r>
              <a:rPr lang="en-US" altLang="zh-TW" sz="2400" dirty="0">
                <a:ea typeface="宋体"/>
                <a:cs typeface="宋体"/>
              </a:rPr>
              <a:t>drink </a:t>
            </a:r>
            <a:r>
              <a:rPr lang="en-US" altLang="zh-TW" sz="2400" dirty="0" smtClean="0">
                <a:ea typeface="宋体"/>
                <a:cs typeface="宋体"/>
              </a:rPr>
              <a:t>factory </a:t>
            </a:r>
            <a:r>
              <a:rPr lang="en-US" altLang="ja-JP" sz="2400" dirty="0" smtClean="0">
                <a:solidFill>
                  <a:schemeClr val="accent2"/>
                </a:solidFill>
              </a:rPr>
              <a:t>market</a:t>
            </a:r>
            <a:r>
              <a:rPr lang="en-US" altLang="ja-JP" sz="2400" dirty="0" smtClean="0"/>
              <a:t> </a:t>
            </a:r>
            <a:r>
              <a:rPr lang="en-US" altLang="ja-JP" sz="2400" dirty="0">
                <a:ea typeface="宋体"/>
                <a:cs typeface="宋体"/>
              </a:rPr>
              <a:t>law </a:t>
            </a:r>
            <a:r>
              <a:rPr lang="en-US" altLang="zh-TW" sz="2400" dirty="0" smtClean="0">
                <a:ea typeface="宋体"/>
                <a:cs typeface="宋体"/>
              </a:rPr>
              <a:t>system </a:t>
            </a:r>
            <a:r>
              <a:rPr lang="en-US" altLang="ja-JP" sz="2400" dirty="0" smtClean="0"/>
              <a:t>sellers exchange goods </a:t>
            </a:r>
            <a:r>
              <a:rPr lang="en-US" altLang="ja-JP" sz="2400" dirty="0"/>
              <a:t>services </a:t>
            </a:r>
            <a:r>
              <a:rPr lang="en-US" altLang="ja-JP" sz="2400" dirty="0" smtClean="0"/>
              <a:t>information</a:t>
            </a:r>
            <a:endParaRPr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3525788" y="2264296"/>
            <a:ext cx="4070548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 descr="スクリーンショット 2013-10-28 21.33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4437112"/>
            <a:ext cx="64516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7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62746</TotalTime>
  <Words>1494</Words>
  <Application>Microsoft Macintosh PowerPoint</Application>
  <PresentationFormat>画面に合わせる (4:3)</PresentationFormat>
  <Paragraphs>221</Paragraphs>
  <Slides>15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Office 主题</vt:lpstr>
      <vt:lpstr>数式</vt:lpstr>
      <vt:lpstr>Iterative Bilingual Lexicon Extraction  from Comparable Corpora Using  Topic Model and Context Based Methods</vt:lpstr>
      <vt:lpstr>Background</vt:lpstr>
      <vt:lpstr>Bilingual Lexicons in  Comparable Corpora</vt:lpstr>
      <vt:lpstr>Related Work</vt:lpstr>
      <vt:lpstr>System Overview</vt:lpstr>
      <vt:lpstr>Topic Model Based Method </vt:lpstr>
      <vt:lpstr>Similarity Measure</vt:lpstr>
      <vt:lpstr>Context Based Method </vt:lpstr>
      <vt:lpstr>Context Modeling and Similarity</vt:lpstr>
      <vt:lpstr>Combination</vt:lpstr>
      <vt:lpstr>Experimental Settings</vt:lpstr>
      <vt:lpstr>Results (Chinese-English Precision@1)</vt:lpstr>
      <vt:lpstr>Improved Example</vt:lpstr>
      <vt:lpstr>Not Improved Example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 2013 Report</dc:title>
  <cp:lastModifiedBy>chenhui chu</cp:lastModifiedBy>
  <cp:revision>978</cp:revision>
  <cp:lastPrinted>2014-03-12T02:12:54Z</cp:lastPrinted>
  <dcterms:modified xsi:type="dcterms:W3CDTF">2014-06-25T01:28:45Z</dcterms:modified>
</cp:coreProperties>
</file>