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2" r:id="rId2"/>
    <p:sldId id="420" r:id="rId3"/>
    <p:sldId id="430" r:id="rId4"/>
    <p:sldId id="396" r:id="rId5"/>
    <p:sldId id="399" r:id="rId6"/>
    <p:sldId id="427" r:id="rId7"/>
    <p:sldId id="407" r:id="rId8"/>
    <p:sldId id="400" r:id="rId9"/>
    <p:sldId id="431" r:id="rId10"/>
    <p:sldId id="403" r:id="rId11"/>
    <p:sldId id="428" r:id="rId12"/>
    <p:sldId id="404" r:id="rId13"/>
    <p:sldId id="433" r:id="rId14"/>
    <p:sldId id="429" r:id="rId15"/>
    <p:sldId id="392" r:id="rId16"/>
    <p:sldId id="432" r:id="rId17"/>
    <p:sldId id="426" r:id="rId18"/>
    <p:sldId id="421" r:id="rId19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テーマ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テーマ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972"/>
    <p:restoredTop sz="91542" autoAdjust="0"/>
  </p:normalViewPr>
  <p:slideViewPr>
    <p:cSldViewPr snapToGrid="0" snapToObjects="1">
      <p:cViewPr varScale="1">
        <p:scale>
          <a:sx n="82" d="100"/>
          <a:sy n="82" d="100"/>
        </p:scale>
        <p:origin x="184" y="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notesViewPr>
    <p:cSldViewPr snapToGrid="0" snapToObjects="1">
      <p:cViewPr varScale="1">
        <p:scale>
          <a:sx n="75" d="100"/>
          <a:sy n="75" d="100"/>
        </p:scale>
        <p:origin x="-3440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hibata/Documents/PPT/anaphora/NLP2018_shib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hibata/Documents/PPT/anaphora/NLP2018_shib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hibata/Documents/PPT/anaphora/NLP2018_shib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hibata/Documents/PPT/anaphora/NLP2018_shib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ベースライン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格解析</c:v>
                </c:pt>
                <c:pt idx="1">
                  <c:v>ゼロ照応解析</c:v>
                </c:pt>
                <c:pt idx="2">
                  <c:v>共参照解析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0.88900000000000001</c:v>
                </c:pt>
                <c:pt idx="1">
                  <c:v>0.52</c:v>
                </c:pt>
                <c:pt idx="2">
                  <c:v>0.65800000000000003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CD-C544-837D-917668F6863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+entity (CR)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格解析</c:v>
                </c:pt>
                <c:pt idx="1">
                  <c:v>ゼロ照応解析</c:v>
                </c:pt>
                <c:pt idx="2">
                  <c:v>共参照解析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0.88900000000000001</c:v>
                </c:pt>
                <c:pt idx="1">
                  <c:v>0.51700000000000002</c:v>
                </c:pt>
                <c:pt idx="2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CD-C544-837D-917668F6863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+entity (CR, PA)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格解析</c:v>
                </c:pt>
                <c:pt idx="1">
                  <c:v>ゼロ照応解析</c:v>
                </c:pt>
                <c:pt idx="2">
                  <c:v>共参照解析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0.89500000000000002</c:v>
                </c:pt>
                <c:pt idx="1">
                  <c:v>0.56899999999999995</c:v>
                </c:pt>
                <c:pt idx="2">
                  <c:v>0.67400000000000004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CD-C544-837D-917668F686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2739311"/>
        <c:axId val="682957071"/>
      </c:barChart>
      <c:catAx>
        <c:axId val="68273931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82957071"/>
        <c:crossesAt val="0"/>
        <c:auto val="1"/>
        <c:lblAlgn val="ctr"/>
        <c:lblOffset val="100"/>
        <c:noMultiLvlLbl val="0"/>
      </c:catAx>
      <c:valAx>
        <c:axId val="682957071"/>
        <c:scaling>
          <c:orientation val="minMax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827393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Sheet1!$A$7</c:f>
              <c:strCache>
                <c:ptCount val="1"/>
                <c:pt idx="0">
                  <c:v>ベースライン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Sheet1!$B$6:$D$6</c:f>
              <c:strCache>
                <c:ptCount val="3"/>
                <c:pt idx="0">
                  <c:v>格解析</c:v>
                </c:pt>
                <c:pt idx="1">
                  <c:v>ゼロ照応解析</c:v>
                </c:pt>
                <c:pt idx="2">
                  <c:v>共参照解析</c:v>
                </c:pt>
              </c:strCache>
            </c:strRef>
          </c:cat>
          <c:val>
            <c:numRef>
              <c:f>Sheet1!$B$7:$D$7</c:f>
              <c:numCache>
                <c:formatCode>General</c:formatCode>
                <c:ptCount val="3"/>
                <c:pt idx="0">
                  <c:v>0.9</c:v>
                </c:pt>
                <c:pt idx="1">
                  <c:v>0.28100000000000003</c:v>
                </c:pt>
                <c:pt idx="2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61-7546-B498-14556CB35D9E}"/>
            </c:ext>
          </c:extLst>
        </c:ser>
        <c:ser>
          <c:idx val="1"/>
          <c:order val="1"/>
          <c:tx>
            <c:strRef>
              <c:f>Sheet1!$A$8</c:f>
              <c:strCache>
                <c:ptCount val="1"/>
                <c:pt idx="0">
                  <c:v>+entity (CR)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Sheet1!$B$6:$D$6</c:f>
              <c:strCache>
                <c:ptCount val="3"/>
                <c:pt idx="0">
                  <c:v>格解析</c:v>
                </c:pt>
                <c:pt idx="1">
                  <c:v>ゼロ照応解析</c:v>
                </c:pt>
                <c:pt idx="2">
                  <c:v>共参照解析</c:v>
                </c:pt>
              </c:strCache>
            </c:strRef>
          </c:cat>
          <c:val>
            <c:numRef>
              <c:f>Sheet1!$B$8:$D$8</c:f>
              <c:numCache>
                <c:formatCode>General</c:formatCode>
                <c:ptCount val="3"/>
                <c:pt idx="0">
                  <c:v>0.89700000000000002</c:v>
                </c:pt>
                <c:pt idx="1">
                  <c:v>0.28299999999999997</c:v>
                </c:pt>
                <c:pt idx="2">
                  <c:v>0.54400000000000004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61-7546-B498-14556CB35D9E}"/>
            </c:ext>
          </c:extLst>
        </c:ser>
        <c:ser>
          <c:idx val="2"/>
          <c:order val="2"/>
          <c:tx>
            <c:strRef>
              <c:f>Sheet1!$A$9</c:f>
              <c:strCache>
                <c:ptCount val="1"/>
                <c:pt idx="0">
                  <c:v>+entity (CR, PA)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Sheet1!$B$6:$D$6</c:f>
              <c:strCache>
                <c:ptCount val="3"/>
                <c:pt idx="0">
                  <c:v>格解析</c:v>
                </c:pt>
                <c:pt idx="1">
                  <c:v>ゼロ照応解析</c:v>
                </c:pt>
                <c:pt idx="2">
                  <c:v>共参照解析</c:v>
                </c:pt>
              </c:strCache>
            </c:strRef>
          </c:cat>
          <c:val>
            <c:numRef>
              <c:f>Sheet1!$B$9:$D$9</c:f>
              <c:numCache>
                <c:formatCode>General</c:formatCode>
                <c:ptCount val="3"/>
                <c:pt idx="0">
                  <c:v>0.90100000000000002</c:v>
                </c:pt>
                <c:pt idx="1">
                  <c:v>0.35699999999999998</c:v>
                </c:pt>
                <c:pt idx="2">
                  <c:v>0.53800000000000003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61-7546-B498-14556CB35D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3429151"/>
        <c:axId val="720923823"/>
      </c:barChart>
      <c:catAx>
        <c:axId val="683429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20923823"/>
        <c:crosses val="autoZero"/>
        <c:auto val="1"/>
        <c:lblAlgn val="ctr"/>
        <c:lblOffset val="100"/>
        <c:noMultiLvlLbl val="0"/>
      </c:catAx>
      <c:valAx>
        <c:axId val="720923823"/>
        <c:scaling>
          <c:orientation val="minMax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83429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92607174103238"/>
          <c:y val="8.5856299212598422E-2"/>
          <c:w val="0.86607392825896767"/>
          <c:h val="0.874583697871099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Sheet1!$A$12</c:f>
              <c:strCache>
                <c:ptCount val="1"/>
                <c:pt idx="0">
                  <c:v>ベースライン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Sheet1!$B$11:$D$11</c:f>
              <c:strCache>
                <c:ptCount val="3"/>
                <c:pt idx="0">
                  <c:v>文内</c:v>
                </c:pt>
                <c:pt idx="1">
                  <c:v>文間</c:v>
                </c:pt>
                <c:pt idx="2">
                  <c:v>外界</c:v>
                </c:pt>
              </c:strCache>
            </c:strRef>
          </c:cat>
          <c:val>
            <c:numRef>
              <c:f>Sheet1!$B$12:$D$12</c:f>
              <c:numCache>
                <c:formatCode>General</c:formatCode>
                <c:ptCount val="3"/>
                <c:pt idx="0">
                  <c:v>0.379</c:v>
                </c:pt>
                <c:pt idx="1">
                  <c:v>6.8000000000000005E-2</c:v>
                </c:pt>
                <c:pt idx="2">
                  <c:v>0.65800000000000003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A3-054A-AD9F-4A983290DDDE}"/>
            </c:ext>
          </c:extLst>
        </c:ser>
        <c:ser>
          <c:idx val="1"/>
          <c:order val="1"/>
          <c:tx>
            <c:strRef>
              <c:f>Sheet1!$A$13</c:f>
              <c:strCache>
                <c:ptCount val="1"/>
                <c:pt idx="0">
                  <c:v>+entity (CR)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Sheet1!$B$11:$D$11</c:f>
              <c:strCache>
                <c:ptCount val="3"/>
                <c:pt idx="0">
                  <c:v>文内</c:v>
                </c:pt>
                <c:pt idx="1">
                  <c:v>文間</c:v>
                </c:pt>
                <c:pt idx="2">
                  <c:v>外界</c:v>
                </c:pt>
              </c:strCache>
            </c:strRef>
          </c:cat>
          <c:val>
            <c:numRef>
              <c:f>Sheet1!$B$13:$D$13</c:f>
              <c:numCache>
                <c:formatCode>General</c:formatCode>
                <c:ptCount val="3"/>
                <c:pt idx="0">
                  <c:v>0.39</c:v>
                </c:pt>
                <c:pt idx="1">
                  <c:v>8.5000000000000006E-2</c:v>
                </c:pt>
                <c:pt idx="2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A3-054A-AD9F-4A983290DDDE}"/>
            </c:ext>
          </c:extLst>
        </c:ser>
        <c:ser>
          <c:idx val="2"/>
          <c:order val="2"/>
          <c:tx>
            <c:strRef>
              <c:f>Sheet1!$A$14</c:f>
              <c:strCache>
                <c:ptCount val="1"/>
                <c:pt idx="0">
                  <c:v>+entity (CR, PA)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Sheet1!$B$11:$D$11</c:f>
              <c:strCache>
                <c:ptCount val="3"/>
                <c:pt idx="0">
                  <c:v>文内</c:v>
                </c:pt>
                <c:pt idx="1">
                  <c:v>文間</c:v>
                </c:pt>
                <c:pt idx="2">
                  <c:v>外界</c:v>
                </c:pt>
              </c:strCache>
            </c:strRef>
          </c:cat>
          <c:val>
            <c:numRef>
              <c:f>Sheet1!$B$14:$D$14</c:f>
              <c:numCache>
                <c:formatCode>General</c:formatCode>
                <c:ptCount val="3"/>
                <c:pt idx="0">
                  <c:v>0.434</c:v>
                </c:pt>
                <c:pt idx="1">
                  <c:v>0.39900000000000002</c:v>
                </c:pt>
                <c:pt idx="2">
                  <c:v>0.66600000000000004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A3-054A-AD9F-4A983290DD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8383039"/>
        <c:axId val="738383439"/>
      </c:barChart>
      <c:catAx>
        <c:axId val="73838303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38383439"/>
        <c:crosses val="autoZero"/>
        <c:auto val="1"/>
        <c:lblAlgn val="ctr"/>
        <c:lblOffset val="100"/>
        <c:noMultiLvlLbl val="0"/>
      </c:catAx>
      <c:valAx>
        <c:axId val="738383439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383830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664260717410319E-2"/>
          <c:y val="2.5428331875182269E-2"/>
          <c:w val="0.88389129483814521"/>
          <c:h val="0.838387649460484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Sheet1!$A$17</c:f>
              <c:strCache>
                <c:ptCount val="1"/>
                <c:pt idx="0">
                  <c:v>ベースライン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Sheet1!$B$16:$D$16</c:f>
              <c:strCache>
                <c:ptCount val="3"/>
                <c:pt idx="0">
                  <c:v>文内</c:v>
                </c:pt>
                <c:pt idx="1">
                  <c:v>文間</c:v>
                </c:pt>
                <c:pt idx="2">
                  <c:v>外界</c:v>
                </c:pt>
              </c:strCache>
            </c:strRef>
          </c:cat>
          <c:val>
            <c:numRef>
              <c:f>Sheet1!$B$17:$D$17</c:f>
              <c:numCache>
                <c:formatCode>General</c:formatCode>
                <c:ptCount val="3"/>
                <c:pt idx="0">
                  <c:v>0.40799999999999997</c:v>
                </c:pt>
                <c:pt idx="1">
                  <c:v>1.9E-2</c:v>
                </c:pt>
                <c:pt idx="2">
                  <c:v>0.27900000000000003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EC-1245-9164-F850E73FA149}"/>
            </c:ext>
          </c:extLst>
        </c:ser>
        <c:ser>
          <c:idx val="1"/>
          <c:order val="1"/>
          <c:tx>
            <c:strRef>
              <c:f>Sheet1!$A$18</c:f>
              <c:strCache>
                <c:ptCount val="1"/>
                <c:pt idx="0">
                  <c:v>+entity (CR)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Sheet1!$B$16:$D$16</c:f>
              <c:strCache>
                <c:ptCount val="3"/>
                <c:pt idx="0">
                  <c:v>文内</c:v>
                </c:pt>
                <c:pt idx="1">
                  <c:v>文間</c:v>
                </c:pt>
                <c:pt idx="2">
                  <c:v>外界</c:v>
                </c:pt>
              </c:strCache>
            </c:strRef>
          </c:cat>
          <c:val>
            <c:numRef>
              <c:f>Sheet1!$B$18:$D$18</c:f>
              <c:numCache>
                <c:formatCode>General</c:formatCode>
                <c:ptCount val="3"/>
                <c:pt idx="0">
                  <c:v>0.40899999999999997</c:v>
                </c:pt>
                <c:pt idx="1">
                  <c:v>2.3E-2</c:v>
                </c:pt>
                <c:pt idx="2">
                  <c:v>0.28100000000000003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EC-1245-9164-F850E73FA149}"/>
            </c:ext>
          </c:extLst>
        </c:ser>
        <c:ser>
          <c:idx val="2"/>
          <c:order val="2"/>
          <c:tx>
            <c:strRef>
              <c:f>Sheet1!$A$19</c:f>
              <c:strCache>
                <c:ptCount val="1"/>
                <c:pt idx="0">
                  <c:v>+entity (CR, PA)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Sheet1!$B$16:$D$16</c:f>
              <c:strCache>
                <c:ptCount val="3"/>
                <c:pt idx="0">
                  <c:v>文内</c:v>
                </c:pt>
                <c:pt idx="1">
                  <c:v>文間</c:v>
                </c:pt>
                <c:pt idx="2">
                  <c:v>外界</c:v>
                </c:pt>
              </c:strCache>
            </c:strRef>
          </c:cat>
          <c:val>
            <c:numRef>
              <c:f>Sheet1!$B$19:$D$19</c:f>
              <c:numCache>
                <c:formatCode>General</c:formatCode>
                <c:ptCount val="3"/>
                <c:pt idx="0">
                  <c:v>0.42499999999999999</c:v>
                </c:pt>
                <c:pt idx="1">
                  <c:v>0.193</c:v>
                </c:pt>
                <c:pt idx="2">
                  <c:v>0.43099999999999999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EC-1245-9164-F850E73FA1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7404415"/>
        <c:axId val="717537343"/>
      </c:barChart>
      <c:catAx>
        <c:axId val="717404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17537343"/>
        <c:crosses val="autoZero"/>
        <c:auto val="1"/>
        <c:lblAlgn val="ctr"/>
        <c:lblOffset val="100"/>
        <c:noMultiLvlLbl val="0"/>
      </c:catAx>
      <c:valAx>
        <c:axId val="717537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174044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00781-7859-DD4B-8568-0CB7B83A69C2}" type="datetimeFigureOut">
              <a:rPr kumimoji="1" lang="ja-JP" altLang="en-US" smtClean="0"/>
              <a:t>2018/3/12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EE6F8-FE58-5041-A7EF-740E351694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1956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368EC-44C0-B944-9A24-C500C425B178}" type="datetimeFigureOut">
              <a:rPr kumimoji="1" lang="ja-JP" altLang="en-US" smtClean="0"/>
              <a:t>2018/3/12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7314D-36EC-0B4A-9171-3DAF8C9F1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32178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7314D-36EC-0B4A-9171-3DAF8C9F103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6606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 </a:t>
            </a:r>
            <a:r>
              <a:rPr lang="en-US" altLang="ja-JP" dirty="0"/>
              <a:t>(</a:t>
            </a:r>
            <a:r>
              <a:rPr lang="ja-JP" altLang="en-US"/>
              <a:t>ヒューリスティックな</a:t>
            </a:r>
            <a:r>
              <a:rPr lang="en-US" altLang="ja-JP" dirty="0"/>
              <a:t>saliency</a:t>
            </a:r>
            <a:r>
              <a:rPr lang="ja-JP" altLang="en-US"/>
              <a:t>スコアは効かない</a:t>
            </a:r>
            <a:r>
              <a:rPr lang="en-US" altLang="ja-JP" sz="1050" dirty="0"/>
              <a:t>[</a:t>
            </a:r>
            <a:r>
              <a:rPr lang="en-US" altLang="ja-JP" sz="1050" dirty="0" err="1"/>
              <a:t>Sasano</a:t>
            </a:r>
            <a:r>
              <a:rPr lang="en-US" altLang="ja-JP" sz="1050" dirty="0"/>
              <a:t>+ 11]</a:t>
            </a:r>
            <a:r>
              <a:rPr lang="en-US" altLang="ja-JP" sz="1200" dirty="0"/>
              <a:t>)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7314D-36EC-0B4A-9171-3DAF8C9F103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2817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7314D-36EC-0B4A-9171-3DAF8C9F103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0645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7314D-36EC-0B4A-9171-3DAF8C9F103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1362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41B5-EE05-A74C-B29D-2DA57ACDC726}" type="datetime1">
              <a:rPr kumimoji="1" lang="ja-JP" altLang="en-US" smtClean="0"/>
              <a:t>2018/3/12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472C-E3A8-294A-94C5-4DFC7C2AEA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5854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640F-7F2B-EB4C-AF98-42B597403C86}" type="datetime1">
              <a:rPr kumimoji="1" lang="ja-JP" altLang="en-US" smtClean="0"/>
              <a:t>2018/3/12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472C-E3A8-294A-94C5-4DFC7C2AEA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5845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84EF-6489-2F4B-8883-DAE33FB41089}" type="datetime1">
              <a:rPr kumimoji="1" lang="ja-JP" altLang="en-US" smtClean="0"/>
              <a:t>2018/3/12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472C-E3A8-294A-94C5-4DFC7C2AEA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1789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240F-4F7C-8D46-8A73-D1F7FA63DADA}" type="datetime1">
              <a:rPr kumimoji="1" lang="ja-JP" altLang="en-US" smtClean="0"/>
              <a:t>2018/3/12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472C-E3A8-294A-94C5-4DFC7C2AEA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8201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3495-0D12-6943-9344-FFCE5D1143ED}" type="datetime1">
              <a:rPr kumimoji="1" lang="ja-JP" altLang="en-US" smtClean="0"/>
              <a:t>2018/3/12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472C-E3A8-294A-94C5-4DFC7C2AEA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0930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12E74-5EF1-0640-8F84-0C2FFEDF3868}" type="datetime1">
              <a:rPr kumimoji="1" lang="ja-JP" altLang="en-US" smtClean="0"/>
              <a:t>2018/3/12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472C-E3A8-294A-94C5-4DFC7C2AEA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87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1499-E5D4-5A46-99B3-E0C6EEADD139}" type="datetime1">
              <a:rPr kumimoji="1" lang="ja-JP" altLang="en-US" smtClean="0"/>
              <a:t>2018/3/12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472C-E3A8-294A-94C5-4DFC7C2AEA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987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D2A7-FD19-D44D-9840-63F28C5403DC}" type="datetime1">
              <a:rPr kumimoji="1" lang="ja-JP" altLang="en-US" smtClean="0"/>
              <a:t>2018/3/12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472C-E3A8-294A-94C5-4DFC7C2AEA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4358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9BB0-EDF8-944F-B388-A1CAA5CD1B81}" type="datetime1">
              <a:rPr kumimoji="1" lang="ja-JP" altLang="en-US" smtClean="0"/>
              <a:t>2018/3/12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472C-E3A8-294A-94C5-4DFC7C2AEA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2199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ADB2-28D0-0F40-A0A3-7CAF1FAC168E}" type="datetime1">
              <a:rPr kumimoji="1" lang="ja-JP" altLang="en-US" smtClean="0"/>
              <a:t>2018/3/12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472C-E3A8-294A-94C5-4DFC7C2AEA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674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FA53-5795-2B46-B7C8-E8FACFCE0B7F}" type="datetime1">
              <a:rPr kumimoji="1" lang="ja-JP" altLang="en-US" smtClean="0"/>
              <a:t>2018/3/12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472C-E3A8-294A-94C5-4DFC7C2AEA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9318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EFD82-D435-5A4A-BB2C-F71A530240E4}" type="datetime1">
              <a:rPr kumimoji="1" lang="ja-JP" altLang="en-US" smtClean="0"/>
              <a:t>2018/3/12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472C-E3A8-294A-94C5-4DFC7C2AEA2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2854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38100" y="1965325"/>
            <a:ext cx="9194800" cy="1470025"/>
          </a:xfrm>
        </p:spPr>
        <p:txBody>
          <a:bodyPr>
            <a:noAutofit/>
          </a:bodyPr>
          <a:lstStyle/>
          <a:p>
            <a:r>
              <a:rPr lang="en-US" altLang="ja-JP" dirty="0"/>
              <a:t>Entity-Centric</a:t>
            </a:r>
            <a:r>
              <a:rPr lang="ja-JP" altLang="en-US"/>
              <a:t>な述語項構造解析・</a:t>
            </a:r>
            <a:br>
              <a:rPr lang="en-US" altLang="ja-JP" dirty="0"/>
            </a:br>
            <a:r>
              <a:rPr lang="ja-JP" altLang="en-US"/>
              <a:t>共参照解析の同時学習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127500"/>
            <a:ext cx="6400800" cy="2476500"/>
          </a:xfrm>
        </p:spPr>
        <p:txBody>
          <a:bodyPr>
            <a:normAutofit/>
          </a:bodyPr>
          <a:lstStyle/>
          <a:p>
            <a:r>
              <a:rPr kumimoji="1" lang="ja-JP" altLang="en-US" sz="4000">
                <a:solidFill>
                  <a:schemeClr val="tx1"/>
                </a:solidFill>
              </a:rPr>
              <a:t>柴田 知秀</a:t>
            </a:r>
            <a:r>
              <a:rPr kumimoji="1" lang="en-US" altLang="ja-JP" sz="4000" dirty="0">
                <a:solidFill>
                  <a:schemeClr val="tx1"/>
                </a:solidFill>
              </a:rPr>
              <a:t>    </a:t>
            </a:r>
            <a:r>
              <a:rPr lang="ja-JP" altLang="en-US" sz="4000">
                <a:solidFill>
                  <a:schemeClr val="tx1"/>
                </a:solidFill>
              </a:rPr>
              <a:t>黒橋 禎夫</a:t>
            </a:r>
            <a:endParaRPr kumimoji="1" lang="en-US" altLang="ja-JP" sz="4000" dirty="0">
              <a:solidFill>
                <a:schemeClr val="tx1"/>
              </a:solidFill>
            </a:endParaRPr>
          </a:p>
          <a:p>
            <a:r>
              <a:rPr lang="ja-JP" altLang="en-US" sz="4000">
                <a:solidFill>
                  <a:schemeClr val="tx1"/>
                </a:solidFill>
              </a:rPr>
              <a:t>京都大学</a:t>
            </a:r>
            <a:r>
              <a:rPr lang="en-US" altLang="ja-JP" sz="4000" dirty="0">
                <a:solidFill>
                  <a:schemeClr val="tx1"/>
                </a:solidFill>
              </a:rPr>
              <a:t>/CREST</a:t>
            </a:r>
          </a:p>
          <a:p>
            <a:r>
              <a:rPr lang="en-US" altLang="ja-JP" sz="4000" dirty="0">
                <a:solidFill>
                  <a:schemeClr val="tx1"/>
                </a:solidFill>
              </a:rPr>
              <a:t>18/03/13</a:t>
            </a:r>
            <a:endParaRPr kumimoji="1" lang="en-US" altLang="ja-JP" sz="4000" dirty="0">
              <a:solidFill>
                <a:schemeClr val="tx1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180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/>
              <a:t>述語項構造解析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AAAE851-BC61-4149-8B2E-BCDC1F776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14274" cy="4525963"/>
          </a:xfrm>
        </p:spPr>
        <p:txBody>
          <a:bodyPr/>
          <a:lstStyle/>
          <a:p>
            <a:r>
              <a:rPr kumimoji="1" lang="ja-JP" altLang="en-US"/>
              <a:t>格解析とゼロ照応解析を同時に扱う</a:t>
            </a:r>
            <a:endParaRPr kumimoji="1" lang="en-US" altLang="ja-JP" dirty="0"/>
          </a:p>
          <a:p>
            <a:r>
              <a:rPr kumimoji="1" lang="ja-JP" altLang="en-US"/>
              <a:t>項候補</a:t>
            </a:r>
            <a:r>
              <a:rPr kumimoji="1" lang="en-US" altLang="ja-JP" dirty="0"/>
              <a:t>: </a:t>
            </a:r>
            <a:r>
              <a:rPr lang="ja-JP" altLang="en-US"/>
              <a:t>自分より前の</a:t>
            </a:r>
            <a:r>
              <a:rPr kumimoji="1" lang="en-US" altLang="ja-JP" dirty="0"/>
              <a:t>mention,</a:t>
            </a:r>
            <a:r>
              <a:rPr kumimoji="1" lang="ja-JP" altLang="en-US"/>
              <a:t> 外界</a:t>
            </a:r>
            <a:r>
              <a:rPr kumimoji="1" lang="en-US" altLang="ja-JP" sz="2800" dirty="0"/>
              <a:t>(</a:t>
            </a:r>
            <a:r>
              <a:rPr kumimoji="1" lang="ja-JP" altLang="en-US" sz="2800"/>
              <a:t>著者</a:t>
            </a:r>
            <a:r>
              <a:rPr kumimoji="1" lang="en-US" altLang="ja-JP" sz="2800" dirty="0"/>
              <a:t>, </a:t>
            </a:r>
            <a:r>
              <a:rPr kumimoji="1" lang="ja-JP" altLang="en-US" sz="2800"/>
              <a:t>読者など</a:t>
            </a:r>
            <a:r>
              <a:rPr kumimoji="1" lang="en-US" altLang="ja-JP" sz="2800" dirty="0"/>
              <a:t>)</a:t>
            </a:r>
            <a:r>
              <a:rPr kumimoji="1" lang="en-US" altLang="ja-JP" dirty="0"/>
              <a:t>, NULL(</a:t>
            </a:r>
            <a:r>
              <a:rPr kumimoji="1" lang="ja-JP" altLang="en-US"/>
              <a:t>項をとらない</a:t>
            </a:r>
            <a:r>
              <a:rPr kumimoji="1" lang="en-US" altLang="ja-JP" dirty="0"/>
              <a:t>)</a:t>
            </a:r>
            <a:endParaRPr kumimoji="1" lang="ja-JP" altLang="en-US"/>
          </a:p>
        </p:txBody>
      </p:sp>
      <p:grpSp>
        <p:nvGrpSpPr>
          <p:cNvPr id="134" name="図形グループ 4">
            <a:extLst>
              <a:ext uri="{FF2B5EF4-FFF2-40B4-BE49-F238E27FC236}">
                <a16:creationId xmlns:a16="http://schemas.microsoft.com/office/drawing/2014/main" id="{8221C368-9498-354B-A47A-1213E5EE0630}"/>
              </a:ext>
            </a:extLst>
          </p:cNvPr>
          <p:cNvGrpSpPr/>
          <p:nvPr/>
        </p:nvGrpSpPr>
        <p:grpSpPr>
          <a:xfrm>
            <a:off x="5130170" y="4464262"/>
            <a:ext cx="740686" cy="363415"/>
            <a:chOff x="3735439" y="3570104"/>
            <a:chExt cx="740686" cy="363415"/>
          </a:xfrm>
        </p:grpSpPr>
        <p:sp>
          <p:nvSpPr>
            <p:cNvPr id="135" name="正方形/長方形 134">
              <a:extLst>
                <a:ext uri="{FF2B5EF4-FFF2-40B4-BE49-F238E27FC236}">
                  <a16:creationId xmlns:a16="http://schemas.microsoft.com/office/drawing/2014/main" id="{B7BB1031-103B-F54C-80EE-1CACA3BED845}"/>
                </a:ext>
              </a:extLst>
            </p:cNvPr>
            <p:cNvSpPr/>
            <p:nvPr/>
          </p:nvSpPr>
          <p:spPr>
            <a:xfrm>
              <a:off x="3735439" y="3570104"/>
              <a:ext cx="740686" cy="3634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円/楕円 135">
              <a:extLst>
                <a:ext uri="{FF2B5EF4-FFF2-40B4-BE49-F238E27FC236}">
                  <a16:creationId xmlns:a16="http://schemas.microsoft.com/office/drawing/2014/main" id="{9D15B383-C2CD-624E-9C01-740B490842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36151" y="3646303"/>
              <a:ext cx="216001" cy="216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円/楕円 136">
              <a:extLst>
                <a:ext uri="{FF2B5EF4-FFF2-40B4-BE49-F238E27FC236}">
                  <a16:creationId xmlns:a16="http://schemas.microsoft.com/office/drawing/2014/main" id="{1B8E1A55-1A4F-B44A-900E-71EC3B7831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52673" y="3646304"/>
              <a:ext cx="216001" cy="216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8" name="正方形/長方形 137">
            <a:extLst>
              <a:ext uri="{FF2B5EF4-FFF2-40B4-BE49-F238E27FC236}">
                <a16:creationId xmlns:a16="http://schemas.microsoft.com/office/drawing/2014/main" id="{A8CDFE1D-C664-D84D-8493-1C6547C26F3C}"/>
              </a:ext>
            </a:extLst>
          </p:cNvPr>
          <p:cNvSpPr/>
          <p:nvPr/>
        </p:nvSpPr>
        <p:spPr>
          <a:xfrm>
            <a:off x="7969697" y="4464262"/>
            <a:ext cx="1065466" cy="3634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円/楕円 138">
            <a:extLst>
              <a:ext uri="{FF2B5EF4-FFF2-40B4-BE49-F238E27FC236}">
                <a16:creationId xmlns:a16="http://schemas.microsoft.com/office/drawing/2014/main" id="{3D1D339E-7EA1-A945-999D-4D6726D9CD14}"/>
              </a:ext>
            </a:extLst>
          </p:cNvPr>
          <p:cNvSpPr>
            <a:spLocks noChangeAspect="1"/>
          </p:cNvSpPr>
          <p:nvPr/>
        </p:nvSpPr>
        <p:spPr>
          <a:xfrm>
            <a:off x="8070409" y="4537969"/>
            <a:ext cx="216001" cy="216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円/楕円 139">
            <a:extLst>
              <a:ext uri="{FF2B5EF4-FFF2-40B4-BE49-F238E27FC236}">
                <a16:creationId xmlns:a16="http://schemas.microsoft.com/office/drawing/2014/main" id="{1BCBC495-ECD7-3248-A04A-B5E957587519}"/>
              </a:ext>
            </a:extLst>
          </p:cNvPr>
          <p:cNvSpPr>
            <a:spLocks noChangeAspect="1"/>
          </p:cNvSpPr>
          <p:nvPr/>
        </p:nvSpPr>
        <p:spPr>
          <a:xfrm>
            <a:off x="8386931" y="4537969"/>
            <a:ext cx="216001" cy="216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円/楕円 140">
            <a:extLst>
              <a:ext uri="{FF2B5EF4-FFF2-40B4-BE49-F238E27FC236}">
                <a16:creationId xmlns:a16="http://schemas.microsoft.com/office/drawing/2014/main" id="{09B08D4C-4615-6E4D-9A7A-287F81162AF6}"/>
              </a:ext>
            </a:extLst>
          </p:cNvPr>
          <p:cNvSpPr>
            <a:spLocks noChangeAspect="1"/>
          </p:cNvSpPr>
          <p:nvPr/>
        </p:nvSpPr>
        <p:spPr>
          <a:xfrm>
            <a:off x="8695577" y="4537969"/>
            <a:ext cx="216001" cy="216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テキスト ボックス 141">
            <a:extLst>
              <a:ext uri="{FF2B5EF4-FFF2-40B4-BE49-F238E27FC236}">
                <a16:creationId xmlns:a16="http://schemas.microsoft.com/office/drawing/2014/main" id="{07094679-7E52-2C47-B18F-F7BF4D4242A9}"/>
              </a:ext>
            </a:extLst>
          </p:cNvPr>
          <p:cNvSpPr txBox="1"/>
          <p:nvPr/>
        </p:nvSpPr>
        <p:spPr>
          <a:xfrm>
            <a:off x="5207511" y="4827050"/>
            <a:ext cx="840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述語</a:t>
            </a:r>
            <a:endParaRPr kumimoji="1" lang="ja-JP" altLang="en-US" dirty="0"/>
          </a:p>
        </p:txBody>
      </p:sp>
      <p:sp>
        <p:nvSpPr>
          <p:cNvPr id="143" name="テキスト ボックス 142">
            <a:extLst>
              <a:ext uri="{FF2B5EF4-FFF2-40B4-BE49-F238E27FC236}">
                <a16:creationId xmlns:a16="http://schemas.microsoft.com/office/drawing/2014/main" id="{71341E01-9907-1745-8F3C-976CD2FF2348}"/>
              </a:ext>
            </a:extLst>
          </p:cNvPr>
          <p:cNvSpPr txBox="1"/>
          <p:nvPr/>
        </p:nvSpPr>
        <p:spPr>
          <a:xfrm>
            <a:off x="6012412" y="4812373"/>
            <a:ext cx="91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項候補</a:t>
            </a:r>
            <a:endParaRPr kumimoji="1" lang="en-US" altLang="ja-JP" dirty="0"/>
          </a:p>
        </p:txBody>
      </p:sp>
      <p:sp>
        <p:nvSpPr>
          <p:cNvPr id="144" name="テキスト ボックス 143">
            <a:extLst>
              <a:ext uri="{FF2B5EF4-FFF2-40B4-BE49-F238E27FC236}">
                <a16:creationId xmlns:a16="http://schemas.microsoft.com/office/drawing/2014/main" id="{C28240D0-2D13-FA44-BE99-F070CAF79382}"/>
              </a:ext>
            </a:extLst>
          </p:cNvPr>
          <p:cNvSpPr txBox="1"/>
          <p:nvPr/>
        </p:nvSpPr>
        <p:spPr>
          <a:xfrm>
            <a:off x="6733647" y="4810947"/>
            <a:ext cx="1286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/>
              <a:t>path</a:t>
            </a:r>
          </a:p>
          <a:p>
            <a:pPr algn="ctr"/>
            <a:r>
              <a:rPr lang="en-US" altLang="ja-JP" sz="1600" dirty="0"/>
              <a:t>embedding</a:t>
            </a:r>
            <a:endParaRPr kumimoji="1" lang="ja-JP" altLang="en-US" dirty="0"/>
          </a:p>
        </p:txBody>
      </p:sp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id="{4232E95F-7725-F34D-B9C6-6B36248F2E48}"/>
              </a:ext>
            </a:extLst>
          </p:cNvPr>
          <p:cNvSpPr txBox="1"/>
          <p:nvPr/>
        </p:nvSpPr>
        <p:spPr>
          <a:xfrm>
            <a:off x="7828141" y="4794940"/>
            <a:ext cx="1327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/>
              <a:t>選択選好</a:t>
            </a:r>
            <a:r>
              <a:rPr lang="en-US" altLang="ja-JP" sz="1600" dirty="0"/>
              <a:t>, </a:t>
            </a:r>
          </a:p>
          <a:p>
            <a:r>
              <a:rPr lang="ja-JP" altLang="en-US" sz="1600"/>
              <a:t>文間距離</a:t>
            </a:r>
            <a:r>
              <a:rPr lang="en-US" altLang="ja-JP" sz="1600" dirty="0"/>
              <a:t>, …</a:t>
            </a:r>
            <a:endParaRPr kumimoji="1" lang="ja-JP" altLang="en-US" sz="1600" dirty="0"/>
          </a:p>
        </p:txBody>
      </p:sp>
      <p:sp>
        <p:nvSpPr>
          <p:cNvPr id="146" name="正方形/長方形 145">
            <a:extLst>
              <a:ext uri="{FF2B5EF4-FFF2-40B4-BE49-F238E27FC236}">
                <a16:creationId xmlns:a16="http://schemas.microsoft.com/office/drawing/2014/main" id="{9437CD43-40D0-1F46-9708-8A22B7B77039}"/>
              </a:ext>
            </a:extLst>
          </p:cNvPr>
          <p:cNvSpPr/>
          <p:nvPr/>
        </p:nvSpPr>
        <p:spPr>
          <a:xfrm>
            <a:off x="6248260" y="3739167"/>
            <a:ext cx="1903582" cy="3634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円/楕円 146">
            <a:extLst>
              <a:ext uri="{FF2B5EF4-FFF2-40B4-BE49-F238E27FC236}">
                <a16:creationId xmlns:a16="http://schemas.microsoft.com/office/drawing/2014/main" id="{FD888E63-3C81-BE46-B474-4BFACA3B41DE}"/>
              </a:ext>
            </a:extLst>
          </p:cNvPr>
          <p:cNvSpPr>
            <a:spLocks noChangeAspect="1"/>
          </p:cNvSpPr>
          <p:nvPr/>
        </p:nvSpPr>
        <p:spPr>
          <a:xfrm>
            <a:off x="6322339" y="3811389"/>
            <a:ext cx="216001" cy="2160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円/楕円 147">
            <a:extLst>
              <a:ext uri="{FF2B5EF4-FFF2-40B4-BE49-F238E27FC236}">
                <a16:creationId xmlns:a16="http://schemas.microsoft.com/office/drawing/2014/main" id="{C3B61C9C-762F-3546-947E-5B80314A2CEC}"/>
              </a:ext>
            </a:extLst>
          </p:cNvPr>
          <p:cNvSpPr>
            <a:spLocks noChangeAspect="1"/>
          </p:cNvSpPr>
          <p:nvPr/>
        </p:nvSpPr>
        <p:spPr>
          <a:xfrm>
            <a:off x="6627589" y="3811389"/>
            <a:ext cx="216001" cy="2160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円/楕円 148">
            <a:extLst>
              <a:ext uri="{FF2B5EF4-FFF2-40B4-BE49-F238E27FC236}">
                <a16:creationId xmlns:a16="http://schemas.microsoft.com/office/drawing/2014/main" id="{8A7E4456-6DD0-C44C-BD11-687E2EACA989}"/>
              </a:ext>
            </a:extLst>
          </p:cNvPr>
          <p:cNvSpPr>
            <a:spLocks noChangeAspect="1"/>
          </p:cNvSpPr>
          <p:nvPr/>
        </p:nvSpPr>
        <p:spPr>
          <a:xfrm>
            <a:off x="6932839" y="3811389"/>
            <a:ext cx="216001" cy="2160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円/楕円 149">
            <a:extLst>
              <a:ext uri="{FF2B5EF4-FFF2-40B4-BE49-F238E27FC236}">
                <a16:creationId xmlns:a16="http://schemas.microsoft.com/office/drawing/2014/main" id="{1BBA0A41-3B35-3941-9412-DC7337118E7E}"/>
              </a:ext>
            </a:extLst>
          </p:cNvPr>
          <p:cNvSpPr>
            <a:spLocks noChangeAspect="1"/>
          </p:cNvSpPr>
          <p:nvPr/>
        </p:nvSpPr>
        <p:spPr>
          <a:xfrm>
            <a:off x="7238089" y="3811389"/>
            <a:ext cx="216001" cy="2160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円/楕円 150">
            <a:extLst>
              <a:ext uri="{FF2B5EF4-FFF2-40B4-BE49-F238E27FC236}">
                <a16:creationId xmlns:a16="http://schemas.microsoft.com/office/drawing/2014/main" id="{DA88FC58-172C-D143-AF61-36C8B68DD666}"/>
              </a:ext>
            </a:extLst>
          </p:cNvPr>
          <p:cNvSpPr>
            <a:spLocks noChangeAspect="1"/>
          </p:cNvSpPr>
          <p:nvPr/>
        </p:nvSpPr>
        <p:spPr>
          <a:xfrm>
            <a:off x="7543339" y="3811389"/>
            <a:ext cx="216001" cy="2160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円/楕円 151">
            <a:extLst>
              <a:ext uri="{FF2B5EF4-FFF2-40B4-BE49-F238E27FC236}">
                <a16:creationId xmlns:a16="http://schemas.microsoft.com/office/drawing/2014/main" id="{2438171C-3259-DF4E-862F-50CA732A14C7}"/>
              </a:ext>
            </a:extLst>
          </p:cNvPr>
          <p:cNvSpPr>
            <a:spLocks noChangeAspect="1"/>
          </p:cNvSpPr>
          <p:nvPr/>
        </p:nvSpPr>
        <p:spPr>
          <a:xfrm>
            <a:off x="7848590" y="3811389"/>
            <a:ext cx="216001" cy="2160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正方形/長方形 152">
            <a:extLst>
              <a:ext uri="{FF2B5EF4-FFF2-40B4-BE49-F238E27FC236}">
                <a16:creationId xmlns:a16="http://schemas.microsoft.com/office/drawing/2014/main" id="{CC6FB694-6373-2E45-95D0-3A82002C90D2}"/>
              </a:ext>
            </a:extLst>
          </p:cNvPr>
          <p:cNvSpPr/>
          <p:nvPr/>
        </p:nvSpPr>
        <p:spPr>
          <a:xfrm>
            <a:off x="6980161" y="3027576"/>
            <a:ext cx="314477" cy="3634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円/楕円 153">
            <a:extLst>
              <a:ext uri="{FF2B5EF4-FFF2-40B4-BE49-F238E27FC236}">
                <a16:creationId xmlns:a16="http://schemas.microsoft.com/office/drawing/2014/main" id="{38E36090-BBB2-8C42-A20C-1AC7E28553B4}"/>
              </a:ext>
            </a:extLst>
          </p:cNvPr>
          <p:cNvSpPr>
            <a:spLocks noChangeAspect="1"/>
          </p:cNvSpPr>
          <p:nvPr/>
        </p:nvSpPr>
        <p:spPr>
          <a:xfrm>
            <a:off x="7031075" y="3088537"/>
            <a:ext cx="216001" cy="2160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5" name="直線コネクタ 154">
            <a:extLst>
              <a:ext uri="{FF2B5EF4-FFF2-40B4-BE49-F238E27FC236}">
                <a16:creationId xmlns:a16="http://schemas.microsoft.com/office/drawing/2014/main" id="{51F0EE93-7051-434C-BDD8-BD6A7F96422E}"/>
              </a:ext>
            </a:extLst>
          </p:cNvPr>
          <p:cNvCxnSpPr>
            <a:cxnSpLocks/>
          </p:cNvCxnSpPr>
          <p:nvPr/>
        </p:nvCxnSpPr>
        <p:spPr>
          <a:xfrm flipV="1">
            <a:off x="5130170" y="4100822"/>
            <a:ext cx="1113762" cy="3601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直線コネクタ 155">
            <a:extLst>
              <a:ext uri="{FF2B5EF4-FFF2-40B4-BE49-F238E27FC236}">
                <a16:creationId xmlns:a16="http://schemas.microsoft.com/office/drawing/2014/main" id="{C9528D14-A943-F84A-B3A8-E0AFCDD1FFA1}"/>
              </a:ext>
            </a:extLst>
          </p:cNvPr>
          <p:cNvCxnSpPr>
            <a:cxnSpLocks/>
          </p:cNvCxnSpPr>
          <p:nvPr/>
        </p:nvCxnSpPr>
        <p:spPr>
          <a:xfrm flipH="1" flipV="1">
            <a:off x="8151842" y="4100822"/>
            <a:ext cx="896401" cy="3693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直線コネクタ 156">
            <a:extLst>
              <a:ext uri="{FF2B5EF4-FFF2-40B4-BE49-F238E27FC236}">
                <a16:creationId xmlns:a16="http://schemas.microsoft.com/office/drawing/2014/main" id="{ECCD7F86-FA0A-8D4D-9E38-D6F3CF803F8F}"/>
              </a:ext>
            </a:extLst>
          </p:cNvPr>
          <p:cNvCxnSpPr>
            <a:cxnSpLocks/>
          </p:cNvCxnSpPr>
          <p:nvPr/>
        </p:nvCxnSpPr>
        <p:spPr>
          <a:xfrm flipV="1">
            <a:off x="6248260" y="3396983"/>
            <a:ext cx="731901" cy="33197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直線コネクタ 157">
            <a:extLst>
              <a:ext uri="{FF2B5EF4-FFF2-40B4-BE49-F238E27FC236}">
                <a16:creationId xmlns:a16="http://schemas.microsoft.com/office/drawing/2014/main" id="{1D941E88-EA76-B140-A825-0EF20EBA53DB}"/>
              </a:ext>
            </a:extLst>
          </p:cNvPr>
          <p:cNvCxnSpPr>
            <a:cxnSpLocks/>
          </p:cNvCxnSpPr>
          <p:nvPr/>
        </p:nvCxnSpPr>
        <p:spPr>
          <a:xfrm flipH="1" flipV="1">
            <a:off x="7288029" y="3394191"/>
            <a:ext cx="867527" cy="3551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9" name="テキスト ボックス 158">
            <a:extLst>
              <a:ext uri="{FF2B5EF4-FFF2-40B4-BE49-F238E27FC236}">
                <a16:creationId xmlns:a16="http://schemas.microsoft.com/office/drawing/2014/main" id="{8771EA91-ABC2-C041-B7AB-8D6289A4E25B}"/>
              </a:ext>
            </a:extLst>
          </p:cNvPr>
          <p:cNvSpPr txBox="1"/>
          <p:nvPr/>
        </p:nvSpPr>
        <p:spPr>
          <a:xfrm>
            <a:off x="4920181" y="5300700"/>
            <a:ext cx="1056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accent5">
                    <a:lumMod val="75000"/>
                  </a:schemeClr>
                </a:solidFill>
              </a:rPr>
              <a:t>立候補し</a:t>
            </a:r>
          </a:p>
        </p:txBody>
      </p:sp>
      <p:sp>
        <p:nvSpPr>
          <p:cNvPr id="160" name="テキスト ボックス 159">
            <a:extLst>
              <a:ext uri="{FF2B5EF4-FFF2-40B4-BE49-F238E27FC236}">
                <a16:creationId xmlns:a16="http://schemas.microsoft.com/office/drawing/2014/main" id="{AA5AF199-CD69-1347-8F52-9DFC865A84F3}"/>
              </a:ext>
            </a:extLst>
          </p:cNvPr>
          <p:cNvSpPr txBox="1"/>
          <p:nvPr/>
        </p:nvSpPr>
        <p:spPr>
          <a:xfrm>
            <a:off x="5842387" y="5307332"/>
            <a:ext cx="1315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</a:rPr>
              <a:t>コワリョフ氏</a:t>
            </a:r>
          </a:p>
        </p:txBody>
      </p:sp>
      <p:sp>
        <p:nvSpPr>
          <p:cNvPr id="163" name="テキスト ボックス 162">
            <a:extLst>
              <a:ext uri="{FF2B5EF4-FFF2-40B4-BE49-F238E27FC236}">
                <a16:creationId xmlns:a16="http://schemas.microsoft.com/office/drawing/2014/main" id="{BB3469E8-9930-8F4F-A3A1-91ACE8BD40A3}"/>
              </a:ext>
            </a:extLst>
          </p:cNvPr>
          <p:cNvSpPr txBox="1"/>
          <p:nvPr/>
        </p:nvSpPr>
        <p:spPr>
          <a:xfrm>
            <a:off x="7876823" y="6424385"/>
            <a:ext cx="108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accent5">
                    <a:lumMod val="75000"/>
                  </a:schemeClr>
                </a:solidFill>
              </a:rPr>
              <a:t>立候補</a:t>
            </a:r>
          </a:p>
        </p:txBody>
      </p:sp>
      <p:sp>
        <p:nvSpPr>
          <p:cNvPr id="166" name="テキスト ボックス 165">
            <a:extLst>
              <a:ext uri="{FF2B5EF4-FFF2-40B4-BE49-F238E27FC236}">
                <a16:creationId xmlns:a16="http://schemas.microsoft.com/office/drawing/2014/main" id="{A429098C-4FCA-4A44-8EAD-AE823E4CE5B8}"/>
              </a:ext>
            </a:extLst>
          </p:cNvPr>
          <p:cNvSpPr txBox="1"/>
          <p:nvPr/>
        </p:nvSpPr>
        <p:spPr>
          <a:xfrm>
            <a:off x="8744952" y="6424385"/>
            <a:ext cx="41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accent5">
                    <a:lumMod val="75000"/>
                  </a:schemeClr>
                </a:solidFill>
              </a:rPr>
              <a:t>し</a:t>
            </a:r>
          </a:p>
        </p:txBody>
      </p:sp>
      <p:sp>
        <p:nvSpPr>
          <p:cNvPr id="169" name="テキスト ボックス 168">
            <a:extLst>
              <a:ext uri="{FF2B5EF4-FFF2-40B4-BE49-F238E27FC236}">
                <a16:creationId xmlns:a16="http://schemas.microsoft.com/office/drawing/2014/main" id="{CFC0B73C-B201-1244-8B26-A66231C4D6BC}"/>
              </a:ext>
            </a:extLst>
          </p:cNvPr>
          <p:cNvSpPr txBox="1"/>
          <p:nvPr/>
        </p:nvSpPr>
        <p:spPr>
          <a:xfrm>
            <a:off x="6375163" y="6408996"/>
            <a:ext cx="829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i="1" dirty="0"/>
              <a:t>P</a:t>
            </a:r>
            <a:endParaRPr kumimoji="1" lang="ja-JP" altLang="en-US" sz="2000" i="1" dirty="0"/>
          </a:p>
        </p:txBody>
      </p:sp>
      <p:sp>
        <p:nvSpPr>
          <p:cNvPr id="180" name="テキスト ボックス 179">
            <a:extLst>
              <a:ext uri="{FF2B5EF4-FFF2-40B4-BE49-F238E27FC236}">
                <a16:creationId xmlns:a16="http://schemas.microsoft.com/office/drawing/2014/main" id="{D73BF4E2-5D07-7545-B6D5-F08B196D48EC}"/>
              </a:ext>
            </a:extLst>
          </p:cNvPr>
          <p:cNvSpPr txBox="1"/>
          <p:nvPr/>
        </p:nvSpPr>
        <p:spPr>
          <a:xfrm>
            <a:off x="6819649" y="6424385"/>
            <a:ext cx="650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党員</a:t>
            </a:r>
          </a:p>
        </p:txBody>
      </p:sp>
      <p:sp>
        <p:nvSpPr>
          <p:cNvPr id="181" name="テキスト ボックス 180">
            <a:extLst>
              <a:ext uri="{FF2B5EF4-FFF2-40B4-BE49-F238E27FC236}">
                <a16:creationId xmlns:a16="http://schemas.microsoft.com/office/drawing/2014/main" id="{49FBB1DB-873E-D847-A697-E39D563E4084}"/>
              </a:ext>
            </a:extLst>
          </p:cNvPr>
          <p:cNvSpPr txBox="1"/>
          <p:nvPr/>
        </p:nvSpPr>
        <p:spPr>
          <a:xfrm>
            <a:off x="7451173" y="6424385"/>
            <a:ext cx="566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・・・</a:t>
            </a:r>
            <a:endParaRPr kumimoji="1" lang="ja-JP" altLang="en-US" dirty="0"/>
          </a:p>
        </p:txBody>
      </p:sp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id="{CF9424CE-64E2-CE43-BC65-28EFDF6ABD86}"/>
              </a:ext>
            </a:extLst>
          </p:cNvPr>
          <p:cNvSpPr txBox="1"/>
          <p:nvPr/>
        </p:nvSpPr>
        <p:spPr>
          <a:xfrm>
            <a:off x="4818602" y="6424385"/>
            <a:ext cx="111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</a:rPr>
              <a:t>コワリョフ</a:t>
            </a:r>
          </a:p>
        </p:txBody>
      </p:sp>
      <p:sp>
        <p:nvSpPr>
          <p:cNvPr id="186" name="テキスト ボックス 185">
            <a:extLst>
              <a:ext uri="{FF2B5EF4-FFF2-40B4-BE49-F238E27FC236}">
                <a16:creationId xmlns:a16="http://schemas.microsoft.com/office/drawing/2014/main" id="{0D95610D-E1C8-C54B-841C-A8D34749F6AE}"/>
              </a:ext>
            </a:extLst>
          </p:cNvPr>
          <p:cNvSpPr txBox="1"/>
          <p:nvPr/>
        </p:nvSpPr>
        <p:spPr>
          <a:xfrm>
            <a:off x="5755154" y="6424385"/>
            <a:ext cx="651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</a:rPr>
              <a:t>氏</a:t>
            </a:r>
          </a:p>
        </p:txBody>
      </p:sp>
      <p:sp>
        <p:nvSpPr>
          <p:cNvPr id="187" name="正方形/長方形 186">
            <a:extLst>
              <a:ext uri="{FF2B5EF4-FFF2-40B4-BE49-F238E27FC236}">
                <a16:creationId xmlns:a16="http://schemas.microsoft.com/office/drawing/2014/main" id="{8776B111-1F9B-B640-A0E6-1A528B9CAB0B}"/>
              </a:ext>
            </a:extLst>
          </p:cNvPr>
          <p:cNvSpPr/>
          <p:nvPr/>
        </p:nvSpPr>
        <p:spPr>
          <a:xfrm>
            <a:off x="6058450" y="4464262"/>
            <a:ext cx="740686" cy="3634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円/楕円 187">
            <a:extLst>
              <a:ext uri="{FF2B5EF4-FFF2-40B4-BE49-F238E27FC236}">
                <a16:creationId xmlns:a16="http://schemas.microsoft.com/office/drawing/2014/main" id="{1E9FBAB1-11FE-A84E-A6A1-964CA58F67FF}"/>
              </a:ext>
            </a:extLst>
          </p:cNvPr>
          <p:cNvSpPr>
            <a:spLocks noChangeAspect="1"/>
          </p:cNvSpPr>
          <p:nvPr/>
        </p:nvSpPr>
        <p:spPr>
          <a:xfrm>
            <a:off x="6159162" y="4537969"/>
            <a:ext cx="216001" cy="216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円/楕円 188">
            <a:extLst>
              <a:ext uri="{FF2B5EF4-FFF2-40B4-BE49-F238E27FC236}">
                <a16:creationId xmlns:a16="http://schemas.microsoft.com/office/drawing/2014/main" id="{C500EA78-AFDF-4E48-9FF0-DA2F62E546C2}"/>
              </a:ext>
            </a:extLst>
          </p:cNvPr>
          <p:cNvSpPr>
            <a:spLocks noChangeAspect="1"/>
          </p:cNvSpPr>
          <p:nvPr/>
        </p:nvSpPr>
        <p:spPr>
          <a:xfrm>
            <a:off x="6475684" y="4537969"/>
            <a:ext cx="216001" cy="216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AA4B8CC4-07B8-5A48-932F-999A01C5547B}"/>
              </a:ext>
            </a:extLst>
          </p:cNvPr>
          <p:cNvSpPr/>
          <p:nvPr/>
        </p:nvSpPr>
        <p:spPr>
          <a:xfrm>
            <a:off x="7317749" y="5358922"/>
            <a:ext cx="1593829" cy="647541"/>
          </a:xfrm>
          <a:custGeom>
            <a:avLst/>
            <a:gdLst>
              <a:gd name="connsiteX0" fmla="*/ 2519916 w 2519916"/>
              <a:gd name="connsiteY0" fmla="*/ 733647 h 733647"/>
              <a:gd name="connsiteX1" fmla="*/ 1913860 w 2519916"/>
              <a:gd name="connsiteY1" fmla="*/ 499730 h 733647"/>
              <a:gd name="connsiteX2" fmla="*/ 552893 w 2519916"/>
              <a:gd name="connsiteY2" fmla="*/ 372140 h 733647"/>
              <a:gd name="connsiteX3" fmla="*/ 0 w 2519916"/>
              <a:gd name="connsiteY3" fmla="*/ 0 h 73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9916" h="733647">
                <a:moveTo>
                  <a:pt x="2519916" y="733647"/>
                </a:moveTo>
                <a:cubicBezTo>
                  <a:pt x="2380806" y="646814"/>
                  <a:pt x="2241697" y="559981"/>
                  <a:pt x="1913860" y="499730"/>
                </a:cubicBezTo>
                <a:cubicBezTo>
                  <a:pt x="1586023" y="439479"/>
                  <a:pt x="871870" y="455428"/>
                  <a:pt x="552893" y="372140"/>
                </a:cubicBezTo>
                <a:cubicBezTo>
                  <a:pt x="233916" y="288852"/>
                  <a:pt x="0" y="0"/>
                  <a:pt x="0" y="0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正方形/長方形 191">
            <a:extLst>
              <a:ext uri="{FF2B5EF4-FFF2-40B4-BE49-F238E27FC236}">
                <a16:creationId xmlns:a16="http://schemas.microsoft.com/office/drawing/2014/main" id="{7E584CE5-142B-4247-B33E-C171B9CA2BA4}"/>
              </a:ext>
            </a:extLst>
          </p:cNvPr>
          <p:cNvSpPr/>
          <p:nvPr/>
        </p:nvSpPr>
        <p:spPr>
          <a:xfrm>
            <a:off x="7006803" y="4460984"/>
            <a:ext cx="740686" cy="3634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円/楕円 192">
            <a:extLst>
              <a:ext uri="{FF2B5EF4-FFF2-40B4-BE49-F238E27FC236}">
                <a16:creationId xmlns:a16="http://schemas.microsoft.com/office/drawing/2014/main" id="{21A92BFD-C7D4-7D4B-BD3A-B0A32790AA5D}"/>
              </a:ext>
            </a:extLst>
          </p:cNvPr>
          <p:cNvSpPr>
            <a:spLocks noChangeAspect="1"/>
          </p:cNvSpPr>
          <p:nvPr/>
        </p:nvSpPr>
        <p:spPr>
          <a:xfrm>
            <a:off x="7107515" y="4534691"/>
            <a:ext cx="216001" cy="216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円/楕円 193">
            <a:extLst>
              <a:ext uri="{FF2B5EF4-FFF2-40B4-BE49-F238E27FC236}">
                <a16:creationId xmlns:a16="http://schemas.microsoft.com/office/drawing/2014/main" id="{8463F113-9D77-4440-B831-233C682A4F57}"/>
              </a:ext>
            </a:extLst>
          </p:cNvPr>
          <p:cNvSpPr>
            <a:spLocks noChangeAspect="1"/>
          </p:cNvSpPr>
          <p:nvPr/>
        </p:nvSpPr>
        <p:spPr>
          <a:xfrm>
            <a:off x="7424037" y="4534691"/>
            <a:ext cx="216001" cy="216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テキスト ボックス 203">
            <a:extLst>
              <a:ext uri="{FF2B5EF4-FFF2-40B4-BE49-F238E27FC236}">
                <a16:creationId xmlns:a16="http://schemas.microsoft.com/office/drawing/2014/main" id="{62175175-5F74-8043-BC02-F913D462BCEA}"/>
              </a:ext>
            </a:extLst>
          </p:cNvPr>
          <p:cNvSpPr txBox="1"/>
          <p:nvPr/>
        </p:nvSpPr>
        <p:spPr>
          <a:xfrm>
            <a:off x="6770116" y="2695060"/>
            <a:ext cx="840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スコア</a:t>
            </a:r>
            <a:endParaRPr kumimoji="1" lang="ja-JP" altLang="en-US" dirty="0"/>
          </a:p>
        </p:txBody>
      </p:sp>
      <p:pic>
        <p:nvPicPr>
          <p:cNvPr id="205" name="図 204">
            <a:extLst>
              <a:ext uri="{FF2B5EF4-FFF2-40B4-BE49-F238E27FC236}">
                <a16:creationId xmlns:a16="http://schemas.microsoft.com/office/drawing/2014/main" id="{5DD8BCB7-7799-DB47-A8DF-7FD2E4822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" y="3707723"/>
            <a:ext cx="5026746" cy="3090212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D719500A-133C-8546-8FAC-B6395C19A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324" y="6020628"/>
            <a:ext cx="3994150" cy="426772"/>
          </a:xfrm>
          <a:prstGeom prst="rect">
            <a:avLst/>
          </a:prstGeom>
        </p:spPr>
      </p:pic>
      <p:sp>
        <p:nvSpPr>
          <p:cNvPr id="248" name="正方形/長方形 247">
            <a:extLst>
              <a:ext uri="{FF2B5EF4-FFF2-40B4-BE49-F238E27FC236}">
                <a16:creationId xmlns:a16="http://schemas.microsoft.com/office/drawing/2014/main" id="{A52DF686-033C-FD4F-AE97-9672D5EA2038}"/>
              </a:ext>
            </a:extLst>
          </p:cNvPr>
          <p:cNvSpPr/>
          <p:nvPr/>
        </p:nvSpPr>
        <p:spPr>
          <a:xfrm>
            <a:off x="3655518" y="4671532"/>
            <a:ext cx="625670" cy="673100"/>
          </a:xfrm>
          <a:prstGeom prst="rect">
            <a:avLst/>
          </a:prstGeom>
          <a:noFill/>
          <a:ln w="53975"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正方形/長方形 248">
            <a:extLst>
              <a:ext uri="{FF2B5EF4-FFF2-40B4-BE49-F238E27FC236}">
                <a16:creationId xmlns:a16="http://schemas.microsoft.com/office/drawing/2014/main" id="{8A03C579-00F6-B240-A93E-E15C3D72E7E1}"/>
              </a:ext>
            </a:extLst>
          </p:cNvPr>
          <p:cNvSpPr/>
          <p:nvPr/>
        </p:nvSpPr>
        <p:spPr>
          <a:xfrm>
            <a:off x="31096" y="4663542"/>
            <a:ext cx="730904" cy="673100"/>
          </a:xfrm>
          <a:prstGeom prst="rect">
            <a:avLst/>
          </a:prstGeom>
          <a:noFill/>
          <a:ln w="53975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BB4322C-4348-9140-B977-BD316E4A3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472C-E3A8-294A-94C5-4DFC7C2AEA2B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0047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/>
              <a:t>ベースラインモデル</a:t>
            </a:r>
            <a:endParaRPr kumimoji="1" lang="en-US" altLang="ja-JP" dirty="0"/>
          </a:p>
          <a:p>
            <a:pPr marL="914400" lvl="1" indent="-514350">
              <a:buFont typeface="+mj-lt"/>
              <a:buAutoNum type="arabicPeriod"/>
            </a:pPr>
            <a:r>
              <a:rPr kumimoji="1" lang="ja-JP" altLang="en-US"/>
              <a:t>入力の</a:t>
            </a:r>
            <a:r>
              <a:rPr kumimoji="1" lang="en-US" altLang="ja-JP" dirty="0"/>
              <a:t>encoding</a:t>
            </a:r>
          </a:p>
          <a:p>
            <a:pPr marL="914400" lvl="1" indent="-514350">
              <a:buFont typeface="+mj-lt"/>
              <a:buAutoNum type="arabicPeriod"/>
            </a:pPr>
            <a:r>
              <a:rPr lang="ja-JP" altLang="en-US"/>
              <a:t>共参照解析</a:t>
            </a:r>
            <a:endParaRPr lang="en-US" altLang="ja-JP" dirty="0"/>
          </a:p>
          <a:p>
            <a:pPr marL="914400" lvl="1" indent="-514350">
              <a:buFont typeface="+mj-lt"/>
              <a:buAutoNum type="arabicPeriod"/>
            </a:pPr>
            <a:r>
              <a:rPr lang="ja-JP" altLang="en-US"/>
              <a:t>述語項構造解析</a:t>
            </a:r>
            <a:endParaRPr lang="en-US" altLang="ja-JP" dirty="0"/>
          </a:p>
          <a:p>
            <a:pPr marL="914400" lvl="1" indent="-514350">
              <a:buFont typeface="+mj-lt"/>
              <a:buAutoNum type="arabicPeriod"/>
            </a:pP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Entity-centric</a:t>
            </a:r>
            <a:r>
              <a:rPr lang="ja-JP" altLang="en-US"/>
              <a:t>モデル</a:t>
            </a:r>
            <a:endParaRPr lang="en-US" altLang="ja-JP" dirty="0"/>
          </a:p>
          <a:p>
            <a:pPr marL="914400" lvl="1" indent="-514350">
              <a:buFont typeface="+mj-lt"/>
              <a:buAutoNum type="arabicPeriod"/>
            </a:pPr>
            <a:r>
              <a:rPr lang="en-US" altLang="ja-JP" dirty="0"/>
              <a:t>Entity embedding</a:t>
            </a:r>
            <a:r>
              <a:rPr lang="ja-JP" altLang="en-US"/>
              <a:t> 更新</a:t>
            </a:r>
            <a:endParaRPr lang="en-US" altLang="ja-JP" dirty="0"/>
          </a:p>
          <a:p>
            <a:pPr marL="914400" lvl="1" indent="-514350">
              <a:buFont typeface="+mj-lt"/>
              <a:buAutoNum type="arabicPeriod"/>
            </a:pPr>
            <a:r>
              <a:rPr lang="ja-JP" altLang="en-US"/>
              <a:t>解析における</a:t>
            </a:r>
            <a:r>
              <a:rPr lang="en-US" altLang="ja-JP" dirty="0"/>
              <a:t>entity embedding</a:t>
            </a:r>
            <a:r>
              <a:rPr lang="ja-JP" altLang="en-US"/>
              <a:t>の利用</a:t>
            </a:r>
            <a:endParaRPr lang="en-US" altLang="ja-JP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F47E872-1FD5-9C4D-ADDE-71360563B1A8}"/>
              </a:ext>
            </a:extLst>
          </p:cNvPr>
          <p:cNvSpPr/>
          <p:nvPr/>
        </p:nvSpPr>
        <p:spPr>
          <a:xfrm>
            <a:off x="368300" y="4051300"/>
            <a:ext cx="7200900" cy="2108200"/>
          </a:xfrm>
          <a:prstGeom prst="rect">
            <a:avLst/>
          </a:prstGeom>
          <a:noFill/>
          <a:ln w="539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3691F4C-2D0C-654A-AC6F-51D076B3D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472C-E3A8-294A-94C5-4DFC7C2AEA2B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9974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1336523" y="2184257"/>
            <a:ext cx="753556" cy="5586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50800" dir="5400000" algn="ctr" rotWithShape="0">
              <a:srgbClr val="000000">
                <a:alpha val="9000"/>
              </a:srgbClr>
            </a:outerShdw>
          </a:effectLst>
        </p:spPr>
        <p:txBody>
          <a:bodyPr wrap="square" rtlCol="0">
            <a:spAutoFit/>
          </a:bodyPr>
          <a:lstStyle/>
          <a:p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280376" y="2195072"/>
            <a:ext cx="753556" cy="5586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50800" dir="5400000" algn="ctr" rotWithShape="0">
              <a:srgbClr val="000000">
                <a:alpha val="9000"/>
              </a:srgbClr>
            </a:outerShdw>
          </a:effectLst>
        </p:spPr>
        <p:txBody>
          <a:bodyPr wrap="square" rtlCol="0">
            <a:spAutoFit/>
          </a:bodyPr>
          <a:lstStyle/>
          <a:p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763310" y="2197459"/>
            <a:ext cx="426129" cy="5586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50800" dir="5400000" algn="ctr" rotWithShape="0">
              <a:srgbClr val="000000">
                <a:alpha val="9000"/>
              </a:srgbClr>
            </a:outerShdw>
          </a:effectLst>
        </p:spPr>
        <p:txBody>
          <a:bodyPr wrap="square" rtlCol="0">
            <a:spAutoFit/>
          </a:bodyPr>
          <a:lstStyle/>
          <a:p>
            <a:endParaRPr kumimoji="1" lang="ja-JP" altLang="en-US" sz="24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1. Entity Embedding </a:t>
            </a:r>
            <a:r>
              <a:rPr kumimoji="1" lang="ja-JP" altLang="en-US"/>
              <a:t>更新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共参照解析</a:t>
            </a:r>
            <a:r>
              <a:rPr lang="en-US" altLang="ja-JP" dirty="0"/>
              <a:t> [Wiseman+ 16]</a:t>
            </a:r>
          </a:p>
          <a:p>
            <a:endParaRPr kumimoji="1" lang="en-US" altLang="ja-JP" dirty="0"/>
          </a:p>
          <a:p>
            <a:r>
              <a:rPr lang="ja-JP" altLang="en-US"/>
              <a:t>ゼロ照応解析</a:t>
            </a:r>
            <a:endParaRPr kumimoji="1" lang="ja-JP" altLang="en-US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524A039E-452B-354E-8B19-12918C440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000" y="3767788"/>
            <a:ext cx="5026746" cy="3090212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87038AB-5741-7846-AF68-B3686E1C1359}"/>
              </a:ext>
            </a:extLst>
          </p:cNvPr>
          <p:cNvSpPr/>
          <p:nvPr/>
        </p:nvSpPr>
        <p:spPr>
          <a:xfrm>
            <a:off x="1891513" y="5439587"/>
            <a:ext cx="625670" cy="673100"/>
          </a:xfrm>
          <a:prstGeom prst="rect">
            <a:avLst/>
          </a:prstGeom>
          <a:noFill/>
          <a:ln w="53975"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B88A1DC-06EE-6649-A08C-8F00F28C14D8}"/>
              </a:ext>
            </a:extLst>
          </p:cNvPr>
          <p:cNvSpPr/>
          <p:nvPr/>
        </p:nvSpPr>
        <p:spPr>
          <a:xfrm>
            <a:off x="3143582" y="3903987"/>
            <a:ext cx="730904" cy="673100"/>
          </a:xfrm>
          <a:prstGeom prst="rect">
            <a:avLst/>
          </a:prstGeom>
          <a:noFill/>
          <a:ln w="539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6C8FCCA-A7D2-8E41-A962-E2878BA96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472C-E3A8-294A-94C5-4DFC7C2AEA2B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AB2C4AC-3F16-9745-9A1C-157A819D5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213" y="3284832"/>
            <a:ext cx="4445000" cy="5334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A6C9E95-0664-AE42-B540-AA3F270EC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676" y="2157011"/>
            <a:ext cx="37338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06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1322455" y="3281545"/>
            <a:ext cx="753556" cy="5586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50800" dir="5400000" algn="ctr" rotWithShape="0">
              <a:srgbClr val="000000">
                <a:alpha val="9000"/>
              </a:srgbClr>
            </a:outerShdw>
          </a:effectLst>
        </p:spPr>
        <p:txBody>
          <a:bodyPr wrap="square" rtlCol="0">
            <a:spAutoFit/>
          </a:bodyPr>
          <a:lstStyle/>
          <a:p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941563" y="3292357"/>
            <a:ext cx="753556" cy="5586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50800" dir="5400000" algn="ctr" rotWithShape="0">
              <a:srgbClr val="000000">
                <a:alpha val="9000"/>
              </a:srgbClr>
            </a:outerShdw>
          </a:effectLst>
        </p:spPr>
        <p:txBody>
          <a:bodyPr wrap="square" rtlCol="0">
            <a:spAutoFit/>
          </a:bodyPr>
          <a:lstStyle/>
          <a:p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424497" y="3294744"/>
            <a:ext cx="426129" cy="5586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50800" dir="5400000" algn="ctr" rotWithShape="0">
              <a:srgbClr val="000000">
                <a:alpha val="9000"/>
              </a:srgbClr>
            </a:outerShdw>
          </a:effectLst>
        </p:spPr>
        <p:txBody>
          <a:bodyPr wrap="square" rtlCol="0">
            <a:spAutoFit/>
          </a:bodyPr>
          <a:lstStyle/>
          <a:p>
            <a:endParaRPr kumimoji="1" lang="ja-JP" altLang="en-US" sz="24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1. Entity Embedding </a:t>
            </a:r>
            <a:r>
              <a:rPr kumimoji="1" lang="ja-JP" altLang="en-US"/>
              <a:t>更新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共参照解析</a:t>
            </a:r>
            <a:r>
              <a:rPr lang="en-US" altLang="ja-JP" dirty="0"/>
              <a:t> [Wiseman+ 16]</a:t>
            </a:r>
          </a:p>
          <a:p>
            <a:endParaRPr kumimoji="1" lang="en-US" altLang="ja-JP" dirty="0"/>
          </a:p>
          <a:p>
            <a:r>
              <a:rPr lang="ja-JP" altLang="en-US"/>
              <a:t>ゼロ照応解析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6C8FCCA-A7D2-8E41-A962-E2878BA96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472C-E3A8-294A-94C5-4DFC7C2AEA2B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AB2C4AC-3F16-9745-9A1C-157A819D5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213" y="3284832"/>
            <a:ext cx="4445000" cy="5334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A6C9E95-0664-AE42-B540-AA3F270EC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676" y="2157011"/>
            <a:ext cx="3733800" cy="53340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8418731F-1320-844E-9A40-AFF3A5F1E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017" y="3767788"/>
            <a:ext cx="5026746" cy="3090212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B5498B5-5E95-C84E-AB60-9C22CE004CAE}"/>
              </a:ext>
            </a:extLst>
          </p:cNvPr>
          <p:cNvSpPr/>
          <p:nvPr/>
        </p:nvSpPr>
        <p:spPr>
          <a:xfrm>
            <a:off x="5471618" y="4731597"/>
            <a:ext cx="625670" cy="673100"/>
          </a:xfrm>
          <a:prstGeom prst="rect">
            <a:avLst/>
          </a:prstGeom>
          <a:noFill/>
          <a:ln w="53975"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785B23E-7698-0744-B372-CA659D406DF4}"/>
              </a:ext>
            </a:extLst>
          </p:cNvPr>
          <p:cNvSpPr/>
          <p:nvPr/>
        </p:nvSpPr>
        <p:spPr>
          <a:xfrm>
            <a:off x="3130882" y="3903987"/>
            <a:ext cx="730904" cy="673100"/>
          </a:xfrm>
          <a:prstGeom prst="rect">
            <a:avLst/>
          </a:prstGeom>
          <a:noFill/>
          <a:ln w="539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677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3212A3-1312-F64B-90EB-0BC17CEE2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74638"/>
            <a:ext cx="8801101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2. </a:t>
            </a:r>
            <a:r>
              <a:rPr lang="ja-JP" altLang="en-US"/>
              <a:t>解析における</a:t>
            </a:r>
            <a:r>
              <a:rPr lang="en-US" altLang="ja-JP" dirty="0"/>
              <a:t>Entity Embedding</a:t>
            </a:r>
            <a:r>
              <a:rPr lang="ja-JP" altLang="en-US"/>
              <a:t>の利用</a:t>
            </a:r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97971E6-0E0A-244B-9C00-E9B12364D7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19405"/>
          <a:stretch/>
        </p:blipFill>
        <p:spPr>
          <a:xfrm>
            <a:off x="203200" y="1927997"/>
            <a:ext cx="4051300" cy="3090212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AE10C78-46A6-2A40-8DC5-F0D581FB1491}"/>
              </a:ext>
            </a:extLst>
          </p:cNvPr>
          <p:cNvSpPr/>
          <p:nvPr/>
        </p:nvSpPr>
        <p:spPr>
          <a:xfrm>
            <a:off x="244713" y="3599796"/>
            <a:ext cx="625670" cy="673100"/>
          </a:xfrm>
          <a:prstGeom prst="rect">
            <a:avLst/>
          </a:prstGeom>
          <a:noFill/>
          <a:ln w="53975"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1A7238C-31DB-124D-B454-C697386708A6}"/>
              </a:ext>
            </a:extLst>
          </p:cNvPr>
          <p:cNvSpPr/>
          <p:nvPr/>
        </p:nvSpPr>
        <p:spPr>
          <a:xfrm>
            <a:off x="228379" y="2883816"/>
            <a:ext cx="730904" cy="673100"/>
          </a:xfrm>
          <a:prstGeom prst="rect">
            <a:avLst/>
          </a:prstGeom>
          <a:noFill/>
          <a:ln w="53975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76A87F0-1245-974D-9659-40A4950C15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826"/>
          <a:stretch/>
        </p:blipFill>
        <p:spPr>
          <a:xfrm>
            <a:off x="4610100" y="1927997"/>
            <a:ext cx="4432300" cy="3090212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CF275B5-6CC4-FA4F-BC78-A2C46339A695}"/>
              </a:ext>
            </a:extLst>
          </p:cNvPr>
          <p:cNvSpPr/>
          <p:nvPr/>
        </p:nvSpPr>
        <p:spPr>
          <a:xfrm>
            <a:off x="8259701" y="2891806"/>
            <a:ext cx="625670" cy="673100"/>
          </a:xfrm>
          <a:prstGeom prst="rect">
            <a:avLst/>
          </a:prstGeom>
          <a:noFill/>
          <a:ln w="53975"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EF4725A-E75E-3E47-B114-D8E7E9D41ACE}"/>
              </a:ext>
            </a:extLst>
          </p:cNvPr>
          <p:cNvSpPr/>
          <p:nvPr/>
        </p:nvSpPr>
        <p:spPr>
          <a:xfrm>
            <a:off x="4635279" y="2883816"/>
            <a:ext cx="730904" cy="673100"/>
          </a:xfrm>
          <a:prstGeom prst="rect">
            <a:avLst/>
          </a:prstGeom>
          <a:noFill/>
          <a:ln w="53975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E8E5BA4-E1D0-FE47-BC48-6F0F6DB21418}"/>
              </a:ext>
            </a:extLst>
          </p:cNvPr>
          <p:cNvSpPr/>
          <p:nvPr/>
        </p:nvSpPr>
        <p:spPr>
          <a:xfrm>
            <a:off x="1510646" y="2077220"/>
            <a:ext cx="730904" cy="673100"/>
          </a:xfrm>
          <a:prstGeom prst="rect">
            <a:avLst/>
          </a:prstGeom>
          <a:noFill/>
          <a:ln w="539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E26D9F8-C0DB-5A4F-A328-5AFD4E62FAC1}"/>
              </a:ext>
            </a:extLst>
          </p:cNvPr>
          <p:cNvSpPr/>
          <p:nvPr/>
        </p:nvSpPr>
        <p:spPr>
          <a:xfrm>
            <a:off x="5942835" y="2077220"/>
            <a:ext cx="730904" cy="673100"/>
          </a:xfrm>
          <a:prstGeom prst="rect">
            <a:avLst/>
          </a:prstGeom>
          <a:noFill/>
          <a:ln w="539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9ED1FB82-040B-2D4B-B40C-66373E6BC52B}"/>
              </a:ext>
            </a:extLst>
          </p:cNvPr>
          <p:cNvSpPr/>
          <p:nvPr/>
        </p:nvSpPr>
        <p:spPr>
          <a:xfrm>
            <a:off x="1054099" y="1345922"/>
            <a:ext cx="2071887" cy="50887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>
                <a:solidFill>
                  <a:schemeClr val="tx1"/>
                </a:solidFill>
              </a:rPr>
              <a:t>共参照解析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FFECFE9-3D1F-E34E-8275-30425FEFC73B}"/>
              </a:ext>
            </a:extLst>
          </p:cNvPr>
          <p:cNvSpPr/>
          <p:nvPr/>
        </p:nvSpPr>
        <p:spPr>
          <a:xfrm>
            <a:off x="5327538" y="1345922"/>
            <a:ext cx="2692401" cy="50887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>
                <a:solidFill>
                  <a:schemeClr val="tx1"/>
                </a:solidFill>
              </a:rPr>
              <a:t>述語項構造解析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D2E6EE4-A8E6-F94B-8537-03A48F02B221}"/>
              </a:ext>
            </a:extLst>
          </p:cNvPr>
          <p:cNvSpPr txBox="1"/>
          <p:nvPr/>
        </p:nvSpPr>
        <p:spPr>
          <a:xfrm>
            <a:off x="203200" y="5173358"/>
            <a:ext cx="4365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solidFill>
                  <a:schemeClr val="accent2"/>
                </a:solidFill>
              </a:rPr>
              <a:t>entity</a:t>
            </a:r>
            <a:r>
              <a:rPr lang="en-US" altLang="ja-JP" sz="2000" dirty="0">
                <a:solidFill>
                  <a:schemeClr val="accent2"/>
                </a:solidFill>
              </a:rPr>
              <a:t> </a:t>
            </a:r>
            <a:r>
              <a:rPr kumimoji="1" lang="en-US" altLang="ja-JP" sz="2000" dirty="0">
                <a:solidFill>
                  <a:schemeClr val="accent2"/>
                </a:solidFill>
              </a:rPr>
              <a:t>embedding</a:t>
            </a:r>
            <a:r>
              <a:rPr kumimoji="1" lang="ja-JP" altLang="en-US" sz="2000"/>
              <a:t>と</a:t>
            </a:r>
            <a:r>
              <a:rPr lang="ja-JP" altLang="en-US" sz="2000">
                <a:solidFill>
                  <a:schemeClr val="accent5">
                    <a:lumMod val="75000"/>
                  </a:schemeClr>
                </a:solidFill>
              </a:rPr>
              <a:t>対象</a:t>
            </a:r>
            <a:r>
              <a:rPr lang="en-US" altLang="ja-JP" sz="2000" dirty="0">
                <a:solidFill>
                  <a:schemeClr val="accent5">
                    <a:lumMod val="75000"/>
                  </a:schemeClr>
                </a:solidFill>
              </a:rPr>
              <a:t>mention</a:t>
            </a:r>
            <a:r>
              <a:rPr lang="ja-JP" altLang="en-US" sz="2000">
                <a:solidFill>
                  <a:schemeClr val="accent5">
                    <a:lumMod val="75000"/>
                  </a:schemeClr>
                </a:solidFill>
              </a:rPr>
              <a:t>の</a:t>
            </a:r>
            <a:r>
              <a:rPr lang="en-US" altLang="ja-JP" sz="2000" dirty="0">
                <a:solidFill>
                  <a:schemeClr val="accent5">
                    <a:lumMod val="75000"/>
                  </a:schemeClr>
                </a:solidFill>
              </a:rPr>
              <a:t>embedding</a:t>
            </a:r>
            <a:r>
              <a:rPr kumimoji="1" lang="ja-JP" altLang="en-US" sz="2000"/>
              <a:t>の内積を計算</a:t>
            </a:r>
            <a:r>
              <a:rPr lang="ja-JP" altLang="en-US" sz="2000"/>
              <a:t>し、ベース</a:t>
            </a:r>
            <a:br>
              <a:rPr lang="en-US" altLang="ja-JP" sz="2000" dirty="0"/>
            </a:br>
            <a:r>
              <a:rPr lang="ja-JP" altLang="en-US" sz="2000"/>
              <a:t>ラインモデルで計算したスコアに加算</a:t>
            </a:r>
            <a:r>
              <a:rPr lang="en-US" altLang="ja-JP" sz="2000" dirty="0"/>
              <a:t> [Wiseman+ 16]</a:t>
            </a:r>
            <a:endParaRPr kumimoji="1" lang="ja-JP" altLang="en-US" sz="2000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81D051BF-A3C0-B643-A5BB-22E56DEA8D61}"/>
              </a:ext>
            </a:extLst>
          </p:cNvPr>
          <p:cNvCxnSpPr>
            <a:cxnSpLocks/>
          </p:cNvCxnSpPr>
          <p:nvPr/>
        </p:nvCxnSpPr>
        <p:spPr>
          <a:xfrm flipV="1">
            <a:off x="939551" y="2750320"/>
            <a:ext cx="701357" cy="1054042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90A9DDB8-BA4B-3248-AE51-DEC819B6A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472C-E3A8-294A-94C5-4DFC7C2AEA2B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55FF287-C7C4-F24D-8AD4-D10F20790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369" y="4940232"/>
            <a:ext cx="3293713" cy="197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3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実験設定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935375" cy="4842164"/>
          </a:xfrm>
        </p:spPr>
        <p:txBody>
          <a:bodyPr>
            <a:normAutofit/>
          </a:bodyPr>
          <a:lstStyle/>
          <a:p>
            <a:r>
              <a:rPr lang="ja-JP" altLang="en-US"/>
              <a:t>評価コーパス</a:t>
            </a:r>
            <a:r>
              <a:rPr lang="en-US" altLang="ja-JP" dirty="0"/>
              <a:t>:</a:t>
            </a:r>
          </a:p>
          <a:p>
            <a:pPr lvl="1"/>
            <a:r>
              <a:rPr lang="ja-JP" altLang="en-US"/>
              <a:t>ウェブ</a:t>
            </a:r>
            <a:r>
              <a:rPr lang="en-US" altLang="ja-JP" dirty="0"/>
              <a:t>: </a:t>
            </a:r>
            <a:r>
              <a:rPr lang="ja-JP" altLang="en-US"/>
              <a:t>京都大学</a:t>
            </a:r>
            <a:r>
              <a:rPr lang="en-US" altLang="ja-JP" dirty="0"/>
              <a:t>Web</a:t>
            </a:r>
            <a:r>
              <a:rPr lang="ja-JP" altLang="en-US"/>
              <a:t>リードコーパス</a:t>
            </a:r>
            <a:r>
              <a:rPr lang="en-US" altLang="ja-JP" dirty="0"/>
              <a:t> (1.5</a:t>
            </a:r>
            <a:r>
              <a:rPr lang="ja-JP" altLang="en-US"/>
              <a:t>万文</a:t>
            </a:r>
            <a:r>
              <a:rPr lang="en-US" altLang="ja-JP" dirty="0"/>
              <a:t>)</a:t>
            </a:r>
          </a:p>
          <a:p>
            <a:pPr lvl="1"/>
            <a:r>
              <a:rPr lang="ja-JP" altLang="en-US"/>
              <a:t>新聞</a:t>
            </a:r>
            <a:r>
              <a:rPr lang="en-US" altLang="ja-JP" dirty="0"/>
              <a:t>: </a:t>
            </a:r>
            <a:r>
              <a:rPr lang="ja-JP" altLang="en-US"/>
              <a:t>京大コーパス</a:t>
            </a:r>
            <a:r>
              <a:rPr lang="en-US" altLang="ja-JP" dirty="0"/>
              <a:t> (5</a:t>
            </a:r>
            <a:r>
              <a:rPr lang="ja-JP" altLang="en-US"/>
              <a:t>千文</a:t>
            </a:r>
            <a:r>
              <a:rPr lang="en-US" altLang="ja-JP" dirty="0"/>
              <a:t>)</a:t>
            </a:r>
          </a:p>
          <a:p>
            <a:r>
              <a:rPr lang="ja-JP" altLang="en-US"/>
              <a:t>対象の格</a:t>
            </a:r>
            <a:r>
              <a:rPr lang="en-US" altLang="ja-JP" dirty="0"/>
              <a:t>: </a:t>
            </a:r>
            <a:r>
              <a:rPr lang="ja-JP" altLang="en-US" dirty="0"/>
              <a:t>ガ</a:t>
            </a:r>
            <a:r>
              <a:rPr lang="en-US" altLang="ja-JP" dirty="0"/>
              <a:t>, </a:t>
            </a:r>
            <a:r>
              <a:rPr lang="ja-JP" altLang="en-US" dirty="0"/>
              <a:t>ヲ</a:t>
            </a:r>
            <a:r>
              <a:rPr lang="en-US" altLang="ja-JP" dirty="0"/>
              <a:t>, </a:t>
            </a:r>
            <a:r>
              <a:rPr lang="ja-JP" altLang="en-US" dirty="0"/>
              <a:t>ニ</a:t>
            </a:r>
            <a:r>
              <a:rPr lang="en-US" altLang="ja-JP" dirty="0"/>
              <a:t>,</a:t>
            </a:r>
            <a:r>
              <a:rPr lang="ja-JP" altLang="en-US" dirty="0"/>
              <a:t> ガ</a:t>
            </a:r>
            <a:r>
              <a:rPr lang="en-US" altLang="ja-JP" dirty="0"/>
              <a:t>2</a:t>
            </a:r>
          </a:p>
          <a:p>
            <a:r>
              <a:rPr lang="ja-JP" altLang="en-US"/>
              <a:t>外界照応</a:t>
            </a:r>
            <a:r>
              <a:rPr lang="en-US" altLang="ja-JP" dirty="0"/>
              <a:t>: </a:t>
            </a:r>
            <a:r>
              <a:rPr lang="ja-JP" altLang="en-US"/>
              <a:t>著者</a:t>
            </a:r>
            <a:r>
              <a:rPr lang="en-US" altLang="ja-JP" dirty="0"/>
              <a:t>, </a:t>
            </a:r>
            <a:r>
              <a:rPr lang="ja-JP" altLang="en-US"/>
              <a:t>読者</a:t>
            </a:r>
            <a:r>
              <a:rPr lang="en-US" altLang="ja-JP" dirty="0"/>
              <a:t>, </a:t>
            </a:r>
            <a:r>
              <a:rPr lang="ja-JP" altLang="en-US"/>
              <a:t>不特定：人</a:t>
            </a:r>
            <a:endParaRPr lang="en-US" altLang="ja-JP" dirty="0"/>
          </a:p>
          <a:p>
            <a:r>
              <a:rPr lang="ja-JP" altLang="en-US"/>
              <a:t>次の</a:t>
            </a:r>
            <a:r>
              <a:rPr lang="en-US" altLang="ja-JP" dirty="0"/>
              <a:t>3</a:t>
            </a:r>
            <a:r>
              <a:rPr lang="ja-JP" altLang="en-US"/>
              <a:t>つの手法を比較</a:t>
            </a:r>
            <a:r>
              <a:rPr lang="en-US" altLang="ja-JP" dirty="0"/>
              <a:t>:</a:t>
            </a:r>
          </a:p>
          <a:p>
            <a:pPr lvl="1"/>
            <a:r>
              <a:rPr lang="ja-JP" altLang="en-US" sz="2400"/>
              <a:t>ベースライン</a:t>
            </a:r>
            <a:r>
              <a:rPr lang="en-US" altLang="ja-JP" sz="2400" dirty="0"/>
              <a:t>: mention</a:t>
            </a:r>
            <a:r>
              <a:rPr lang="ja-JP" altLang="en-US" sz="2400"/>
              <a:t>ベース</a:t>
            </a:r>
            <a:endParaRPr lang="en-US" altLang="ja-JP" sz="2400" dirty="0"/>
          </a:p>
          <a:p>
            <a:pPr lvl="1"/>
            <a:r>
              <a:rPr lang="en-US" altLang="ja-JP" sz="2400" dirty="0"/>
              <a:t>+entity (CR): </a:t>
            </a:r>
            <a:r>
              <a:rPr lang="ja-JP" altLang="en-US" sz="2400"/>
              <a:t>共参照解析で</a:t>
            </a:r>
            <a:r>
              <a:rPr lang="en-US" altLang="ja-JP" sz="2400" dirty="0"/>
              <a:t>entity</a:t>
            </a:r>
            <a:r>
              <a:rPr lang="ja-JP" altLang="en-US" sz="2400"/>
              <a:t>を考慮</a:t>
            </a:r>
            <a:r>
              <a:rPr lang="en-US" altLang="ja-JP" sz="2400" dirty="0"/>
              <a:t> [Wiseman+16]</a:t>
            </a:r>
          </a:p>
          <a:p>
            <a:pPr lvl="1">
              <a:buClr>
                <a:schemeClr val="tx1"/>
              </a:buClr>
            </a:pPr>
            <a:r>
              <a:rPr lang="en-US" altLang="ja-JP" sz="2400" dirty="0">
                <a:solidFill>
                  <a:srgbClr val="FF0000"/>
                </a:solidFill>
              </a:rPr>
              <a:t>+entity (CR, PA):</a:t>
            </a:r>
            <a:r>
              <a:rPr lang="ja-JP" altLang="en-US" sz="2400">
                <a:solidFill>
                  <a:srgbClr val="FF0000"/>
                </a:solidFill>
              </a:rPr>
              <a:t> 共参照・述語項構造解析で</a:t>
            </a:r>
            <a:r>
              <a:rPr lang="en-US" altLang="ja-JP" sz="2400" dirty="0">
                <a:solidFill>
                  <a:srgbClr val="FF0000"/>
                </a:solidFill>
              </a:rPr>
              <a:t>entity</a:t>
            </a:r>
            <a:r>
              <a:rPr lang="ja-JP" altLang="en-US" sz="2400">
                <a:solidFill>
                  <a:srgbClr val="FF0000"/>
                </a:solidFill>
              </a:rPr>
              <a:t>を考慮</a:t>
            </a:r>
            <a:endParaRPr lang="en-US" altLang="ja-JP" sz="2400" dirty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798DC2-F894-9041-AF72-DB7BC36C2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472C-E3A8-294A-94C5-4DFC7C2AEA2B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680CD16-AF67-E846-A01A-85848958C353}"/>
              </a:ext>
            </a:extLst>
          </p:cNvPr>
          <p:cNvSpPr/>
          <p:nvPr/>
        </p:nvSpPr>
        <p:spPr>
          <a:xfrm>
            <a:off x="5889815" y="4343585"/>
            <a:ext cx="3110753" cy="461497"/>
          </a:xfrm>
          <a:prstGeom prst="rect">
            <a:avLst/>
          </a:prstGeom>
          <a:solidFill>
            <a:srgbClr val="FAEAED"/>
          </a:solidFill>
          <a:ln w="28575">
            <a:noFill/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>
                <a:solidFill>
                  <a:schemeClr val="tx1"/>
                </a:solidFill>
              </a:rPr>
              <a:t>魚を</a:t>
            </a:r>
            <a:r>
              <a:rPr kumimoji="1" lang="ja-JP" altLang="en-US" sz="2400">
                <a:solidFill>
                  <a:srgbClr val="FF0000"/>
                </a:solidFill>
              </a:rPr>
              <a:t>さばく</a:t>
            </a:r>
            <a:r>
              <a:rPr kumimoji="1" lang="ja-JP" altLang="en-US" sz="2400">
                <a:solidFill>
                  <a:schemeClr val="tx1"/>
                </a:solidFill>
              </a:rPr>
              <a:t>のは難しい。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04F8466-4020-F949-BABD-A3DA86E7516E}"/>
              </a:ext>
            </a:extLst>
          </p:cNvPr>
          <p:cNvSpPr txBox="1"/>
          <p:nvPr/>
        </p:nvSpPr>
        <p:spPr>
          <a:xfrm>
            <a:off x="6705597" y="3976850"/>
            <a:ext cx="448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>
                <a:solidFill>
                  <a:srgbClr val="FF0000"/>
                </a:solidFill>
              </a:rPr>
              <a:t>ガ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3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498777-EF7E-F048-9D65-8AA4B092A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実験結果</a:t>
            </a:r>
          </a:p>
        </p:txBody>
      </p:sp>
      <p:graphicFrame>
        <p:nvGraphicFramePr>
          <p:cNvPr id="3" name="グラフ 2">
            <a:extLst>
              <a:ext uri="{FF2B5EF4-FFF2-40B4-BE49-F238E27FC236}">
                <a16:creationId xmlns:a16="http://schemas.microsoft.com/office/drawing/2014/main" id="{9B8EBE2E-9F86-9647-B7DC-2797F9FCA0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6627231"/>
              </p:ext>
            </p:extLst>
          </p:nvPr>
        </p:nvGraphicFramePr>
        <p:xfrm>
          <a:off x="429491" y="985586"/>
          <a:ext cx="5527964" cy="2990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3C6994E9-EDC0-7344-8F8B-20863CFC92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6937892"/>
              </p:ext>
            </p:extLst>
          </p:nvPr>
        </p:nvGraphicFramePr>
        <p:xfrm>
          <a:off x="415646" y="4126310"/>
          <a:ext cx="5500255" cy="2840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D604086-DE37-2849-8A04-B6FF574AA427}"/>
              </a:ext>
            </a:extLst>
          </p:cNvPr>
          <p:cNvSpPr/>
          <p:nvPr/>
        </p:nvSpPr>
        <p:spPr>
          <a:xfrm>
            <a:off x="429491" y="964184"/>
            <a:ext cx="1121065" cy="50887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>
                <a:solidFill>
                  <a:schemeClr val="tx1"/>
                </a:solidFill>
              </a:rPr>
              <a:t>ウェブ</a:t>
            </a:r>
            <a:endParaRPr kumimoji="1" lang="ja-JP" altLang="en-US" sz="2800">
              <a:solidFill>
                <a:schemeClr val="tx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5CCAB24-90B7-DF42-B68A-90C7B96C342B}"/>
              </a:ext>
            </a:extLst>
          </p:cNvPr>
          <p:cNvSpPr/>
          <p:nvPr/>
        </p:nvSpPr>
        <p:spPr>
          <a:xfrm>
            <a:off x="415646" y="3905519"/>
            <a:ext cx="1121065" cy="50887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>
                <a:solidFill>
                  <a:schemeClr val="tx1"/>
                </a:solidFill>
              </a:rPr>
              <a:t>新聞</a:t>
            </a:r>
            <a:endParaRPr kumimoji="1" lang="ja-JP" altLang="en-US" sz="2800">
              <a:solidFill>
                <a:schemeClr val="tx1"/>
              </a:solidFill>
            </a:endParaRPr>
          </a:p>
        </p:txBody>
      </p:sp>
      <p:sp>
        <p:nvSpPr>
          <p:cNvPr id="10" name="角丸四角形吹き出し 9">
            <a:extLst>
              <a:ext uri="{FF2B5EF4-FFF2-40B4-BE49-F238E27FC236}">
                <a16:creationId xmlns:a16="http://schemas.microsoft.com/office/drawing/2014/main" id="{5CAA06B6-D9C4-E240-A206-BA6A0B32A2D0}"/>
              </a:ext>
            </a:extLst>
          </p:cNvPr>
          <p:cNvSpPr/>
          <p:nvPr/>
        </p:nvSpPr>
        <p:spPr>
          <a:xfrm>
            <a:off x="4228987" y="994662"/>
            <a:ext cx="4764810" cy="2562846"/>
          </a:xfrm>
          <a:prstGeom prst="wedgeRoundRectCallout">
            <a:avLst>
              <a:gd name="adj1" fmla="val -59944"/>
              <a:gd name="adj2" fmla="val 2634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8" name="グラフ 7">
            <a:extLst>
              <a:ext uri="{FF2B5EF4-FFF2-40B4-BE49-F238E27FC236}">
                <a16:creationId xmlns:a16="http://schemas.microsoft.com/office/drawing/2014/main" id="{A47E275B-5125-8B42-9FF6-3F788208D5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944890"/>
              </p:ext>
            </p:extLst>
          </p:nvPr>
        </p:nvGraphicFramePr>
        <p:xfrm>
          <a:off x="4421797" y="89401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角丸四角形吹き出し 11">
            <a:extLst>
              <a:ext uri="{FF2B5EF4-FFF2-40B4-BE49-F238E27FC236}">
                <a16:creationId xmlns:a16="http://schemas.microsoft.com/office/drawing/2014/main" id="{033BEDDC-F069-FB4C-BE41-367AE33BDB1F}"/>
              </a:ext>
            </a:extLst>
          </p:cNvPr>
          <p:cNvSpPr/>
          <p:nvPr/>
        </p:nvSpPr>
        <p:spPr>
          <a:xfrm>
            <a:off x="4257655" y="3611250"/>
            <a:ext cx="4764810" cy="2801904"/>
          </a:xfrm>
          <a:prstGeom prst="wedgeRoundRectCallout">
            <a:avLst>
              <a:gd name="adj1" fmla="val -58468"/>
              <a:gd name="adj2" fmla="val 1756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9" name="グラフ 8">
            <a:extLst>
              <a:ext uri="{FF2B5EF4-FFF2-40B4-BE49-F238E27FC236}">
                <a16:creationId xmlns:a16="http://schemas.microsoft.com/office/drawing/2014/main" id="{817B2427-C7E8-A147-9AD1-543615EB85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0480284"/>
              </p:ext>
            </p:extLst>
          </p:nvPr>
        </p:nvGraphicFramePr>
        <p:xfrm>
          <a:off x="4598335" y="371060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EDE2BE3-5998-224C-B96B-2C5559ADCB91}"/>
              </a:ext>
            </a:extLst>
          </p:cNvPr>
          <p:cNvSpPr/>
          <p:nvPr/>
        </p:nvSpPr>
        <p:spPr>
          <a:xfrm>
            <a:off x="6358595" y="835685"/>
            <a:ext cx="1237957" cy="5804265"/>
          </a:xfrm>
          <a:prstGeom prst="rect">
            <a:avLst/>
          </a:prstGeom>
          <a:noFill/>
          <a:ln w="539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スライド番号プレースホルダー 16">
            <a:extLst>
              <a:ext uri="{FF2B5EF4-FFF2-40B4-BE49-F238E27FC236}">
                <a16:creationId xmlns:a16="http://schemas.microsoft.com/office/drawing/2014/main" id="{3694A7C2-C9B5-ED4B-B902-706F1619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472C-E3A8-294A-94C5-4DFC7C2AEA2B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270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8" grpId="0">
        <p:bldAsOne/>
      </p:bldGraphic>
      <p:bldP spid="12" grpId="0" animBg="1"/>
      <p:bldGraphic spid="9" grpId="0">
        <p:bldAsOne/>
      </p:bldGraphic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21942" y="1031639"/>
            <a:ext cx="874425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ムルジは、バンダが政府を去った後、ＵＤＦを率いるとともに民主主義の代弁者となった。</a:t>
            </a:r>
            <a:endParaRPr lang="en-US" altLang="ja-JP" sz="2400" dirty="0"/>
          </a:p>
          <a:p>
            <a:r>
              <a:rPr lang="ja-JP" altLang="en-US" sz="2400"/>
              <a:t>しかし</a:t>
            </a:r>
            <a:r>
              <a:rPr lang="ja-JP" altLang="en-US" sz="2400" dirty="0"/>
              <a:t>、ムルジの大統領としての日々は、論争とスキャンダルに費やされた日々でも</a:t>
            </a:r>
            <a:r>
              <a:rPr lang="ja-JP" altLang="en-US" sz="2400"/>
              <a:t>あった。</a:t>
            </a:r>
            <a:endParaRPr lang="ja-JP" altLang="en-US" sz="2400" dirty="0"/>
          </a:p>
          <a:p>
            <a:r>
              <a:rPr lang="ja-JP" altLang="en-US" sz="2400" dirty="0"/>
              <a:t>特に、国中に飢饉をもたらした旱魃が始まる直前に、他国へトウモロコシの備蓄を</a:t>
            </a:r>
            <a:r>
              <a:rPr lang="ja-JP" altLang="en-US" sz="2400" dirty="0">
                <a:solidFill>
                  <a:schemeClr val="accent2"/>
                </a:solidFill>
              </a:rPr>
              <a:t>売却していた</a:t>
            </a:r>
            <a:r>
              <a:rPr lang="ja-JP" altLang="en-US" sz="2400" dirty="0"/>
              <a:t>ことが問題となった。</a:t>
            </a:r>
          </a:p>
          <a:p>
            <a:endParaRPr kumimoji="1" lang="ja-JP" altLang="en-US" sz="2000" dirty="0"/>
          </a:p>
        </p:txBody>
      </p:sp>
      <p:cxnSp>
        <p:nvCxnSpPr>
          <p:cNvPr id="8" name="直線矢印コネクタ 7"/>
          <p:cNvCxnSpPr>
            <a:cxnSpLocks/>
          </p:cNvCxnSpPr>
          <p:nvPr/>
        </p:nvCxnSpPr>
        <p:spPr>
          <a:xfrm flipH="1" flipV="1">
            <a:off x="1565564" y="2124222"/>
            <a:ext cx="758235" cy="77787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>
            <a:cxnSpLocks/>
          </p:cNvCxnSpPr>
          <p:nvPr/>
        </p:nvCxnSpPr>
        <p:spPr>
          <a:xfrm flipH="1" flipV="1">
            <a:off x="956568" y="1406874"/>
            <a:ext cx="814051" cy="484192"/>
          </a:xfrm>
          <a:prstGeom prst="straightConnector1">
            <a:avLst/>
          </a:prstGeom>
          <a:ln w="31750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2132333" y="2339689"/>
            <a:ext cx="79299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>
                <a:solidFill>
                  <a:srgbClr val="FF0000"/>
                </a:solidFill>
              </a:rPr>
              <a:t>ガ○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1A8BF72-5AAD-794A-ABF5-0B76C7849936}"/>
              </a:ext>
            </a:extLst>
          </p:cNvPr>
          <p:cNvSpPr txBox="1"/>
          <p:nvPr/>
        </p:nvSpPr>
        <p:spPr>
          <a:xfrm>
            <a:off x="199871" y="5618395"/>
            <a:ext cx="8744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/>
              <a:t>大変印象的ドレスです。 </a:t>
            </a:r>
            <a:endParaRPr lang="en-US" altLang="ja-JP" sz="2400" dirty="0"/>
          </a:p>
          <a:p>
            <a:r>
              <a:rPr lang="ja-JP" altLang="en-US" sz="2400"/>
              <a:t>オーガンジーの上にラインを描くように小さな ビーズで</a:t>
            </a:r>
            <a:r>
              <a:rPr lang="ja-JP" altLang="en-US" sz="2400">
                <a:solidFill>
                  <a:schemeClr val="accent2"/>
                </a:solidFill>
              </a:rPr>
              <a:t>装飾されています</a:t>
            </a:r>
            <a:r>
              <a:rPr lang="ja-JP" altLang="en-US" sz="2400"/>
              <a:t>。</a:t>
            </a:r>
            <a:endParaRPr kumimoji="1" lang="ja-JP" altLang="en-US" sz="20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2EFAB2C-0FA5-9E4B-AA78-DCB3C868B990}"/>
              </a:ext>
            </a:extLst>
          </p:cNvPr>
          <p:cNvSpPr txBox="1"/>
          <p:nvPr/>
        </p:nvSpPr>
        <p:spPr>
          <a:xfrm>
            <a:off x="180364" y="4566463"/>
            <a:ext cx="4938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/>
              <a:t>毎日のように</a:t>
            </a:r>
            <a:r>
              <a:rPr lang="ja-JP" altLang="en-US" sz="2400">
                <a:solidFill>
                  <a:schemeClr val="accent2"/>
                </a:solidFill>
              </a:rPr>
              <a:t>通院ですよ！</a:t>
            </a:r>
            <a:endParaRPr lang="en-US" altLang="ja-JP" sz="2400" dirty="0">
              <a:solidFill>
                <a:schemeClr val="accent2"/>
              </a:solidFill>
            </a:endParaRPr>
          </a:p>
          <a:p>
            <a:r>
              <a:rPr lang="ja-JP" altLang="en-US" sz="2400"/>
              <a:t>私自身は とても 健康なんですけど。</a:t>
            </a:r>
            <a:endParaRPr kumimoji="1" lang="ja-JP" altLang="en-US" sz="24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33651FC-6894-CF4B-982B-8C0DB4750B9B}"/>
              </a:ext>
            </a:extLst>
          </p:cNvPr>
          <p:cNvSpPr/>
          <p:nvPr/>
        </p:nvSpPr>
        <p:spPr>
          <a:xfrm>
            <a:off x="193731" y="491232"/>
            <a:ext cx="1371833" cy="5088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tx1"/>
                </a:solidFill>
              </a:rPr>
              <a:t> </a:t>
            </a:r>
            <a:r>
              <a:rPr kumimoji="1" lang="ja-JP" altLang="en-US" sz="2800">
                <a:solidFill>
                  <a:schemeClr val="tx1"/>
                </a:solidFill>
              </a:rPr>
              <a:t>正解例</a:t>
            </a: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8C7CA45F-81B0-DB42-B8E1-E1C7D20A97D2}"/>
              </a:ext>
            </a:extLst>
          </p:cNvPr>
          <p:cNvCxnSpPr>
            <a:cxnSpLocks/>
          </p:cNvCxnSpPr>
          <p:nvPr/>
        </p:nvCxnSpPr>
        <p:spPr>
          <a:xfrm flipV="1">
            <a:off x="415622" y="4573771"/>
            <a:ext cx="221687" cy="462306"/>
          </a:xfrm>
          <a:prstGeom prst="straightConnector1">
            <a:avLst/>
          </a:prstGeom>
          <a:ln w="31750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B0938BE-43AD-5841-A5DD-274600E90F62}"/>
              </a:ext>
            </a:extLst>
          </p:cNvPr>
          <p:cNvSpPr txBox="1"/>
          <p:nvPr/>
        </p:nvSpPr>
        <p:spPr>
          <a:xfrm>
            <a:off x="-256314" y="4141522"/>
            <a:ext cx="1032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endParaRPr kumimoji="1" lang="ja-JP" alt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4EF2B1A-7AD2-824B-8522-865E716928F7}"/>
              </a:ext>
            </a:extLst>
          </p:cNvPr>
          <p:cNvSpPr/>
          <p:nvPr/>
        </p:nvSpPr>
        <p:spPr>
          <a:xfrm>
            <a:off x="3740848" y="62383"/>
            <a:ext cx="5203281" cy="87497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65092618-3462-3449-A0A0-75869779B27F}"/>
              </a:ext>
            </a:extLst>
          </p:cNvPr>
          <p:cNvCxnSpPr>
            <a:cxnSpLocks/>
          </p:cNvCxnSpPr>
          <p:nvPr/>
        </p:nvCxnSpPr>
        <p:spPr>
          <a:xfrm>
            <a:off x="5217249" y="366793"/>
            <a:ext cx="480177" cy="0"/>
          </a:xfrm>
          <a:prstGeom prst="straightConnector1">
            <a:avLst/>
          </a:prstGeom>
          <a:ln w="31750">
            <a:solidFill>
              <a:schemeClr val="tx2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0363BBDD-96D8-C343-BD39-C380C14F13D7}"/>
              </a:ext>
            </a:extLst>
          </p:cNvPr>
          <p:cNvCxnSpPr>
            <a:cxnSpLocks/>
          </p:cNvCxnSpPr>
          <p:nvPr/>
        </p:nvCxnSpPr>
        <p:spPr>
          <a:xfrm flipH="1" flipV="1">
            <a:off x="7212260" y="366793"/>
            <a:ext cx="495210" cy="1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C638EEA-A246-C140-A9A2-BDFB2192F104}"/>
              </a:ext>
            </a:extLst>
          </p:cNvPr>
          <p:cNvSpPr txBox="1"/>
          <p:nvPr/>
        </p:nvSpPr>
        <p:spPr>
          <a:xfrm>
            <a:off x="5629863" y="182127"/>
            <a:ext cx="1462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ja-JP" altLang="en-US"/>
              <a:t>ベースライン</a:t>
            </a:r>
            <a:endParaRPr kumimoji="1"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B5F0411-6291-234F-BF1F-58536771704C}"/>
              </a:ext>
            </a:extLst>
          </p:cNvPr>
          <p:cNvSpPr txBox="1"/>
          <p:nvPr/>
        </p:nvSpPr>
        <p:spPr>
          <a:xfrm>
            <a:off x="7676924" y="182127"/>
            <a:ext cx="1267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 提案手法</a:t>
            </a:r>
            <a:endParaRPr kumimoji="1" lang="ja-JP" altLang="en-US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3D919EA-EA77-5C43-BF49-747132B0156B}"/>
              </a:ext>
            </a:extLst>
          </p:cNvPr>
          <p:cNvSpPr txBox="1"/>
          <p:nvPr/>
        </p:nvSpPr>
        <p:spPr>
          <a:xfrm>
            <a:off x="3001269" y="3296375"/>
            <a:ext cx="157073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ja-JP" altLang="en-US" sz="2400"/>
              <a:t>不特定</a:t>
            </a:r>
            <a:r>
              <a:rPr kumimoji="1" lang="en-US" altLang="ja-JP" sz="2400" dirty="0"/>
              <a:t>:</a:t>
            </a:r>
            <a:r>
              <a:rPr kumimoji="1" lang="ja-JP" altLang="en-US" sz="2400"/>
              <a:t>人</a:t>
            </a:r>
            <a:endParaRPr kumimoji="1" lang="ja-JP" altLang="en-US"/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F38B0332-63A5-FA44-86D9-6403860A60AF}"/>
              </a:ext>
            </a:extLst>
          </p:cNvPr>
          <p:cNvCxnSpPr>
            <a:cxnSpLocks/>
          </p:cNvCxnSpPr>
          <p:nvPr/>
        </p:nvCxnSpPr>
        <p:spPr>
          <a:xfrm>
            <a:off x="2584671" y="3178740"/>
            <a:ext cx="416598" cy="344067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851A28A-9E49-4D4E-88E7-15EE4291B935}"/>
              </a:ext>
            </a:extLst>
          </p:cNvPr>
          <p:cNvSpPr txBox="1"/>
          <p:nvPr/>
        </p:nvSpPr>
        <p:spPr>
          <a:xfrm>
            <a:off x="387256" y="4119979"/>
            <a:ext cx="94632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ja-JP" altLang="en-US" sz="2400"/>
              <a:t>著者</a:t>
            </a:r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2FB510C-7987-5344-A101-19D9354C5370}"/>
              </a:ext>
            </a:extLst>
          </p:cNvPr>
          <p:cNvSpPr txBox="1"/>
          <p:nvPr/>
        </p:nvSpPr>
        <p:spPr>
          <a:xfrm>
            <a:off x="2009891" y="3343380"/>
            <a:ext cx="78307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>
                <a:solidFill>
                  <a:schemeClr val="tx2"/>
                </a:solidFill>
              </a:rPr>
              <a:t>ガ</a:t>
            </a:r>
            <a:r>
              <a:rPr kumimoji="1" lang="en-US" altLang="ja-JP" sz="2400" dirty="0">
                <a:solidFill>
                  <a:schemeClr val="tx2"/>
                </a:solidFill>
              </a:rPr>
              <a:t>×</a:t>
            </a:r>
            <a:endParaRPr kumimoji="1" lang="ja-JP" altLang="en-US" sz="2400" dirty="0">
              <a:solidFill>
                <a:schemeClr val="tx2"/>
              </a:solidFill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E014179-A2DF-CD41-A1BB-450EBB4CF3F5}"/>
              </a:ext>
            </a:extLst>
          </p:cNvPr>
          <p:cNvSpPr txBox="1"/>
          <p:nvPr/>
        </p:nvSpPr>
        <p:spPr>
          <a:xfrm>
            <a:off x="3697200" y="182127"/>
            <a:ext cx="1462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ja-JP" altLang="en-US"/>
              <a:t>述語項構造</a:t>
            </a:r>
            <a:r>
              <a:rPr kumimoji="1" lang="en-US" altLang="ja-JP" dirty="0"/>
              <a:t>: </a:t>
            </a:r>
            <a:endParaRPr kumimoji="1" lang="ja-JP" altLang="en-US" dirty="0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C359C341-DA27-E549-81F1-03E4C86BDCD3}"/>
              </a:ext>
            </a:extLst>
          </p:cNvPr>
          <p:cNvSpPr/>
          <p:nvPr/>
        </p:nvSpPr>
        <p:spPr>
          <a:xfrm>
            <a:off x="166569" y="3537543"/>
            <a:ext cx="1371833" cy="5088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tx1"/>
                </a:solidFill>
              </a:rPr>
              <a:t> </a:t>
            </a:r>
            <a:r>
              <a:rPr kumimoji="1" lang="ja-JP" altLang="en-US" sz="2800">
                <a:solidFill>
                  <a:schemeClr val="tx1"/>
                </a:solidFill>
              </a:rPr>
              <a:t>誤り例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56DE4AC-98F6-FB4F-BB43-AA6C5755ED2E}"/>
              </a:ext>
            </a:extLst>
          </p:cNvPr>
          <p:cNvSpPr txBox="1"/>
          <p:nvPr/>
        </p:nvSpPr>
        <p:spPr>
          <a:xfrm>
            <a:off x="3674002" y="561003"/>
            <a:ext cx="1462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ja-JP" altLang="en-US"/>
              <a:t>共参照解析</a:t>
            </a:r>
            <a:r>
              <a:rPr kumimoji="1" lang="en-US" altLang="ja-JP" dirty="0"/>
              <a:t>:</a:t>
            </a:r>
            <a:endParaRPr kumimoji="1" lang="ja-JP" altLang="en-US" dirty="0"/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5EA46161-37A9-D545-8463-B4B1ECF67827}"/>
              </a:ext>
            </a:extLst>
          </p:cNvPr>
          <p:cNvCxnSpPr>
            <a:cxnSpLocks/>
          </p:cNvCxnSpPr>
          <p:nvPr/>
        </p:nvCxnSpPr>
        <p:spPr>
          <a:xfrm>
            <a:off x="5217249" y="745669"/>
            <a:ext cx="480177" cy="0"/>
          </a:xfrm>
          <a:prstGeom prst="straightConnector1">
            <a:avLst/>
          </a:prstGeom>
          <a:ln w="31750">
            <a:solidFill>
              <a:schemeClr val="accent3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82BBE76F-ED10-2D45-811C-DA19121661F8}"/>
              </a:ext>
            </a:extLst>
          </p:cNvPr>
          <p:cNvSpPr txBox="1"/>
          <p:nvPr/>
        </p:nvSpPr>
        <p:spPr>
          <a:xfrm>
            <a:off x="2592802" y="4112106"/>
            <a:ext cx="157073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ja-JP" altLang="en-US" sz="2400"/>
              <a:t>不特定</a:t>
            </a:r>
            <a:r>
              <a:rPr kumimoji="1" lang="en-US" altLang="ja-JP" sz="2400" dirty="0"/>
              <a:t>:</a:t>
            </a:r>
            <a:r>
              <a:rPr kumimoji="1" lang="ja-JP" altLang="en-US" sz="2400"/>
              <a:t>人</a:t>
            </a:r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E312D821-1869-F642-A982-88C78FF01865}"/>
              </a:ext>
            </a:extLst>
          </p:cNvPr>
          <p:cNvSpPr txBox="1"/>
          <p:nvPr/>
        </p:nvSpPr>
        <p:spPr>
          <a:xfrm>
            <a:off x="7228963" y="5068450"/>
            <a:ext cx="90393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2400" dirty="0"/>
              <a:t>NULL</a:t>
            </a:r>
            <a:endParaRPr kumimoji="1" lang="ja-JP" altLang="en-US"/>
          </a:p>
        </p:txBody>
      </p: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7E5980B9-B25B-FC4D-8634-5E255596F63D}"/>
              </a:ext>
            </a:extLst>
          </p:cNvPr>
          <p:cNvCxnSpPr>
            <a:cxnSpLocks/>
            <a:endCxn id="39" idx="2"/>
          </p:cNvCxnSpPr>
          <p:nvPr/>
        </p:nvCxnSpPr>
        <p:spPr>
          <a:xfrm flipV="1">
            <a:off x="7405553" y="5530115"/>
            <a:ext cx="275379" cy="555769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AB7A85D-D973-9A45-9F58-2DE22098623E}"/>
              </a:ext>
            </a:extLst>
          </p:cNvPr>
          <p:cNvSpPr txBox="1"/>
          <p:nvPr/>
        </p:nvSpPr>
        <p:spPr>
          <a:xfrm>
            <a:off x="7707470" y="5603733"/>
            <a:ext cx="77123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>
                <a:solidFill>
                  <a:srgbClr val="FF0000"/>
                </a:solidFill>
              </a:rPr>
              <a:t>ガ</a:t>
            </a:r>
            <a:r>
              <a:rPr kumimoji="1" lang="en-US" altLang="ja-JP" sz="2400" dirty="0">
                <a:solidFill>
                  <a:srgbClr val="FF0000"/>
                </a:solidFill>
              </a:rPr>
              <a:t>×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9D9CFBF6-824B-E741-BC26-B72515788B5B}"/>
              </a:ext>
            </a:extLst>
          </p:cNvPr>
          <p:cNvCxnSpPr>
            <a:cxnSpLocks/>
          </p:cNvCxnSpPr>
          <p:nvPr/>
        </p:nvCxnSpPr>
        <p:spPr>
          <a:xfrm flipV="1">
            <a:off x="2192885" y="4377808"/>
            <a:ext cx="390618" cy="30368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FE669084-0C26-B348-9E06-7E2FE14E34AB}"/>
              </a:ext>
            </a:extLst>
          </p:cNvPr>
          <p:cNvSpPr txBox="1"/>
          <p:nvPr/>
        </p:nvSpPr>
        <p:spPr>
          <a:xfrm>
            <a:off x="1536024" y="4075774"/>
            <a:ext cx="79299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>
                <a:solidFill>
                  <a:srgbClr val="FF0000"/>
                </a:solidFill>
              </a:rPr>
              <a:t>ガ</a:t>
            </a:r>
            <a:r>
              <a:rPr kumimoji="1" lang="en-US" altLang="ja-JP" sz="2400" dirty="0">
                <a:solidFill>
                  <a:srgbClr val="FF0000"/>
                </a:solidFill>
              </a:rPr>
              <a:t>×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44E0EC80-CDC1-5542-9363-8FEBD42297E9}"/>
              </a:ext>
            </a:extLst>
          </p:cNvPr>
          <p:cNvCxnSpPr>
            <a:cxnSpLocks/>
          </p:cNvCxnSpPr>
          <p:nvPr/>
        </p:nvCxnSpPr>
        <p:spPr>
          <a:xfrm flipV="1">
            <a:off x="1197995" y="6017072"/>
            <a:ext cx="811896" cy="68812"/>
          </a:xfrm>
          <a:prstGeom prst="straightConnector1">
            <a:avLst/>
          </a:prstGeom>
          <a:ln w="31750"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D7CA1B48-B41F-0742-A00D-A9AC3229F29A}"/>
              </a:ext>
            </a:extLst>
          </p:cNvPr>
          <p:cNvSpPr txBox="1"/>
          <p:nvPr/>
        </p:nvSpPr>
        <p:spPr>
          <a:xfrm>
            <a:off x="1295245" y="5390152"/>
            <a:ext cx="48631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>
                <a:solidFill>
                  <a:schemeClr val="accent4"/>
                </a:solidFill>
              </a:rPr>
              <a:t>ノ</a:t>
            </a:r>
            <a:endParaRPr kumimoji="1" lang="ja-JP" altLang="en-US" sz="2400" dirty="0">
              <a:solidFill>
                <a:schemeClr val="accent4"/>
              </a:solidFill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AEB2E1C6-1326-F04D-9C3F-7A9D4274979F}"/>
              </a:ext>
            </a:extLst>
          </p:cNvPr>
          <p:cNvSpPr txBox="1"/>
          <p:nvPr/>
        </p:nvSpPr>
        <p:spPr>
          <a:xfrm>
            <a:off x="4292363" y="4241303"/>
            <a:ext cx="3370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>
                <a:solidFill>
                  <a:srgbClr val="FF0000"/>
                </a:solidFill>
              </a:rPr>
              <a:t>→ 大域的なトレーニング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646016C0-BF62-6243-89FE-C95A4E9D2135}"/>
              </a:ext>
            </a:extLst>
          </p:cNvPr>
          <p:cNvSpPr txBox="1"/>
          <p:nvPr/>
        </p:nvSpPr>
        <p:spPr>
          <a:xfrm>
            <a:off x="1883869" y="5331882"/>
            <a:ext cx="2688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>
                <a:solidFill>
                  <a:srgbClr val="FF0000"/>
                </a:solidFill>
              </a:rPr>
              <a:t>→ 橋渡し照応解析</a:t>
            </a:r>
          </a:p>
        </p:txBody>
      </p:sp>
      <p:sp>
        <p:nvSpPr>
          <p:cNvPr id="56" name="スライド番号プレースホルダー 55">
            <a:extLst>
              <a:ext uri="{FF2B5EF4-FFF2-40B4-BE49-F238E27FC236}">
                <a16:creationId xmlns:a16="http://schemas.microsoft.com/office/drawing/2014/main" id="{10C912C7-D882-6146-AF75-A565EEBA5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472C-E3A8-294A-94C5-4DFC7C2AEA2B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516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6" grpId="0" animBg="1"/>
      <p:bldP spid="30" grpId="0" animBg="1"/>
      <p:bldP spid="33" grpId="0" animBg="1"/>
      <p:bldP spid="38" grpId="0" animBg="1"/>
      <p:bldP spid="39" grpId="0" animBg="1"/>
      <p:bldP spid="42" grpId="0" animBg="1"/>
      <p:bldP spid="46" grpId="0" animBg="1"/>
      <p:bldP spid="51" grpId="0" animBg="1"/>
      <p:bldP spid="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4EE08FFA-B048-3E47-AFB3-99150FF38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まとめ</a:t>
            </a:r>
            <a:endParaRPr kumimoji="1"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6229B124-65C2-624C-AEFC-B9658DEEE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/>
              <a:t>Entity-Centric</a:t>
            </a:r>
            <a:r>
              <a:rPr kumimoji="1" lang="ja-JP" altLang="en-US"/>
              <a:t>な</a:t>
            </a:r>
            <a:r>
              <a:rPr lang="ja-JP" altLang="en-US"/>
              <a:t>述語項構造解析・共参照解析の同時学習</a:t>
            </a:r>
            <a:r>
              <a:rPr kumimoji="1" lang="ja-JP" altLang="en-US"/>
              <a:t>モデル</a:t>
            </a:r>
            <a:r>
              <a:rPr kumimoji="1" lang="ja-JP" altLang="en-US" dirty="0"/>
              <a:t>を提案</a:t>
            </a:r>
            <a:endParaRPr kumimoji="1" lang="en-US" altLang="ja-JP" dirty="0"/>
          </a:p>
          <a:p>
            <a:r>
              <a:rPr lang="ja-JP" altLang="en-US"/>
              <a:t>文間ゼロ照応解析の精度を大幅に向上</a:t>
            </a:r>
            <a:endParaRPr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今後の課題</a:t>
            </a:r>
            <a:endParaRPr kumimoji="1" lang="en-US" altLang="ja-JP" dirty="0"/>
          </a:p>
          <a:p>
            <a:pPr lvl="1"/>
            <a:r>
              <a:rPr kumimoji="1" lang="ja-JP" altLang="en-US"/>
              <a:t>大域的なトレーニング</a:t>
            </a:r>
            <a:endParaRPr kumimoji="1" lang="en-US" altLang="ja-JP" dirty="0"/>
          </a:p>
          <a:p>
            <a:pPr lvl="1"/>
            <a:r>
              <a:rPr lang="ja-JP" altLang="en-US"/>
              <a:t>橋渡し照応解析</a:t>
            </a:r>
            <a:endParaRPr lang="en-US" altLang="ja-JP" dirty="0"/>
          </a:p>
          <a:p>
            <a:pPr lvl="1"/>
            <a:r>
              <a:rPr lang="ja-JP" altLang="en-US"/>
              <a:t>事態間知識などの知識の利用</a:t>
            </a:r>
            <a:endParaRPr lang="en-US" altLang="ja-JP" dirty="0"/>
          </a:p>
          <a:p>
            <a:pPr lvl="2"/>
            <a:r>
              <a:rPr lang="ja-JP" altLang="en-US"/>
              <a:t>例</a:t>
            </a:r>
            <a:r>
              <a:rPr lang="en-US" altLang="ja-JP" dirty="0"/>
              <a:t>: X</a:t>
            </a:r>
            <a:r>
              <a:rPr lang="ja-JP" altLang="en-US" dirty="0"/>
              <a:t>が小型化 → </a:t>
            </a:r>
            <a:r>
              <a:rPr lang="en-US" altLang="ja-JP" dirty="0"/>
              <a:t>X</a:t>
            </a:r>
            <a:r>
              <a:rPr lang="ja-JP" altLang="en-US"/>
              <a:t>が普及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48A797C-621E-6143-B4DD-BEF865E05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472C-E3A8-294A-94C5-4DFC7C2AEA2B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164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EDC8DE-5286-7C4F-B04E-68D870732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はじめに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2715EC0-D1A3-734C-B79F-BA45DCCA7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End-to-end</a:t>
            </a:r>
            <a:r>
              <a:rPr kumimoji="1" lang="ja-JP" altLang="en-US"/>
              <a:t>全盛の時代に基礎解析</a:t>
            </a:r>
            <a:r>
              <a:rPr lang="ja-JP" altLang="en-US"/>
              <a:t>の</a:t>
            </a:r>
            <a:r>
              <a:rPr lang="ja-JP" altLang="en-US" dirty="0"/>
              <a:t>精度を上げることに意味があるの</a:t>
            </a:r>
            <a:r>
              <a:rPr lang="ja-JP" altLang="en-US"/>
              <a:t>か</a:t>
            </a:r>
            <a:r>
              <a:rPr lang="en-US" altLang="ja-JP" dirty="0"/>
              <a:t>?</a:t>
            </a:r>
          </a:p>
          <a:p>
            <a:pPr lvl="1"/>
            <a:r>
              <a:rPr lang="ja-JP" altLang="en-US"/>
              <a:t>ニューラル翻訳のアテンションを可視化すると照応関係がわかっている </a:t>
            </a:r>
            <a:r>
              <a:rPr lang="en-US" altLang="ja-JP" dirty="0"/>
              <a:t>[Vaswani+2017]</a:t>
            </a:r>
          </a:p>
          <a:p>
            <a:pPr lvl="1"/>
            <a:endParaRPr lang="en-US" altLang="ja-JP" dirty="0"/>
          </a:p>
          <a:p>
            <a:r>
              <a:rPr lang="ja-JP" altLang="en-US"/>
              <a:t>すべてのタスクに大量の正解を用意できるわけではない</a:t>
            </a:r>
            <a:r>
              <a:rPr lang="en-US" altLang="ja-JP" dirty="0"/>
              <a:t> (</a:t>
            </a:r>
            <a:r>
              <a:rPr lang="ja-JP" altLang="en-US"/>
              <a:t>例</a:t>
            </a:r>
            <a:r>
              <a:rPr lang="en-US" altLang="ja-JP" dirty="0"/>
              <a:t>: </a:t>
            </a:r>
            <a:r>
              <a:rPr lang="ja-JP" altLang="en-US"/>
              <a:t>対話</a:t>
            </a:r>
            <a:r>
              <a:rPr lang="en-US" altLang="ja-JP" dirty="0"/>
              <a:t>)</a:t>
            </a:r>
          </a:p>
          <a:p>
            <a:r>
              <a:rPr lang="ja-JP" altLang="en-US"/>
              <a:t>そもそも正解を与えられない </a:t>
            </a:r>
            <a:r>
              <a:rPr lang="en-US" altLang="ja-JP" dirty="0"/>
              <a:t>(</a:t>
            </a:r>
            <a:r>
              <a:rPr lang="ja-JP" altLang="en-US"/>
              <a:t>例： 情報集約</a:t>
            </a:r>
            <a:r>
              <a:rPr lang="en-US" altLang="ja-JP" dirty="0"/>
              <a:t>)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A90A63-4817-364F-A898-3467B139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472C-E3A8-294A-94C5-4DFC7C2AEA2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318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99D43E-A63B-704B-A428-C4B46D170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述語項構造解析</a:t>
            </a:r>
            <a:r>
              <a:rPr kumimoji="1" lang="en-US" altLang="ja-JP" dirty="0"/>
              <a:t> (1/2)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27B38E-FA36-E341-805F-C9FB242E8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「誰が何をどうした」を明らかにする解析</a:t>
            </a:r>
            <a:endParaRPr lang="en-US" altLang="ja-JP" dirty="0"/>
          </a:p>
          <a:p>
            <a:r>
              <a:rPr lang="ja-JP" altLang="en-US"/>
              <a:t>述語に対する項の位置によって以下に分類</a:t>
            </a:r>
            <a:endParaRPr lang="en-US" altLang="ja-JP" dirty="0"/>
          </a:p>
          <a:p>
            <a:pPr lvl="1">
              <a:buClr>
                <a:schemeClr val="tx1"/>
              </a:buClr>
            </a:pPr>
            <a:r>
              <a:rPr kumimoji="1" lang="ja-JP" altLang="en-US">
                <a:solidFill>
                  <a:schemeClr val="tx2"/>
                </a:solidFill>
              </a:rPr>
              <a:t>直接係り受けあり</a:t>
            </a:r>
            <a:r>
              <a:rPr kumimoji="1" lang="en-US" altLang="ja-JP" dirty="0">
                <a:solidFill>
                  <a:schemeClr val="tx2"/>
                </a:solidFill>
              </a:rPr>
              <a:t> </a:t>
            </a:r>
            <a:r>
              <a:rPr kumimoji="1" lang="en-US" altLang="ja-JP" dirty="0"/>
              <a:t>(</a:t>
            </a:r>
            <a:r>
              <a:rPr kumimoji="1" lang="ja-JP" altLang="en-US"/>
              <a:t>格解析</a:t>
            </a:r>
            <a:r>
              <a:rPr kumimoji="1" lang="en-US" altLang="ja-JP" dirty="0"/>
              <a:t>)</a:t>
            </a:r>
          </a:p>
          <a:p>
            <a:pPr lvl="1">
              <a:buClr>
                <a:schemeClr val="tx1"/>
              </a:buClr>
            </a:pPr>
            <a:r>
              <a:rPr lang="ja-JP" altLang="en-US"/>
              <a:t>直接係り受けなし </a:t>
            </a:r>
            <a:r>
              <a:rPr lang="en-US" altLang="ja-JP" dirty="0"/>
              <a:t>(</a:t>
            </a:r>
            <a:r>
              <a:rPr lang="ja-JP" altLang="en-US"/>
              <a:t>ゼロ照応解析</a:t>
            </a:r>
            <a:r>
              <a:rPr lang="en-US" altLang="ja-JP" dirty="0"/>
              <a:t>)</a:t>
            </a:r>
          </a:p>
          <a:p>
            <a:pPr lvl="2"/>
            <a:r>
              <a:rPr lang="ja-JP" altLang="en-US">
                <a:solidFill>
                  <a:schemeClr val="accent6"/>
                </a:solidFill>
              </a:rPr>
              <a:t>文内ゼロ照応解析</a:t>
            </a:r>
            <a:endParaRPr lang="en-US" altLang="ja-JP" dirty="0">
              <a:solidFill>
                <a:schemeClr val="accent6"/>
              </a:solidFill>
            </a:endParaRPr>
          </a:p>
          <a:p>
            <a:pPr lvl="2"/>
            <a:r>
              <a:rPr lang="ja-JP" altLang="en-US">
                <a:solidFill>
                  <a:schemeClr val="accent3">
                    <a:lumMod val="75000"/>
                  </a:schemeClr>
                </a:solidFill>
              </a:rPr>
              <a:t>文間ゼロ照応解析</a:t>
            </a:r>
            <a:endParaRPr lang="en-US" altLang="ja-JP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AA5C663-B13C-F64C-871D-171C95D531C7}"/>
              </a:ext>
            </a:extLst>
          </p:cNvPr>
          <p:cNvSpPr/>
          <p:nvPr/>
        </p:nvSpPr>
        <p:spPr>
          <a:xfrm>
            <a:off x="98474" y="5410395"/>
            <a:ext cx="924247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200"/>
              <a:t>コワリョフ 氏は  正式な  </a:t>
            </a:r>
            <a:r>
              <a:rPr lang="ja-JP" altLang="en-US" sz="2200">
                <a:solidFill>
                  <a:schemeClr val="accent2"/>
                </a:solidFill>
              </a:rPr>
              <a:t>党員ではないが 、   </a:t>
            </a:r>
            <a:r>
              <a:rPr lang="ja-JP" altLang="en-US" sz="2200"/>
              <a:t>ロシア  共産党から  </a:t>
            </a:r>
            <a:r>
              <a:rPr lang="ja-JP" altLang="en-US" sz="2200">
                <a:solidFill>
                  <a:schemeClr val="accent2"/>
                </a:solidFill>
              </a:rPr>
              <a:t>立候補 した。</a:t>
            </a:r>
            <a:endParaRPr lang="ja-JP" altLang="en-US" sz="2200" dirty="0">
              <a:solidFill>
                <a:schemeClr val="accent2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10DE6C6-1405-B34C-B67B-60F1410B821C}"/>
              </a:ext>
            </a:extLst>
          </p:cNvPr>
          <p:cNvSpPr/>
          <p:nvPr/>
        </p:nvSpPr>
        <p:spPr>
          <a:xfrm>
            <a:off x="98475" y="6304617"/>
            <a:ext cx="57536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200"/>
              <a:t>エリツィン  大統領 の   立場を  </a:t>
            </a:r>
            <a:r>
              <a:rPr lang="ja-JP" altLang="en-US" sz="2200">
                <a:solidFill>
                  <a:schemeClr val="accent2"/>
                </a:solidFill>
              </a:rPr>
              <a:t>支持して いた。</a:t>
            </a:r>
            <a:endParaRPr lang="ja-JP" altLang="en-US" sz="2200" dirty="0">
              <a:solidFill>
                <a:schemeClr val="accent2"/>
              </a:solidFill>
            </a:endParaRPr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4825200C-D688-C34D-9DC5-A142A4F8E662}"/>
              </a:ext>
            </a:extLst>
          </p:cNvPr>
          <p:cNvSpPr/>
          <p:nvPr/>
        </p:nvSpPr>
        <p:spPr>
          <a:xfrm>
            <a:off x="924263" y="5134710"/>
            <a:ext cx="3016469" cy="275685"/>
          </a:xfrm>
          <a:custGeom>
            <a:avLst/>
            <a:gdLst>
              <a:gd name="connsiteX0" fmla="*/ 3016469 w 3016469"/>
              <a:gd name="connsiteY0" fmla="*/ 378487 h 378487"/>
              <a:gd name="connsiteX1" fmla="*/ 1723696 w 3016469"/>
              <a:gd name="connsiteY1" fmla="*/ 114 h 378487"/>
              <a:gd name="connsiteX2" fmla="*/ 0 w 3016469"/>
              <a:gd name="connsiteY2" fmla="*/ 346956 h 378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6469" h="378487">
                <a:moveTo>
                  <a:pt x="3016469" y="378487"/>
                </a:moveTo>
                <a:cubicBezTo>
                  <a:pt x="2621455" y="191928"/>
                  <a:pt x="2226441" y="5369"/>
                  <a:pt x="1723696" y="114"/>
                </a:cubicBezTo>
                <a:cubicBezTo>
                  <a:pt x="1220951" y="-5141"/>
                  <a:pt x="610475" y="170907"/>
                  <a:pt x="0" y="346956"/>
                </a:cubicBezTo>
              </a:path>
            </a:pathLst>
          </a:custGeom>
          <a:noFill/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3E76DC68-DC09-544C-911F-783DA76DF02B}"/>
              </a:ext>
            </a:extLst>
          </p:cNvPr>
          <p:cNvSpPr/>
          <p:nvPr/>
        </p:nvSpPr>
        <p:spPr>
          <a:xfrm>
            <a:off x="597881" y="4777567"/>
            <a:ext cx="7501292" cy="644380"/>
          </a:xfrm>
          <a:custGeom>
            <a:avLst/>
            <a:gdLst>
              <a:gd name="connsiteX0" fmla="*/ 3016469 w 3016469"/>
              <a:gd name="connsiteY0" fmla="*/ 378487 h 378487"/>
              <a:gd name="connsiteX1" fmla="*/ 1723696 w 3016469"/>
              <a:gd name="connsiteY1" fmla="*/ 114 h 378487"/>
              <a:gd name="connsiteX2" fmla="*/ 0 w 3016469"/>
              <a:gd name="connsiteY2" fmla="*/ 346956 h 378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6469" h="378487">
                <a:moveTo>
                  <a:pt x="3016469" y="378487"/>
                </a:moveTo>
                <a:cubicBezTo>
                  <a:pt x="2621455" y="191928"/>
                  <a:pt x="2226441" y="5369"/>
                  <a:pt x="1723696" y="114"/>
                </a:cubicBezTo>
                <a:cubicBezTo>
                  <a:pt x="1220951" y="-5141"/>
                  <a:pt x="610475" y="170907"/>
                  <a:pt x="0" y="346956"/>
                </a:cubicBezTo>
              </a:path>
            </a:pathLst>
          </a:custGeom>
          <a:noFill/>
          <a:ln w="38100">
            <a:solidFill>
              <a:schemeClr val="accent6"/>
            </a:solidFill>
            <a:prstDash val="sysDot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0E06E229-4A75-DB4F-8384-A5A31683AA1A}"/>
              </a:ext>
            </a:extLst>
          </p:cNvPr>
          <p:cNvSpPr/>
          <p:nvPr/>
        </p:nvSpPr>
        <p:spPr>
          <a:xfrm>
            <a:off x="1195754" y="5753689"/>
            <a:ext cx="3165231" cy="633046"/>
          </a:xfrm>
          <a:custGeom>
            <a:avLst/>
            <a:gdLst>
              <a:gd name="connsiteX0" fmla="*/ 3165231 w 3165231"/>
              <a:gd name="connsiteY0" fmla="*/ 633046 h 633046"/>
              <a:gd name="connsiteX1" fmla="*/ 2447778 w 3165231"/>
              <a:gd name="connsiteY1" fmla="*/ 309489 h 633046"/>
              <a:gd name="connsiteX2" fmla="*/ 731520 w 3165231"/>
              <a:gd name="connsiteY2" fmla="*/ 323557 h 633046"/>
              <a:gd name="connsiteX3" fmla="*/ 0 w 3165231"/>
              <a:gd name="connsiteY3" fmla="*/ 0 h 63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5231" h="633046">
                <a:moveTo>
                  <a:pt x="3165231" y="633046"/>
                </a:moveTo>
                <a:cubicBezTo>
                  <a:pt x="3009313" y="497058"/>
                  <a:pt x="2853396" y="361070"/>
                  <a:pt x="2447778" y="309489"/>
                </a:cubicBezTo>
                <a:cubicBezTo>
                  <a:pt x="2042159" y="257907"/>
                  <a:pt x="1139483" y="375138"/>
                  <a:pt x="731520" y="323557"/>
                </a:cubicBezTo>
                <a:cubicBezTo>
                  <a:pt x="323557" y="271975"/>
                  <a:pt x="161778" y="135987"/>
                  <a:pt x="0" y="0"/>
                </a:cubicBezTo>
              </a:path>
            </a:pathLst>
          </a:custGeom>
          <a:noFill/>
          <a:ln w="38100">
            <a:solidFill>
              <a:schemeClr val="accent3"/>
            </a:solidFill>
            <a:prstDash val="sysDot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A9F9B9E-7C02-0447-B5DC-C60A9C869C18}"/>
              </a:ext>
            </a:extLst>
          </p:cNvPr>
          <p:cNvSpPr txBox="1"/>
          <p:nvPr/>
        </p:nvSpPr>
        <p:spPr>
          <a:xfrm>
            <a:off x="7466127" y="4777567"/>
            <a:ext cx="633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/>
              <a:t>ガ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B3F2BB3-758B-BD4A-97F1-27DEC352B3CD}"/>
              </a:ext>
            </a:extLst>
          </p:cNvPr>
          <p:cNvSpPr txBox="1"/>
          <p:nvPr/>
        </p:nvSpPr>
        <p:spPr>
          <a:xfrm>
            <a:off x="3448367" y="4861548"/>
            <a:ext cx="633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/>
              <a:t>ガ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8FDC88F-FB0A-5340-ABBB-4CC3DAA19DC2}"/>
              </a:ext>
            </a:extLst>
          </p:cNvPr>
          <p:cNvSpPr txBox="1"/>
          <p:nvPr/>
        </p:nvSpPr>
        <p:spPr>
          <a:xfrm>
            <a:off x="4032004" y="5808602"/>
            <a:ext cx="633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/>
              <a:t>ガ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2963D35-F60D-C14B-BF9B-6AA9E71636D9}"/>
              </a:ext>
            </a:extLst>
          </p:cNvPr>
          <p:cNvSpPr/>
          <p:nvPr/>
        </p:nvSpPr>
        <p:spPr>
          <a:xfrm>
            <a:off x="51074" y="4614521"/>
            <a:ext cx="9041852" cy="2219585"/>
          </a:xfrm>
          <a:prstGeom prst="rect">
            <a:avLst/>
          </a:prstGeom>
          <a:solidFill>
            <a:schemeClr val="accent1">
              <a:lumMod val="20000"/>
              <a:lumOff val="80000"/>
              <a:alpha val="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0AEB60B1-818A-5441-9EBE-BE8260E66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472C-E3A8-294A-94C5-4DFC7C2AEA2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211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述語項構造解析 </a:t>
            </a:r>
            <a:r>
              <a:rPr kumimoji="1" lang="en-US" altLang="ja-JP" dirty="0"/>
              <a:t>(2/2)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827477" cy="5257800"/>
          </a:xfrm>
        </p:spPr>
        <p:txBody>
          <a:bodyPr>
            <a:normAutofit lnSpcReduction="10000"/>
          </a:bodyPr>
          <a:lstStyle/>
          <a:p>
            <a:r>
              <a:rPr lang="ja-JP" altLang="en-US"/>
              <a:t>ニューラルネットワークの利用により精度が向上している</a:t>
            </a:r>
            <a:r>
              <a:rPr lang="en-US" altLang="ja-JP" dirty="0"/>
              <a:t> </a:t>
            </a:r>
            <a:r>
              <a:rPr lang="en-US" altLang="ja-JP" sz="2600" dirty="0"/>
              <a:t>[Shibata+16,Iida+16,Ouchi+17,Matsubayashi+17]</a:t>
            </a:r>
          </a:p>
          <a:p>
            <a:pPr lvl="1">
              <a:buClr>
                <a:schemeClr val="tx1"/>
              </a:buClr>
            </a:pPr>
            <a:r>
              <a:rPr lang="ja-JP" altLang="en-US">
                <a:solidFill>
                  <a:schemeClr val="accent3">
                    <a:lumMod val="75000"/>
                  </a:schemeClr>
                </a:solidFill>
              </a:rPr>
              <a:t>文間</a:t>
            </a:r>
            <a:r>
              <a:rPr lang="ja-JP" altLang="en-US"/>
              <a:t>は大変難しいことから</a:t>
            </a:r>
            <a:r>
              <a:rPr lang="ja-JP" altLang="en-US">
                <a:solidFill>
                  <a:schemeClr val="accent6"/>
                </a:solidFill>
              </a:rPr>
              <a:t>文内</a:t>
            </a:r>
            <a:r>
              <a:rPr lang="ja-JP" altLang="en-US"/>
              <a:t>に限定</a:t>
            </a:r>
            <a:endParaRPr lang="en-US" altLang="ja-JP" dirty="0"/>
          </a:p>
          <a:p>
            <a:pPr>
              <a:buClr>
                <a:schemeClr val="tx1"/>
              </a:buClr>
            </a:pPr>
            <a:r>
              <a:rPr lang="ja-JP" altLang="en-US">
                <a:solidFill>
                  <a:schemeClr val="accent3">
                    <a:lumMod val="75000"/>
                  </a:schemeClr>
                </a:solidFill>
              </a:rPr>
              <a:t>文間</a:t>
            </a:r>
            <a:r>
              <a:rPr lang="ja-JP" altLang="en-US"/>
              <a:t>の難しさ</a:t>
            </a:r>
            <a:endParaRPr lang="en-US" altLang="ja-JP" dirty="0"/>
          </a:p>
          <a:p>
            <a:pPr lvl="1">
              <a:buClr>
                <a:schemeClr val="tx1"/>
              </a:buClr>
            </a:pPr>
            <a:r>
              <a:rPr lang="ja-JP" altLang="en-US">
                <a:solidFill>
                  <a:schemeClr val="accent6"/>
                </a:solidFill>
              </a:rPr>
              <a:t>文内</a:t>
            </a:r>
            <a:r>
              <a:rPr lang="ja-JP" altLang="en-US"/>
              <a:t>で有効な手がかりが使えない</a:t>
            </a:r>
            <a:r>
              <a:rPr lang="en-US" altLang="ja-JP" dirty="0"/>
              <a:t> </a:t>
            </a:r>
            <a:r>
              <a:rPr lang="en-US" altLang="ja-JP" sz="2400" dirty="0"/>
              <a:t>(</a:t>
            </a:r>
            <a:r>
              <a:rPr lang="ja-JP" altLang="en-US" sz="2400"/>
              <a:t>例</a:t>
            </a:r>
            <a:r>
              <a:rPr lang="en-US" altLang="ja-JP" sz="2400" dirty="0"/>
              <a:t>:</a:t>
            </a:r>
            <a:r>
              <a:rPr lang="ja-JP" altLang="en-US" sz="2400"/>
              <a:t>述語と項のパス</a:t>
            </a:r>
            <a:r>
              <a:rPr lang="en-US" altLang="ja-JP" sz="2400" dirty="0"/>
              <a:t>)</a:t>
            </a:r>
            <a:endParaRPr lang="en-US" altLang="ja-JP" dirty="0"/>
          </a:p>
          <a:p>
            <a:pPr lvl="1">
              <a:buClr>
                <a:schemeClr val="tx1"/>
              </a:buClr>
            </a:pPr>
            <a:r>
              <a:rPr lang="ja-JP" altLang="en-US"/>
              <a:t>候補が大変多い </a:t>
            </a:r>
            <a:r>
              <a:rPr lang="en-US" altLang="ja-JP" dirty="0"/>
              <a:t>(</a:t>
            </a:r>
            <a:r>
              <a:rPr lang="ja-JP" altLang="en-US"/>
              <a:t>話題の中心を捉える必要がある</a:t>
            </a:r>
            <a:r>
              <a:rPr lang="en-US" altLang="ja-JP" dirty="0"/>
              <a:t>)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ja-JP" altLang="en-US"/>
              <a:t>→</a:t>
            </a:r>
            <a:r>
              <a:rPr lang="en-US" altLang="ja-JP" dirty="0"/>
              <a:t> </a:t>
            </a:r>
            <a:r>
              <a:rPr lang="en-US" altLang="ja-JP" dirty="0">
                <a:solidFill>
                  <a:srgbClr val="FF0000"/>
                </a:solidFill>
              </a:rPr>
              <a:t>Entity</a:t>
            </a:r>
            <a:r>
              <a:rPr lang="ja-JP" altLang="en-US">
                <a:solidFill>
                  <a:srgbClr val="FF0000"/>
                </a:solidFill>
              </a:rPr>
              <a:t>という概念を導入</a:t>
            </a:r>
            <a:endParaRPr lang="en-US" altLang="ja-JP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altLang="ja-JP" dirty="0">
                <a:solidFill>
                  <a:srgbClr val="FF0000"/>
                </a:solidFill>
              </a:rPr>
              <a:t>    </a:t>
            </a:r>
            <a:r>
              <a:rPr lang="ja-JP" altLang="en-US">
                <a:solidFill>
                  <a:srgbClr val="FF0000"/>
                </a:solidFill>
              </a:rPr>
              <a:t>共参照解析も同時に考えないと</a:t>
            </a:r>
            <a:r>
              <a:rPr lang="en-US" altLang="ja-JP" dirty="0">
                <a:solidFill>
                  <a:srgbClr val="FF0000"/>
                </a:solidFill>
              </a:rPr>
              <a:t>entity</a:t>
            </a:r>
            <a:r>
              <a:rPr lang="ja-JP" altLang="en-US">
                <a:solidFill>
                  <a:srgbClr val="FF0000"/>
                </a:solidFill>
              </a:rPr>
              <a:t>を考えられない</a:t>
            </a:r>
            <a:endParaRPr lang="en-US" altLang="ja-JP" dirty="0">
              <a:solidFill>
                <a:srgbClr val="FF0000"/>
              </a:solidFill>
            </a:endParaRPr>
          </a:p>
          <a:p>
            <a:pPr>
              <a:buClr>
                <a:schemeClr val="tx1"/>
              </a:buClr>
            </a:pPr>
            <a:r>
              <a:rPr lang="en-US" altLang="ja-JP" dirty="0">
                <a:solidFill>
                  <a:srgbClr val="FF0000"/>
                </a:solidFill>
              </a:rPr>
              <a:t>Entity-centric</a:t>
            </a:r>
            <a:r>
              <a:rPr lang="ja-JP" altLang="en-US">
                <a:solidFill>
                  <a:srgbClr val="FF0000"/>
                </a:solidFill>
              </a:rPr>
              <a:t>な述語項構造解析・共参照解析の同時学習を提案</a:t>
            </a:r>
            <a:endParaRPr lang="en-US" altLang="ja-JP" dirty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F22EBD7-4001-F147-A96A-C69DAD1F5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472C-E3A8-294A-94C5-4DFC7C2AEA2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568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関連研究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799342" cy="5121275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共参照解析</a:t>
            </a:r>
            <a:endParaRPr kumimoji="1" lang="en-US" altLang="ja-JP" dirty="0"/>
          </a:p>
          <a:p>
            <a:pPr lvl="1"/>
            <a:r>
              <a:rPr lang="en-US" altLang="ja-JP" dirty="0"/>
              <a:t>Entity embedding</a:t>
            </a:r>
            <a:r>
              <a:rPr lang="ja-JP" altLang="en-US"/>
              <a:t>を学習</a:t>
            </a:r>
            <a:r>
              <a:rPr lang="en-US" altLang="ja-JP" dirty="0"/>
              <a:t> </a:t>
            </a:r>
            <a:r>
              <a:rPr kumimoji="1" lang="en-US" altLang="ja-JP" dirty="0"/>
              <a:t>[</a:t>
            </a:r>
            <a:r>
              <a:rPr kumimoji="1" lang="en-US" altLang="ja-JP" dirty="0">
                <a:solidFill>
                  <a:srgbClr val="FF0000"/>
                </a:solidFill>
              </a:rPr>
              <a:t>Wiseman+ 16</a:t>
            </a:r>
            <a:r>
              <a:rPr kumimoji="1" lang="en-US" altLang="ja-JP" dirty="0"/>
              <a:t>, Clark+ 16]</a:t>
            </a:r>
            <a:endParaRPr lang="en-US" altLang="ja-JP" dirty="0"/>
          </a:p>
          <a:p>
            <a:r>
              <a:rPr kumimoji="1" lang="ja-JP" altLang="en-US"/>
              <a:t>述語項構造解析</a:t>
            </a:r>
            <a:r>
              <a:rPr kumimoji="1" lang="en-US" altLang="ja-JP" dirty="0"/>
              <a:t>: </a:t>
            </a:r>
            <a:r>
              <a:rPr kumimoji="1" lang="ja-JP" altLang="en-US">
                <a:solidFill>
                  <a:schemeClr val="accent1"/>
                </a:solidFill>
              </a:rPr>
              <a:t>共参照解析を行っていない</a:t>
            </a:r>
            <a:endParaRPr kumimoji="1" lang="en-US" altLang="ja-JP" sz="3000" dirty="0">
              <a:solidFill>
                <a:schemeClr val="accent1"/>
              </a:solidFill>
            </a:endParaRPr>
          </a:p>
          <a:p>
            <a:pPr lvl="1"/>
            <a:r>
              <a:rPr lang="ja-JP" altLang="en-US"/>
              <a:t>日本語</a:t>
            </a:r>
            <a:r>
              <a:rPr lang="en-US" altLang="ja-JP" dirty="0"/>
              <a:t>: [Shibata+ 16, Iida+ 16, </a:t>
            </a:r>
            <a:r>
              <a:rPr lang="en-US" altLang="ja-JP" dirty="0" err="1"/>
              <a:t>Ouchi</a:t>
            </a:r>
            <a:r>
              <a:rPr lang="en-US" altLang="ja-JP" dirty="0"/>
              <a:t>+ 17, </a:t>
            </a:r>
            <a:r>
              <a:rPr lang="en-US" altLang="ja-JP" dirty="0" err="1"/>
              <a:t>Matsubayashi</a:t>
            </a:r>
            <a:r>
              <a:rPr lang="en-US" altLang="ja-JP" dirty="0"/>
              <a:t>+ 17]</a:t>
            </a:r>
          </a:p>
          <a:p>
            <a:pPr lvl="1"/>
            <a:r>
              <a:rPr kumimoji="1" lang="ja-JP" altLang="en-US"/>
              <a:t>中国語</a:t>
            </a:r>
            <a:r>
              <a:rPr kumimoji="1" lang="en-US" altLang="ja-JP" dirty="0"/>
              <a:t>: [</a:t>
            </a:r>
            <a:r>
              <a:rPr lang="en-US" altLang="ja-JP" dirty="0"/>
              <a:t>Chen+ 16, Yin+ 17]</a:t>
            </a:r>
            <a:endParaRPr kumimoji="1" lang="en-US" altLang="ja-JP" dirty="0"/>
          </a:p>
          <a:p>
            <a:r>
              <a:rPr lang="ja-JP" altLang="en-US"/>
              <a:t>他のタスクでの</a:t>
            </a:r>
            <a:r>
              <a:rPr lang="en-US" altLang="ja-JP" dirty="0"/>
              <a:t>Entity-centric</a:t>
            </a:r>
            <a:r>
              <a:rPr lang="ja-JP" altLang="en-US"/>
              <a:t>モデル</a:t>
            </a:r>
            <a:endParaRPr lang="en-US" altLang="ja-JP" dirty="0"/>
          </a:p>
          <a:p>
            <a:pPr lvl="1"/>
            <a:r>
              <a:rPr lang="ja-JP" altLang="en-US"/>
              <a:t>テキスト理解</a:t>
            </a:r>
            <a:r>
              <a:rPr lang="en-US" altLang="ja-JP" dirty="0"/>
              <a:t> [</a:t>
            </a:r>
            <a:r>
              <a:rPr lang="en-US" altLang="ja-JP" dirty="0" err="1"/>
              <a:t>Henaff</a:t>
            </a:r>
            <a:r>
              <a:rPr lang="en-US" altLang="ja-JP" dirty="0"/>
              <a:t>+ 17, Wang+ 17, Kobayashi+ 16]</a:t>
            </a:r>
          </a:p>
          <a:p>
            <a:pPr lvl="1"/>
            <a:r>
              <a:rPr lang="ja-JP" altLang="en-US"/>
              <a:t>言語モデル </a:t>
            </a:r>
            <a:r>
              <a:rPr lang="en-US" altLang="ja-JP" dirty="0"/>
              <a:t>[Ji+ 17, Kobayashi+ 17]</a:t>
            </a:r>
          </a:p>
          <a:p>
            <a:pPr lvl="1"/>
            <a:endParaRPr lang="en-US" altLang="ja-JP" dirty="0"/>
          </a:p>
          <a:p>
            <a:pPr lvl="1"/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87AEEFA-9F70-C540-B69D-56801D421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472C-E3A8-294A-94C5-4DFC7C2AEA2B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07C7BCC-0E6A-E243-8C3A-42D4DC581A41}"/>
              </a:ext>
            </a:extLst>
          </p:cNvPr>
          <p:cNvSpPr txBox="1"/>
          <p:nvPr/>
        </p:nvSpPr>
        <p:spPr>
          <a:xfrm>
            <a:off x="5011617" y="1740876"/>
            <a:ext cx="202223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</a:rPr>
              <a:t>LSTM</a:t>
            </a:r>
            <a:r>
              <a:rPr kumimoji="1" lang="ja-JP" altLang="en-US" sz="2800">
                <a:solidFill>
                  <a:srgbClr val="FF0000"/>
                </a:solidFill>
              </a:rPr>
              <a:t>を利用</a:t>
            </a:r>
          </a:p>
        </p:txBody>
      </p:sp>
    </p:spTree>
    <p:extLst>
      <p:ext uri="{BB962C8B-B14F-4D97-AF65-F5344CB8AC3E}">
        <p14:creationId xmlns:p14="http://schemas.microsoft.com/office/powerpoint/2010/main" val="1276786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正方形/長方形 137">
            <a:extLst>
              <a:ext uri="{FF2B5EF4-FFF2-40B4-BE49-F238E27FC236}">
                <a16:creationId xmlns:a16="http://schemas.microsoft.com/office/drawing/2014/main" id="{C3541290-D081-494A-A65E-B7F33B1D2B97}"/>
              </a:ext>
            </a:extLst>
          </p:cNvPr>
          <p:cNvSpPr/>
          <p:nvPr/>
        </p:nvSpPr>
        <p:spPr>
          <a:xfrm>
            <a:off x="374789" y="1636243"/>
            <a:ext cx="6120140" cy="869423"/>
          </a:xfrm>
          <a:prstGeom prst="rect">
            <a:avLst/>
          </a:prstGeom>
          <a:solidFill>
            <a:srgbClr val="FAEAED"/>
          </a:solidFill>
          <a:ln w="28575">
            <a:noFill/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F9400C5-99BB-6B46-8AA0-79D0B3254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提案手法</a:t>
            </a:r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17A1B72-C88C-B14C-B4FF-599C073A8ABB}"/>
              </a:ext>
            </a:extLst>
          </p:cNvPr>
          <p:cNvSpPr/>
          <p:nvPr/>
        </p:nvSpPr>
        <p:spPr>
          <a:xfrm>
            <a:off x="6317595" y="5726826"/>
            <a:ext cx="2697256" cy="99726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EF431EC-9CA0-4242-BE62-1CE12DB468FC}"/>
              </a:ext>
            </a:extLst>
          </p:cNvPr>
          <p:cNvSpPr/>
          <p:nvPr/>
        </p:nvSpPr>
        <p:spPr>
          <a:xfrm>
            <a:off x="41440" y="3866142"/>
            <a:ext cx="923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コワリョフ 氏 は   正式な   </a:t>
            </a:r>
            <a:r>
              <a:rPr lang="ja-JP" altLang="en-US" dirty="0">
                <a:solidFill>
                  <a:schemeClr val="accent2"/>
                </a:solidFill>
              </a:rPr>
              <a:t>党員 で は ない が 、     </a:t>
            </a:r>
            <a:r>
              <a:rPr lang="ja-JP" altLang="en-US" dirty="0"/>
              <a:t>ロシア   共産党 から   </a:t>
            </a:r>
            <a:r>
              <a:rPr lang="ja-JP" altLang="en-US" dirty="0">
                <a:solidFill>
                  <a:schemeClr val="accent2"/>
                </a:solidFill>
              </a:rPr>
              <a:t>立候補 し</a:t>
            </a:r>
            <a:r>
              <a:rPr lang="ja-JP" altLang="en-US" dirty="0"/>
              <a:t>      </a:t>
            </a:r>
            <a:r>
              <a:rPr lang="ja-JP" altLang="en-US" dirty="0">
                <a:solidFill>
                  <a:schemeClr val="accent2"/>
                </a:solidFill>
              </a:rPr>
              <a:t>当選 した。 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843B167-431A-7E4C-B0FA-83930E1EE9FC}"/>
              </a:ext>
            </a:extLst>
          </p:cNvPr>
          <p:cNvSpPr/>
          <p:nvPr/>
        </p:nvSpPr>
        <p:spPr>
          <a:xfrm>
            <a:off x="122063" y="6491070"/>
            <a:ext cx="5317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エリツィン   大統領 の        立場 を  </a:t>
            </a:r>
            <a:r>
              <a:rPr lang="ja-JP" altLang="en-US" dirty="0">
                <a:solidFill>
                  <a:schemeClr val="accent2"/>
                </a:solidFill>
              </a:rPr>
              <a:t>支持 して いた 。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443A37D-CA2C-8B49-A4F5-854AA2AEFE45}"/>
              </a:ext>
            </a:extLst>
          </p:cNvPr>
          <p:cNvSpPr txBox="1"/>
          <p:nvPr/>
        </p:nvSpPr>
        <p:spPr>
          <a:xfrm>
            <a:off x="1453178" y="1658914"/>
            <a:ext cx="863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/>
              <a:t>読者</a:t>
            </a:r>
            <a:endParaRPr kumimoji="1" lang="ja-JP" altLang="en-US" sz="20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EAC79B1-D03C-C949-B0A3-B000EF3BAE00}"/>
              </a:ext>
            </a:extLst>
          </p:cNvPr>
          <p:cNvSpPr txBox="1"/>
          <p:nvPr/>
        </p:nvSpPr>
        <p:spPr>
          <a:xfrm>
            <a:off x="2434205" y="1674303"/>
            <a:ext cx="151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コワリョフ氏</a:t>
            </a:r>
            <a:endParaRPr kumimoji="1" lang="en-US" altLang="ja-JP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62BA236-80D4-7B4C-B41B-4E4134E13673}"/>
              </a:ext>
            </a:extLst>
          </p:cNvPr>
          <p:cNvSpPr txBox="1"/>
          <p:nvPr/>
        </p:nvSpPr>
        <p:spPr>
          <a:xfrm>
            <a:off x="3856269" y="1658914"/>
            <a:ext cx="818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党員</a:t>
            </a:r>
            <a:endParaRPr kumimoji="1" lang="en-US" altLang="ja-JP" sz="20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D742E85-7FD8-7541-9A7F-39CEA6D51322}"/>
              </a:ext>
            </a:extLst>
          </p:cNvPr>
          <p:cNvSpPr txBox="1"/>
          <p:nvPr/>
        </p:nvSpPr>
        <p:spPr>
          <a:xfrm>
            <a:off x="4811710" y="1658914"/>
            <a:ext cx="933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ロシア</a:t>
            </a:r>
            <a:endParaRPr kumimoji="1" lang="ja-JP" altLang="en-US" sz="200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E342245-BE34-B44A-9116-5B80A775992A}"/>
              </a:ext>
            </a:extLst>
          </p:cNvPr>
          <p:cNvSpPr txBox="1"/>
          <p:nvPr/>
        </p:nvSpPr>
        <p:spPr>
          <a:xfrm>
            <a:off x="177800" y="1274967"/>
            <a:ext cx="1986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entity</a:t>
            </a:r>
            <a:r>
              <a:rPr lang="ja-JP" altLang="en-US" sz="2400" dirty="0"/>
              <a:t> </a:t>
            </a:r>
            <a:r>
              <a:rPr lang="en-US" altLang="ja-JP" sz="2400" dirty="0"/>
              <a:t>buffer</a:t>
            </a:r>
            <a:endParaRPr kumimoji="1" lang="ja-JP" altLang="en-US" sz="2400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7F100BB-4E7E-7A47-AD9B-4697CC036DF7}"/>
              </a:ext>
            </a:extLst>
          </p:cNvPr>
          <p:cNvSpPr txBox="1"/>
          <p:nvPr/>
        </p:nvSpPr>
        <p:spPr>
          <a:xfrm>
            <a:off x="5757393" y="1850733"/>
            <a:ext cx="805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・・・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01DFBF4-DC0A-F94D-9B6A-9FD573171A78}"/>
              </a:ext>
            </a:extLst>
          </p:cNvPr>
          <p:cNvSpPr txBox="1"/>
          <p:nvPr/>
        </p:nvSpPr>
        <p:spPr>
          <a:xfrm>
            <a:off x="519615" y="1658914"/>
            <a:ext cx="697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/>
              <a:t>著者</a:t>
            </a:r>
            <a:endParaRPr kumimoji="1" lang="ja-JP" altLang="en-US" sz="2000" dirty="0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F4C318AC-0744-5E44-B4A9-E3622DF1BF39}"/>
              </a:ext>
            </a:extLst>
          </p:cNvPr>
          <p:cNvSpPr/>
          <p:nvPr/>
        </p:nvSpPr>
        <p:spPr>
          <a:xfrm>
            <a:off x="192598" y="5178876"/>
            <a:ext cx="6492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同 氏 は        当選 まで                      </a:t>
            </a:r>
            <a:r>
              <a:rPr lang="en-US" altLang="ja-JP" dirty="0"/>
              <a:t>…    …</a:t>
            </a:r>
            <a:r>
              <a:rPr lang="ja-JP" altLang="en-US" dirty="0"/>
              <a:t>                       </a:t>
            </a:r>
            <a:r>
              <a:rPr lang="ja-JP" altLang="en-US" dirty="0">
                <a:solidFill>
                  <a:schemeClr val="accent2"/>
                </a:solidFill>
              </a:rPr>
              <a:t>学者 。</a:t>
            </a:r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97B1F8AC-49BC-5B43-8F74-E8ECB8C889D5}"/>
              </a:ext>
            </a:extLst>
          </p:cNvPr>
          <p:cNvSpPr/>
          <p:nvPr/>
        </p:nvSpPr>
        <p:spPr>
          <a:xfrm>
            <a:off x="656071" y="2374083"/>
            <a:ext cx="2224005" cy="709523"/>
          </a:xfrm>
          <a:custGeom>
            <a:avLst/>
            <a:gdLst>
              <a:gd name="connsiteX0" fmla="*/ 0 w 2864498"/>
              <a:gd name="connsiteY0" fmla="*/ 1129004 h 1129004"/>
              <a:gd name="connsiteX1" fmla="*/ 737119 w 2864498"/>
              <a:gd name="connsiteY1" fmla="*/ 681135 h 1129004"/>
              <a:gd name="connsiteX2" fmla="*/ 2183364 w 2864498"/>
              <a:gd name="connsiteY2" fmla="*/ 485192 h 1129004"/>
              <a:gd name="connsiteX3" fmla="*/ 2864498 w 2864498"/>
              <a:gd name="connsiteY3" fmla="*/ 0 h 112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4498" h="1129004">
                <a:moveTo>
                  <a:pt x="0" y="1129004"/>
                </a:moveTo>
                <a:cubicBezTo>
                  <a:pt x="186612" y="958720"/>
                  <a:pt x="373225" y="788437"/>
                  <a:pt x="737119" y="681135"/>
                </a:cubicBezTo>
                <a:cubicBezTo>
                  <a:pt x="1101013" y="573833"/>
                  <a:pt x="1828801" y="598714"/>
                  <a:pt x="2183364" y="485192"/>
                </a:cubicBezTo>
                <a:cubicBezTo>
                  <a:pt x="2537927" y="371670"/>
                  <a:pt x="2701212" y="185835"/>
                  <a:pt x="2864498" y="0"/>
                </a:cubicBezTo>
              </a:path>
            </a:pathLst>
          </a:custGeom>
          <a:noFill/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5AD3610A-3817-094C-84A0-5DE55347253B}"/>
              </a:ext>
            </a:extLst>
          </p:cNvPr>
          <p:cNvSpPr/>
          <p:nvPr/>
        </p:nvSpPr>
        <p:spPr>
          <a:xfrm>
            <a:off x="5128587" y="2358931"/>
            <a:ext cx="132384" cy="720000"/>
          </a:xfrm>
          <a:custGeom>
            <a:avLst/>
            <a:gdLst>
              <a:gd name="connsiteX0" fmla="*/ 0 w 2864498"/>
              <a:gd name="connsiteY0" fmla="*/ 1129004 h 1129004"/>
              <a:gd name="connsiteX1" fmla="*/ 737119 w 2864498"/>
              <a:gd name="connsiteY1" fmla="*/ 681135 h 1129004"/>
              <a:gd name="connsiteX2" fmla="*/ 2183364 w 2864498"/>
              <a:gd name="connsiteY2" fmla="*/ 485192 h 1129004"/>
              <a:gd name="connsiteX3" fmla="*/ 2864498 w 2864498"/>
              <a:gd name="connsiteY3" fmla="*/ 0 h 112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4498" h="1129004">
                <a:moveTo>
                  <a:pt x="0" y="1129004"/>
                </a:moveTo>
                <a:cubicBezTo>
                  <a:pt x="186612" y="958720"/>
                  <a:pt x="373225" y="788437"/>
                  <a:pt x="737119" y="681135"/>
                </a:cubicBezTo>
                <a:cubicBezTo>
                  <a:pt x="1101013" y="573833"/>
                  <a:pt x="1828801" y="598714"/>
                  <a:pt x="2183364" y="485192"/>
                </a:cubicBezTo>
                <a:cubicBezTo>
                  <a:pt x="2537927" y="371670"/>
                  <a:pt x="2701212" y="185835"/>
                  <a:pt x="2864498" y="0"/>
                </a:cubicBezTo>
              </a:path>
            </a:pathLst>
          </a:custGeom>
          <a:noFill/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28699657-44E9-F445-9A60-40ABD699C783}"/>
              </a:ext>
            </a:extLst>
          </p:cNvPr>
          <p:cNvCxnSpPr>
            <a:cxnSpLocks/>
          </p:cNvCxnSpPr>
          <p:nvPr/>
        </p:nvCxnSpPr>
        <p:spPr>
          <a:xfrm flipH="1" flipV="1">
            <a:off x="3199284" y="2403766"/>
            <a:ext cx="3916198" cy="693667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54CB63C4-9881-1A49-9F04-F38297A3D4CF}"/>
              </a:ext>
            </a:extLst>
          </p:cNvPr>
          <p:cNvCxnSpPr>
            <a:cxnSpLocks/>
          </p:cNvCxnSpPr>
          <p:nvPr/>
        </p:nvCxnSpPr>
        <p:spPr>
          <a:xfrm flipH="1" flipV="1">
            <a:off x="3087027" y="2394649"/>
            <a:ext cx="1111979" cy="3311523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46F2BDC2-322F-874A-9668-339429410B19}"/>
              </a:ext>
            </a:extLst>
          </p:cNvPr>
          <p:cNvCxnSpPr>
            <a:cxnSpLocks/>
            <a:stCxn id="75" idx="0"/>
          </p:cNvCxnSpPr>
          <p:nvPr/>
        </p:nvCxnSpPr>
        <p:spPr>
          <a:xfrm flipH="1" flipV="1">
            <a:off x="3337796" y="2372968"/>
            <a:ext cx="5213111" cy="728125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975CD1FE-B7D8-7A41-AD8E-700EE6A6CC72}"/>
              </a:ext>
            </a:extLst>
          </p:cNvPr>
          <p:cNvGrpSpPr/>
          <p:nvPr/>
        </p:nvGrpSpPr>
        <p:grpSpPr>
          <a:xfrm>
            <a:off x="511236" y="3101093"/>
            <a:ext cx="375258" cy="749660"/>
            <a:chOff x="3351787" y="3610664"/>
            <a:chExt cx="375258" cy="749660"/>
          </a:xfrm>
        </p:grpSpPr>
        <p:sp>
          <p:nvSpPr>
            <p:cNvPr id="55" name="角丸四角形 54">
              <a:extLst>
                <a:ext uri="{FF2B5EF4-FFF2-40B4-BE49-F238E27FC236}">
                  <a16:creationId xmlns:a16="http://schemas.microsoft.com/office/drawing/2014/main" id="{0DA359CC-631D-E64A-A426-D0715FC341D1}"/>
                </a:ext>
              </a:extLst>
            </p:cNvPr>
            <p:cNvSpPr/>
            <p:nvPr/>
          </p:nvSpPr>
          <p:spPr>
            <a:xfrm>
              <a:off x="3351787" y="3610664"/>
              <a:ext cx="375258" cy="74966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kumimoji="1" lang="ja-JP" altLang="en-US" sz="2000" dirty="0"/>
            </a:p>
          </p:txBody>
        </p:sp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7F9EEB3C-0548-F743-9677-BF9C35FCA4F9}"/>
                </a:ext>
              </a:extLst>
            </p:cNvPr>
            <p:cNvSpPr/>
            <p:nvPr/>
          </p:nvSpPr>
          <p:spPr>
            <a:xfrm>
              <a:off x="3429824" y="4036509"/>
              <a:ext cx="216000" cy="2160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kumimoji="1" lang="ja-JP" altLang="en-US" sz="2800" i="1" dirty="0"/>
            </a:p>
          </p:txBody>
        </p:sp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AAA049F9-470D-BD41-BE9C-D271B6FE74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29824" y="3701169"/>
              <a:ext cx="216000" cy="2160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kumimoji="1" lang="ja-JP" altLang="en-US" sz="2800" i="1" dirty="0"/>
            </a:p>
          </p:txBody>
        </p:sp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8632CD4A-2CBC-D740-BBEE-4B02BFECD633}"/>
              </a:ext>
            </a:extLst>
          </p:cNvPr>
          <p:cNvGrpSpPr/>
          <p:nvPr/>
        </p:nvGrpSpPr>
        <p:grpSpPr>
          <a:xfrm>
            <a:off x="1860053" y="3101093"/>
            <a:ext cx="375258" cy="749660"/>
            <a:chOff x="3351787" y="3610664"/>
            <a:chExt cx="375258" cy="749660"/>
          </a:xfrm>
        </p:grpSpPr>
        <p:sp>
          <p:nvSpPr>
            <p:cNvPr id="59" name="角丸四角形 58">
              <a:extLst>
                <a:ext uri="{FF2B5EF4-FFF2-40B4-BE49-F238E27FC236}">
                  <a16:creationId xmlns:a16="http://schemas.microsoft.com/office/drawing/2014/main" id="{8415535A-CF64-334A-AB85-4D8F1E6DC727}"/>
                </a:ext>
              </a:extLst>
            </p:cNvPr>
            <p:cNvSpPr/>
            <p:nvPr/>
          </p:nvSpPr>
          <p:spPr>
            <a:xfrm>
              <a:off x="3351787" y="3610664"/>
              <a:ext cx="375258" cy="74966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kumimoji="1" lang="ja-JP" altLang="en-US" sz="2000" dirty="0"/>
            </a:p>
          </p:txBody>
        </p:sp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22201628-08BD-8542-AB97-251E40E153E5}"/>
                </a:ext>
              </a:extLst>
            </p:cNvPr>
            <p:cNvSpPr/>
            <p:nvPr/>
          </p:nvSpPr>
          <p:spPr>
            <a:xfrm>
              <a:off x="3429824" y="4036509"/>
              <a:ext cx="216000" cy="2160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kumimoji="1" lang="ja-JP" altLang="en-US" sz="2800" i="1" dirty="0"/>
            </a:p>
          </p:txBody>
        </p:sp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29430CE5-0460-944C-A68D-7BD0A6E516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29824" y="3701169"/>
              <a:ext cx="216000" cy="2160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kumimoji="1" lang="ja-JP" altLang="en-US" sz="2800" i="1" dirty="0"/>
            </a:p>
          </p:txBody>
        </p:sp>
      </p:grp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A57A0200-CA3E-D84B-887D-1932A4291EAC}"/>
              </a:ext>
            </a:extLst>
          </p:cNvPr>
          <p:cNvGrpSpPr/>
          <p:nvPr/>
        </p:nvGrpSpPr>
        <p:grpSpPr>
          <a:xfrm>
            <a:off x="3228740" y="3101093"/>
            <a:ext cx="375258" cy="749660"/>
            <a:chOff x="3351787" y="3610664"/>
            <a:chExt cx="375258" cy="749660"/>
          </a:xfrm>
        </p:grpSpPr>
        <p:sp>
          <p:nvSpPr>
            <p:cNvPr id="63" name="角丸四角形 62">
              <a:extLst>
                <a:ext uri="{FF2B5EF4-FFF2-40B4-BE49-F238E27FC236}">
                  <a16:creationId xmlns:a16="http://schemas.microsoft.com/office/drawing/2014/main" id="{64DD64D2-534F-4248-898D-10C802B65D90}"/>
                </a:ext>
              </a:extLst>
            </p:cNvPr>
            <p:cNvSpPr/>
            <p:nvPr/>
          </p:nvSpPr>
          <p:spPr>
            <a:xfrm>
              <a:off x="3351787" y="3610664"/>
              <a:ext cx="375258" cy="74966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kumimoji="1" lang="ja-JP" altLang="en-US" sz="2000" dirty="0"/>
            </a:p>
          </p:txBody>
        </p:sp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id="{CE263BE3-23B3-5D40-BED7-BD6021C14D2F}"/>
                </a:ext>
              </a:extLst>
            </p:cNvPr>
            <p:cNvSpPr/>
            <p:nvPr/>
          </p:nvSpPr>
          <p:spPr>
            <a:xfrm>
              <a:off x="3429824" y="4036509"/>
              <a:ext cx="216000" cy="2160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kumimoji="1" lang="ja-JP" altLang="en-US" sz="2800" i="1" dirty="0"/>
            </a:p>
          </p:txBody>
        </p:sp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80D996F0-0051-9048-8345-F13EA0B297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29824" y="3701169"/>
              <a:ext cx="216000" cy="2160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kumimoji="1" lang="ja-JP" altLang="en-US" sz="2800" i="1" dirty="0"/>
            </a:p>
          </p:txBody>
        </p:sp>
      </p:grp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817D95FD-858B-124D-A158-5DA20546791C}"/>
              </a:ext>
            </a:extLst>
          </p:cNvPr>
          <p:cNvGrpSpPr/>
          <p:nvPr/>
        </p:nvGrpSpPr>
        <p:grpSpPr>
          <a:xfrm>
            <a:off x="4966934" y="3101093"/>
            <a:ext cx="375258" cy="749660"/>
            <a:chOff x="3351787" y="3610664"/>
            <a:chExt cx="375258" cy="749660"/>
          </a:xfrm>
        </p:grpSpPr>
        <p:sp>
          <p:nvSpPr>
            <p:cNvPr id="67" name="角丸四角形 66">
              <a:extLst>
                <a:ext uri="{FF2B5EF4-FFF2-40B4-BE49-F238E27FC236}">
                  <a16:creationId xmlns:a16="http://schemas.microsoft.com/office/drawing/2014/main" id="{75C94B20-BE87-8F4F-B9C4-FC39564204BA}"/>
                </a:ext>
              </a:extLst>
            </p:cNvPr>
            <p:cNvSpPr/>
            <p:nvPr/>
          </p:nvSpPr>
          <p:spPr>
            <a:xfrm>
              <a:off x="3351787" y="3610664"/>
              <a:ext cx="375258" cy="74966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kumimoji="1" lang="ja-JP" altLang="en-US" sz="2000" dirty="0"/>
            </a:p>
          </p:txBody>
        </p:sp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B63C2D8D-654F-6B48-9475-DC20ADF4B3BB}"/>
                </a:ext>
              </a:extLst>
            </p:cNvPr>
            <p:cNvSpPr/>
            <p:nvPr/>
          </p:nvSpPr>
          <p:spPr>
            <a:xfrm>
              <a:off x="3429824" y="4036509"/>
              <a:ext cx="216000" cy="2160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kumimoji="1" lang="ja-JP" altLang="en-US" sz="2800" i="1" dirty="0"/>
            </a:p>
          </p:txBody>
        </p:sp>
        <p:sp>
          <p:nvSpPr>
            <p:cNvPr id="69" name="正方形/長方形 68">
              <a:extLst>
                <a:ext uri="{FF2B5EF4-FFF2-40B4-BE49-F238E27FC236}">
                  <a16:creationId xmlns:a16="http://schemas.microsoft.com/office/drawing/2014/main" id="{DD146C19-C455-904D-92F4-154652945D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29824" y="3701169"/>
              <a:ext cx="216000" cy="2160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kumimoji="1" lang="ja-JP" altLang="en-US" sz="2800" i="1" dirty="0"/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1FA69822-078B-CF48-B84D-F802C533A5B8}"/>
              </a:ext>
            </a:extLst>
          </p:cNvPr>
          <p:cNvGrpSpPr/>
          <p:nvPr/>
        </p:nvGrpSpPr>
        <p:grpSpPr>
          <a:xfrm>
            <a:off x="7118665" y="3101093"/>
            <a:ext cx="375258" cy="749660"/>
            <a:chOff x="3351787" y="3610664"/>
            <a:chExt cx="375258" cy="749660"/>
          </a:xfrm>
        </p:grpSpPr>
        <p:sp>
          <p:nvSpPr>
            <p:cNvPr id="71" name="角丸四角形 70">
              <a:extLst>
                <a:ext uri="{FF2B5EF4-FFF2-40B4-BE49-F238E27FC236}">
                  <a16:creationId xmlns:a16="http://schemas.microsoft.com/office/drawing/2014/main" id="{BC54D937-B134-D94F-AE03-13FC5C48671B}"/>
                </a:ext>
              </a:extLst>
            </p:cNvPr>
            <p:cNvSpPr/>
            <p:nvPr/>
          </p:nvSpPr>
          <p:spPr>
            <a:xfrm>
              <a:off x="3351787" y="3610664"/>
              <a:ext cx="375258" cy="74966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kumimoji="1" lang="ja-JP" altLang="en-US" sz="2000" dirty="0"/>
            </a:p>
          </p:txBody>
        </p:sp>
        <p:sp>
          <p:nvSpPr>
            <p:cNvPr id="72" name="正方形/長方形 71">
              <a:extLst>
                <a:ext uri="{FF2B5EF4-FFF2-40B4-BE49-F238E27FC236}">
                  <a16:creationId xmlns:a16="http://schemas.microsoft.com/office/drawing/2014/main" id="{CC5C6FAC-BEC3-7C4D-A0C4-4DDA83EAF9C0}"/>
                </a:ext>
              </a:extLst>
            </p:cNvPr>
            <p:cNvSpPr/>
            <p:nvPr/>
          </p:nvSpPr>
          <p:spPr>
            <a:xfrm>
              <a:off x="3429824" y="4036509"/>
              <a:ext cx="216000" cy="2160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kumimoji="1" lang="ja-JP" altLang="en-US" sz="2800" i="1" dirty="0"/>
            </a:p>
          </p:txBody>
        </p:sp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033D7EAA-6965-1E48-A0C1-382EB3CE7D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29824" y="3701169"/>
              <a:ext cx="216000" cy="2160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kumimoji="1" lang="ja-JP" altLang="en-US" sz="2800" i="1" dirty="0"/>
            </a:p>
          </p:txBody>
        </p:sp>
      </p:grpSp>
      <p:grpSp>
        <p:nvGrpSpPr>
          <p:cNvPr id="74" name="グループ化 73">
            <a:extLst>
              <a:ext uri="{FF2B5EF4-FFF2-40B4-BE49-F238E27FC236}">
                <a16:creationId xmlns:a16="http://schemas.microsoft.com/office/drawing/2014/main" id="{5861325B-E47C-1E49-8E60-6B8E56CC78E9}"/>
              </a:ext>
            </a:extLst>
          </p:cNvPr>
          <p:cNvGrpSpPr/>
          <p:nvPr/>
        </p:nvGrpSpPr>
        <p:grpSpPr>
          <a:xfrm>
            <a:off x="8363278" y="3101093"/>
            <a:ext cx="375258" cy="749660"/>
            <a:chOff x="3351787" y="3610664"/>
            <a:chExt cx="375258" cy="749660"/>
          </a:xfrm>
        </p:grpSpPr>
        <p:sp>
          <p:nvSpPr>
            <p:cNvPr id="75" name="角丸四角形 74">
              <a:extLst>
                <a:ext uri="{FF2B5EF4-FFF2-40B4-BE49-F238E27FC236}">
                  <a16:creationId xmlns:a16="http://schemas.microsoft.com/office/drawing/2014/main" id="{F450C862-EA3A-9741-A7DD-6741869D8E85}"/>
                </a:ext>
              </a:extLst>
            </p:cNvPr>
            <p:cNvSpPr/>
            <p:nvPr/>
          </p:nvSpPr>
          <p:spPr>
            <a:xfrm>
              <a:off x="3351787" y="3610664"/>
              <a:ext cx="375258" cy="74966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kumimoji="1" lang="ja-JP" altLang="en-US" sz="2000" dirty="0"/>
            </a:p>
          </p:txBody>
        </p:sp>
        <p:sp>
          <p:nvSpPr>
            <p:cNvPr id="76" name="正方形/長方形 75">
              <a:extLst>
                <a:ext uri="{FF2B5EF4-FFF2-40B4-BE49-F238E27FC236}">
                  <a16:creationId xmlns:a16="http://schemas.microsoft.com/office/drawing/2014/main" id="{DFF96090-611A-D440-9D68-1144BFABB7DC}"/>
                </a:ext>
              </a:extLst>
            </p:cNvPr>
            <p:cNvSpPr/>
            <p:nvPr/>
          </p:nvSpPr>
          <p:spPr>
            <a:xfrm>
              <a:off x="3429824" y="4036509"/>
              <a:ext cx="216000" cy="2160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kumimoji="1" lang="ja-JP" altLang="en-US" sz="2800" i="1" dirty="0"/>
            </a:p>
          </p:txBody>
        </p:sp>
        <p:sp>
          <p:nvSpPr>
            <p:cNvPr id="77" name="正方形/長方形 76">
              <a:extLst>
                <a:ext uri="{FF2B5EF4-FFF2-40B4-BE49-F238E27FC236}">
                  <a16:creationId xmlns:a16="http://schemas.microsoft.com/office/drawing/2014/main" id="{FA91635E-C224-7046-9D9A-4A3B3F5BCB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29824" y="3701169"/>
              <a:ext cx="216000" cy="2160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kumimoji="1" lang="ja-JP" altLang="en-US" sz="2800" i="1" dirty="0"/>
            </a:p>
          </p:txBody>
        </p:sp>
      </p:grpSp>
      <p:grpSp>
        <p:nvGrpSpPr>
          <p:cNvPr id="78" name="グループ化 77">
            <a:extLst>
              <a:ext uri="{FF2B5EF4-FFF2-40B4-BE49-F238E27FC236}">
                <a16:creationId xmlns:a16="http://schemas.microsoft.com/office/drawing/2014/main" id="{65BAE942-72FA-BA4D-B679-5BF933B443C3}"/>
              </a:ext>
            </a:extLst>
          </p:cNvPr>
          <p:cNvGrpSpPr/>
          <p:nvPr/>
        </p:nvGrpSpPr>
        <p:grpSpPr>
          <a:xfrm>
            <a:off x="5981458" y="3101093"/>
            <a:ext cx="375258" cy="749660"/>
            <a:chOff x="3351787" y="3610664"/>
            <a:chExt cx="375258" cy="749660"/>
          </a:xfrm>
        </p:grpSpPr>
        <p:sp>
          <p:nvSpPr>
            <p:cNvPr id="79" name="角丸四角形 78">
              <a:extLst>
                <a:ext uri="{FF2B5EF4-FFF2-40B4-BE49-F238E27FC236}">
                  <a16:creationId xmlns:a16="http://schemas.microsoft.com/office/drawing/2014/main" id="{F62B8CCC-5C3A-B945-81B2-F32A4A772ACD}"/>
                </a:ext>
              </a:extLst>
            </p:cNvPr>
            <p:cNvSpPr/>
            <p:nvPr/>
          </p:nvSpPr>
          <p:spPr>
            <a:xfrm>
              <a:off x="3351787" y="3610664"/>
              <a:ext cx="375258" cy="74966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kumimoji="1" lang="ja-JP" altLang="en-US" sz="2000" dirty="0"/>
            </a:p>
          </p:txBody>
        </p:sp>
        <p:sp>
          <p:nvSpPr>
            <p:cNvPr id="80" name="正方形/長方形 79">
              <a:extLst>
                <a:ext uri="{FF2B5EF4-FFF2-40B4-BE49-F238E27FC236}">
                  <a16:creationId xmlns:a16="http://schemas.microsoft.com/office/drawing/2014/main" id="{478DF184-0223-BA47-BC2A-C8DECFD23AED}"/>
                </a:ext>
              </a:extLst>
            </p:cNvPr>
            <p:cNvSpPr/>
            <p:nvPr/>
          </p:nvSpPr>
          <p:spPr>
            <a:xfrm>
              <a:off x="3429824" y="4036509"/>
              <a:ext cx="216000" cy="2160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kumimoji="1" lang="ja-JP" altLang="en-US" sz="2800" i="1" dirty="0"/>
            </a:p>
          </p:txBody>
        </p:sp>
        <p:sp>
          <p:nvSpPr>
            <p:cNvPr id="81" name="正方形/長方形 80">
              <a:extLst>
                <a:ext uri="{FF2B5EF4-FFF2-40B4-BE49-F238E27FC236}">
                  <a16:creationId xmlns:a16="http://schemas.microsoft.com/office/drawing/2014/main" id="{86AF085F-0AF9-F245-B21D-586D002914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29824" y="3701169"/>
              <a:ext cx="216000" cy="2160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kumimoji="1" lang="ja-JP" altLang="en-US" sz="2800" i="1" dirty="0"/>
            </a:p>
          </p:txBody>
        </p:sp>
      </p:grpSp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6CA71AE2-1917-8744-B129-BB7DCF94B3A1}"/>
              </a:ext>
            </a:extLst>
          </p:cNvPr>
          <p:cNvCxnSpPr>
            <a:cxnSpLocks/>
          </p:cNvCxnSpPr>
          <p:nvPr/>
        </p:nvCxnSpPr>
        <p:spPr>
          <a:xfrm flipH="1">
            <a:off x="806417" y="3297486"/>
            <a:ext cx="1116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3" name="直線矢印コネクタ 82">
            <a:extLst>
              <a:ext uri="{FF2B5EF4-FFF2-40B4-BE49-F238E27FC236}">
                <a16:creationId xmlns:a16="http://schemas.microsoft.com/office/drawing/2014/main" id="{60A9626F-7CD8-754F-83FC-18581ED16EEC}"/>
              </a:ext>
            </a:extLst>
          </p:cNvPr>
          <p:cNvCxnSpPr>
            <a:cxnSpLocks/>
          </p:cNvCxnSpPr>
          <p:nvPr/>
        </p:nvCxnSpPr>
        <p:spPr>
          <a:xfrm flipH="1">
            <a:off x="7392530" y="3297486"/>
            <a:ext cx="1044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4" name="直線矢印コネクタ 83">
            <a:extLst>
              <a:ext uri="{FF2B5EF4-FFF2-40B4-BE49-F238E27FC236}">
                <a16:creationId xmlns:a16="http://schemas.microsoft.com/office/drawing/2014/main" id="{69FE82BF-9A3B-4A42-9A37-FA13EE15B0E8}"/>
              </a:ext>
            </a:extLst>
          </p:cNvPr>
          <p:cNvCxnSpPr>
            <a:cxnSpLocks/>
          </p:cNvCxnSpPr>
          <p:nvPr/>
        </p:nvCxnSpPr>
        <p:spPr>
          <a:xfrm>
            <a:off x="812362" y="3643869"/>
            <a:ext cx="1152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5" name="直線矢印コネクタ 84">
            <a:extLst>
              <a:ext uri="{FF2B5EF4-FFF2-40B4-BE49-F238E27FC236}">
                <a16:creationId xmlns:a16="http://schemas.microsoft.com/office/drawing/2014/main" id="{5A96C7F2-7A72-9C40-8B14-0917DFFE32A1}"/>
              </a:ext>
            </a:extLst>
          </p:cNvPr>
          <p:cNvCxnSpPr>
            <a:cxnSpLocks/>
          </p:cNvCxnSpPr>
          <p:nvPr/>
        </p:nvCxnSpPr>
        <p:spPr>
          <a:xfrm>
            <a:off x="7423379" y="3643869"/>
            <a:ext cx="1008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6" name="直線矢印コネクタ 85">
            <a:extLst>
              <a:ext uri="{FF2B5EF4-FFF2-40B4-BE49-F238E27FC236}">
                <a16:creationId xmlns:a16="http://schemas.microsoft.com/office/drawing/2014/main" id="{616860BE-4383-3C48-8063-C6538091883B}"/>
              </a:ext>
            </a:extLst>
          </p:cNvPr>
          <p:cNvCxnSpPr>
            <a:cxnSpLocks/>
          </p:cNvCxnSpPr>
          <p:nvPr/>
        </p:nvCxnSpPr>
        <p:spPr>
          <a:xfrm flipH="1">
            <a:off x="2123148" y="3297486"/>
            <a:ext cx="119028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7" name="直線矢印コネクタ 86">
            <a:extLst>
              <a:ext uri="{FF2B5EF4-FFF2-40B4-BE49-F238E27FC236}">
                <a16:creationId xmlns:a16="http://schemas.microsoft.com/office/drawing/2014/main" id="{A6F95DCF-E68A-AA40-9138-8BC613AB9053}"/>
              </a:ext>
            </a:extLst>
          </p:cNvPr>
          <p:cNvCxnSpPr>
            <a:cxnSpLocks/>
          </p:cNvCxnSpPr>
          <p:nvPr/>
        </p:nvCxnSpPr>
        <p:spPr>
          <a:xfrm>
            <a:off x="2149796" y="3643869"/>
            <a:ext cx="1188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8" name="直線矢印コネクタ 87">
            <a:extLst>
              <a:ext uri="{FF2B5EF4-FFF2-40B4-BE49-F238E27FC236}">
                <a16:creationId xmlns:a16="http://schemas.microsoft.com/office/drawing/2014/main" id="{D118217E-4955-034E-81BC-1975652FA597}"/>
              </a:ext>
            </a:extLst>
          </p:cNvPr>
          <p:cNvCxnSpPr>
            <a:cxnSpLocks/>
          </p:cNvCxnSpPr>
          <p:nvPr/>
        </p:nvCxnSpPr>
        <p:spPr>
          <a:xfrm flipH="1">
            <a:off x="3510064" y="3297486"/>
            <a:ext cx="1548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9" name="直線矢印コネクタ 88">
            <a:extLst>
              <a:ext uri="{FF2B5EF4-FFF2-40B4-BE49-F238E27FC236}">
                <a16:creationId xmlns:a16="http://schemas.microsoft.com/office/drawing/2014/main" id="{CA08DEC8-8AF1-334F-A17D-F498F83725C1}"/>
              </a:ext>
            </a:extLst>
          </p:cNvPr>
          <p:cNvCxnSpPr>
            <a:cxnSpLocks/>
          </p:cNvCxnSpPr>
          <p:nvPr/>
        </p:nvCxnSpPr>
        <p:spPr>
          <a:xfrm>
            <a:off x="3516676" y="3643869"/>
            <a:ext cx="1548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0" name="直線矢印コネクタ 89">
            <a:extLst>
              <a:ext uri="{FF2B5EF4-FFF2-40B4-BE49-F238E27FC236}">
                <a16:creationId xmlns:a16="http://schemas.microsoft.com/office/drawing/2014/main" id="{47754764-525C-1442-8024-AF9A5DFB10C2}"/>
              </a:ext>
            </a:extLst>
          </p:cNvPr>
          <p:cNvCxnSpPr>
            <a:cxnSpLocks/>
          </p:cNvCxnSpPr>
          <p:nvPr/>
        </p:nvCxnSpPr>
        <p:spPr>
          <a:xfrm flipH="1">
            <a:off x="6271514" y="3297486"/>
            <a:ext cx="936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1" name="直線矢印コネクタ 90">
            <a:extLst>
              <a:ext uri="{FF2B5EF4-FFF2-40B4-BE49-F238E27FC236}">
                <a16:creationId xmlns:a16="http://schemas.microsoft.com/office/drawing/2014/main" id="{51F7770B-9037-FF44-BF75-489F4D0C79AA}"/>
              </a:ext>
            </a:extLst>
          </p:cNvPr>
          <p:cNvCxnSpPr>
            <a:cxnSpLocks/>
          </p:cNvCxnSpPr>
          <p:nvPr/>
        </p:nvCxnSpPr>
        <p:spPr>
          <a:xfrm>
            <a:off x="6266086" y="3643869"/>
            <a:ext cx="972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2" name="直線矢印コネクタ 91">
            <a:extLst>
              <a:ext uri="{FF2B5EF4-FFF2-40B4-BE49-F238E27FC236}">
                <a16:creationId xmlns:a16="http://schemas.microsoft.com/office/drawing/2014/main" id="{6736E574-3D7F-0348-8902-B003357289CA}"/>
              </a:ext>
            </a:extLst>
          </p:cNvPr>
          <p:cNvCxnSpPr>
            <a:cxnSpLocks/>
          </p:cNvCxnSpPr>
          <p:nvPr/>
        </p:nvCxnSpPr>
        <p:spPr>
          <a:xfrm flipH="1">
            <a:off x="5239039" y="3297486"/>
            <a:ext cx="81298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3" name="直線矢印コネクタ 92">
            <a:extLst>
              <a:ext uri="{FF2B5EF4-FFF2-40B4-BE49-F238E27FC236}">
                <a16:creationId xmlns:a16="http://schemas.microsoft.com/office/drawing/2014/main" id="{72C69664-3498-F94D-97CA-998F8CD9CBB9}"/>
              </a:ext>
            </a:extLst>
          </p:cNvPr>
          <p:cNvCxnSpPr>
            <a:cxnSpLocks/>
          </p:cNvCxnSpPr>
          <p:nvPr/>
        </p:nvCxnSpPr>
        <p:spPr>
          <a:xfrm>
            <a:off x="5266904" y="3643869"/>
            <a:ext cx="81298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A73CCFDA-345E-FD4A-8C7F-B4F0F006D48E}"/>
              </a:ext>
            </a:extLst>
          </p:cNvPr>
          <p:cNvSpPr txBox="1"/>
          <p:nvPr/>
        </p:nvSpPr>
        <p:spPr>
          <a:xfrm>
            <a:off x="7825230" y="2729756"/>
            <a:ext cx="128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/>
              <a:t>ガ</a:t>
            </a:r>
            <a:endParaRPr kumimoji="1" lang="ja-JP" altLang="en-US" sz="2000" dirty="0"/>
          </a:p>
        </p:txBody>
      </p:sp>
      <p:grpSp>
        <p:nvGrpSpPr>
          <p:cNvPr id="95" name="グループ化 94">
            <a:extLst>
              <a:ext uri="{FF2B5EF4-FFF2-40B4-BE49-F238E27FC236}">
                <a16:creationId xmlns:a16="http://schemas.microsoft.com/office/drawing/2014/main" id="{9CDEDBA5-685E-5C41-87E2-AD17E4FFD5EB}"/>
              </a:ext>
            </a:extLst>
          </p:cNvPr>
          <p:cNvGrpSpPr/>
          <p:nvPr/>
        </p:nvGrpSpPr>
        <p:grpSpPr>
          <a:xfrm>
            <a:off x="487924" y="4415391"/>
            <a:ext cx="375258" cy="749660"/>
            <a:chOff x="3351787" y="3610664"/>
            <a:chExt cx="375258" cy="749660"/>
          </a:xfrm>
        </p:grpSpPr>
        <p:sp>
          <p:nvSpPr>
            <p:cNvPr id="96" name="角丸四角形 95">
              <a:extLst>
                <a:ext uri="{FF2B5EF4-FFF2-40B4-BE49-F238E27FC236}">
                  <a16:creationId xmlns:a16="http://schemas.microsoft.com/office/drawing/2014/main" id="{1E4D0715-C50E-3349-8EFA-46C39AFF750E}"/>
                </a:ext>
              </a:extLst>
            </p:cNvPr>
            <p:cNvSpPr/>
            <p:nvPr/>
          </p:nvSpPr>
          <p:spPr>
            <a:xfrm>
              <a:off x="3351787" y="3610664"/>
              <a:ext cx="375258" cy="74966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kumimoji="1" lang="ja-JP" altLang="en-US" sz="2000" dirty="0"/>
            </a:p>
          </p:txBody>
        </p:sp>
        <p:sp>
          <p:nvSpPr>
            <p:cNvPr id="97" name="正方形/長方形 96">
              <a:extLst>
                <a:ext uri="{FF2B5EF4-FFF2-40B4-BE49-F238E27FC236}">
                  <a16:creationId xmlns:a16="http://schemas.microsoft.com/office/drawing/2014/main" id="{7A27F917-4285-4845-B137-BDCD73CAD625}"/>
                </a:ext>
              </a:extLst>
            </p:cNvPr>
            <p:cNvSpPr/>
            <p:nvPr/>
          </p:nvSpPr>
          <p:spPr>
            <a:xfrm>
              <a:off x="3429824" y="4036509"/>
              <a:ext cx="216000" cy="2160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kumimoji="1" lang="ja-JP" altLang="en-US" sz="2800" i="1" dirty="0"/>
            </a:p>
          </p:txBody>
        </p:sp>
        <p:sp>
          <p:nvSpPr>
            <p:cNvPr id="98" name="正方形/長方形 97">
              <a:extLst>
                <a:ext uri="{FF2B5EF4-FFF2-40B4-BE49-F238E27FC236}">
                  <a16:creationId xmlns:a16="http://schemas.microsoft.com/office/drawing/2014/main" id="{5C80272B-2F83-9C4E-B0D2-B746ED22EB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29824" y="3701169"/>
              <a:ext cx="216000" cy="2160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kumimoji="1" lang="ja-JP" altLang="en-US" sz="2800" i="1" dirty="0"/>
            </a:p>
          </p:txBody>
        </p:sp>
      </p:grpSp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48972034-F8CA-E84D-A609-EE6652708F58}"/>
              </a:ext>
            </a:extLst>
          </p:cNvPr>
          <p:cNvGrpSpPr/>
          <p:nvPr/>
        </p:nvGrpSpPr>
        <p:grpSpPr>
          <a:xfrm>
            <a:off x="1836741" y="4415391"/>
            <a:ext cx="375258" cy="749660"/>
            <a:chOff x="3351787" y="3610664"/>
            <a:chExt cx="375258" cy="749660"/>
          </a:xfrm>
        </p:grpSpPr>
        <p:sp>
          <p:nvSpPr>
            <p:cNvPr id="100" name="角丸四角形 99">
              <a:extLst>
                <a:ext uri="{FF2B5EF4-FFF2-40B4-BE49-F238E27FC236}">
                  <a16:creationId xmlns:a16="http://schemas.microsoft.com/office/drawing/2014/main" id="{06B3E746-DD55-984E-A337-EE21CCFA0CCE}"/>
                </a:ext>
              </a:extLst>
            </p:cNvPr>
            <p:cNvSpPr/>
            <p:nvPr/>
          </p:nvSpPr>
          <p:spPr>
            <a:xfrm>
              <a:off x="3351787" y="3610664"/>
              <a:ext cx="375258" cy="74966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kumimoji="1" lang="ja-JP" altLang="en-US" sz="2000" dirty="0"/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514E3EA1-05EF-FF44-985C-F7FACE8681D7}"/>
                </a:ext>
              </a:extLst>
            </p:cNvPr>
            <p:cNvSpPr/>
            <p:nvPr/>
          </p:nvSpPr>
          <p:spPr>
            <a:xfrm>
              <a:off x="3429824" y="4036509"/>
              <a:ext cx="216000" cy="2160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kumimoji="1" lang="ja-JP" altLang="en-US" sz="2800" i="1" dirty="0"/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F2CFC2BB-0543-7942-939F-EE8096E0BB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29824" y="3701169"/>
              <a:ext cx="216000" cy="2160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kumimoji="1" lang="ja-JP" altLang="en-US" sz="2800" i="1" dirty="0"/>
            </a:p>
          </p:txBody>
        </p:sp>
      </p:grpSp>
      <p:grpSp>
        <p:nvGrpSpPr>
          <p:cNvPr id="103" name="グループ化 102">
            <a:extLst>
              <a:ext uri="{FF2B5EF4-FFF2-40B4-BE49-F238E27FC236}">
                <a16:creationId xmlns:a16="http://schemas.microsoft.com/office/drawing/2014/main" id="{D94D7885-E849-8946-A3CE-6FD19B2885E0}"/>
              </a:ext>
            </a:extLst>
          </p:cNvPr>
          <p:cNvGrpSpPr/>
          <p:nvPr/>
        </p:nvGrpSpPr>
        <p:grpSpPr>
          <a:xfrm>
            <a:off x="5351499" y="4415391"/>
            <a:ext cx="375258" cy="749660"/>
            <a:chOff x="3351787" y="3610664"/>
            <a:chExt cx="375258" cy="749660"/>
          </a:xfrm>
        </p:grpSpPr>
        <p:sp>
          <p:nvSpPr>
            <p:cNvPr id="104" name="角丸四角形 103">
              <a:extLst>
                <a:ext uri="{FF2B5EF4-FFF2-40B4-BE49-F238E27FC236}">
                  <a16:creationId xmlns:a16="http://schemas.microsoft.com/office/drawing/2014/main" id="{78E7C6B8-C322-9D4C-8773-DBD287E27DC5}"/>
                </a:ext>
              </a:extLst>
            </p:cNvPr>
            <p:cNvSpPr/>
            <p:nvPr/>
          </p:nvSpPr>
          <p:spPr>
            <a:xfrm>
              <a:off x="3351787" y="3610664"/>
              <a:ext cx="375258" cy="74966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kumimoji="1" lang="ja-JP" altLang="en-US" sz="2000" dirty="0"/>
            </a:p>
          </p:txBody>
        </p:sp>
        <p:sp>
          <p:nvSpPr>
            <p:cNvPr id="105" name="正方形/長方形 104">
              <a:extLst>
                <a:ext uri="{FF2B5EF4-FFF2-40B4-BE49-F238E27FC236}">
                  <a16:creationId xmlns:a16="http://schemas.microsoft.com/office/drawing/2014/main" id="{3133F911-36D2-FB4A-BB54-92747EF4F851}"/>
                </a:ext>
              </a:extLst>
            </p:cNvPr>
            <p:cNvSpPr/>
            <p:nvPr/>
          </p:nvSpPr>
          <p:spPr>
            <a:xfrm>
              <a:off x="3429824" y="4036509"/>
              <a:ext cx="216000" cy="2160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kumimoji="1" lang="ja-JP" altLang="en-US" sz="2800" i="1" dirty="0"/>
            </a:p>
          </p:txBody>
        </p:sp>
        <p:sp>
          <p:nvSpPr>
            <p:cNvPr id="106" name="正方形/長方形 105">
              <a:extLst>
                <a:ext uri="{FF2B5EF4-FFF2-40B4-BE49-F238E27FC236}">
                  <a16:creationId xmlns:a16="http://schemas.microsoft.com/office/drawing/2014/main" id="{AE78D270-30A1-E645-875D-DD72171DD4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29824" y="3701169"/>
              <a:ext cx="216000" cy="2160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kumimoji="1" lang="ja-JP" altLang="en-US" sz="2800" i="1" dirty="0"/>
            </a:p>
          </p:txBody>
        </p:sp>
      </p:grpSp>
      <p:cxnSp>
        <p:nvCxnSpPr>
          <p:cNvPr id="107" name="直線矢印コネクタ 106">
            <a:extLst>
              <a:ext uri="{FF2B5EF4-FFF2-40B4-BE49-F238E27FC236}">
                <a16:creationId xmlns:a16="http://schemas.microsoft.com/office/drawing/2014/main" id="{A1C1085C-F78B-B94F-B547-AFA8FBD42965}"/>
              </a:ext>
            </a:extLst>
          </p:cNvPr>
          <p:cNvCxnSpPr>
            <a:cxnSpLocks/>
          </p:cNvCxnSpPr>
          <p:nvPr/>
        </p:nvCxnSpPr>
        <p:spPr>
          <a:xfrm flipH="1">
            <a:off x="783105" y="4611784"/>
            <a:ext cx="1116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86C44939-64AE-F345-A6CD-CA80E43499FB}"/>
              </a:ext>
            </a:extLst>
          </p:cNvPr>
          <p:cNvCxnSpPr>
            <a:cxnSpLocks/>
          </p:cNvCxnSpPr>
          <p:nvPr/>
        </p:nvCxnSpPr>
        <p:spPr>
          <a:xfrm>
            <a:off x="789050" y="4958167"/>
            <a:ext cx="1152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9" name="直線矢印コネクタ 108">
            <a:extLst>
              <a:ext uri="{FF2B5EF4-FFF2-40B4-BE49-F238E27FC236}">
                <a16:creationId xmlns:a16="http://schemas.microsoft.com/office/drawing/2014/main" id="{7849C8AD-CFCC-0F4B-9779-3E898E74FEBE}"/>
              </a:ext>
            </a:extLst>
          </p:cNvPr>
          <p:cNvCxnSpPr>
            <a:cxnSpLocks/>
          </p:cNvCxnSpPr>
          <p:nvPr/>
        </p:nvCxnSpPr>
        <p:spPr>
          <a:xfrm flipH="1">
            <a:off x="2109168" y="4611784"/>
            <a:ext cx="91071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0" name="直線矢印コネクタ 109">
            <a:extLst>
              <a:ext uri="{FF2B5EF4-FFF2-40B4-BE49-F238E27FC236}">
                <a16:creationId xmlns:a16="http://schemas.microsoft.com/office/drawing/2014/main" id="{90F75A0C-54DF-4041-86AA-F5959F1EDBFB}"/>
              </a:ext>
            </a:extLst>
          </p:cNvPr>
          <p:cNvCxnSpPr>
            <a:cxnSpLocks/>
          </p:cNvCxnSpPr>
          <p:nvPr/>
        </p:nvCxnSpPr>
        <p:spPr>
          <a:xfrm>
            <a:off x="2126484" y="4958167"/>
            <a:ext cx="91818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1" name="直線矢印コネクタ 110">
            <a:extLst>
              <a:ext uri="{FF2B5EF4-FFF2-40B4-BE49-F238E27FC236}">
                <a16:creationId xmlns:a16="http://schemas.microsoft.com/office/drawing/2014/main" id="{A663F53E-9AC5-284B-96A4-432005B12B8D}"/>
              </a:ext>
            </a:extLst>
          </p:cNvPr>
          <p:cNvCxnSpPr>
            <a:cxnSpLocks/>
          </p:cNvCxnSpPr>
          <p:nvPr/>
        </p:nvCxnSpPr>
        <p:spPr>
          <a:xfrm flipH="1">
            <a:off x="4506135" y="4617100"/>
            <a:ext cx="91071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2" name="直線矢印コネクタ 111">
            <a:extLst>
              <a:ext uri="{FF2B5EF4-FFF2-40B4-BE49-F238E27FC236}">
                <a16:creationId xmlns:a16="http://schemas.microsoft.com/office/drawing/2014/main" id="{E0E98181-D229-8B45-A035-4278B9F6D094}"/>
              </a:ext>
            </a:extLst>
          </p:cNvPr>
          <p:cNvCxnSpPr>
            <a:cxnSpLocks/>
          </p:cNvCxnSpPr>
          <p:nvPr/>
        </p:nvCxnSpPr>
        <p:spPr>
          <a:xfrm>
            <a:off x="4523451" y="4963483"/>
            <a:ext cx="91818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13" name="グループ化 112">
            <a:extLst>
              <a:ext uri="{FF2B5EF4-FFF2-40B4-BE49-F238E27FC236}">
                <a16:creationId xmlns:a16="http://schemas.microsoft.com/office/drawing/2014/main" id="{34D643EE-B286-8B44-8803-E5B53EF9F135}"/>
              </a:ext>
            </a:extLst>
          </p:cNvPr>
          <p:cNvGrpSpPr/>
          <p:nvPr/>
        </p:nvGrpSpPr>
        <p:grpSpPr>
          <a:xfrm>
            <a:off x="479752" y="5717650"/>
            <a:ext cx="375258" cy="749660"/>
            <a:chOff x="3351787" y="3610664"/>
            <a:chExt cx="375258" cy="749660"/>
          </a:xfrm>
        </p:grpSpPr>
        <p:sp>
          <p:nvSpPr>
            <p:cNvPr id="114" name="角丸四角形 113">
              <a:extLst>
                <a:ext uri="{FF2B5EF4-FFF2-40B4-BE49-F238E27FC236}">
                  <a16:creationId xmlns:a16="http://schemas.microsoft.com/office/drawing/2014/main" id="{B0ABA76A-09B6-764E-BA7F-6B62F97EC001}"/>
                </a:ext>
              </a:extLst>
            </p:cNvPr>
            <p:cNvSpPr/>
            <p:nvPr/>
          </p:nvSpPr>
          <p:spPr>
            <a:xfrm>
              <a:off x="3351787" y="3610664"/>
              <a:ext cx="375258" cy="74966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kumimoji="1" lang="ja-JP" altLang="en-US" sz="2000" dirty="0"/>
            </a:p>
          </p:txBody>
        </p:sp>
        <p:sp>
          <p:nvSpPr>
            <p:cNvPr id="115" name="正方形/長方形 114">
              <a:extLst>
                <a:ext uri="{FF2B5EF4-FFF2-40B4-BE49-F238E27FC236}">
                  <a16:creationId xmlns:a16="http://schemas.microsoft.com/office/drawing/2014/main" id="{20EB15AB-B2EB-1149-A39C-CDB3E628371E}"/>
                </a:ext>
              </a:extLst>
            </p:cNvPr>
            <p:cNvSpPr/>
            <p:nvPr/>
          </p:nvSpPr>
          <p:spPr>
            <a:xfrm>
              <a:off x="3429824" y="4036509"/>
              <a:ext cx="216000" cy="2160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kumimoji="1" lang="ja-JP" altLang="en-US" sz="2800" i="1" dirty="0"/>
            </a:p>
          </p:txBody>
        </p:sp>
        <p:sp>
          <p:nvSpPr>
            <p:cNvPr id="116" name="正方形/長方形 115">
              <a:extLst>
                <a:ext uri="{FF2B5EF4-FFF2-40B4-BE49-F238E27FC236}">
                  <a16:creationId xmlns:a16="http://schemas.microsoft.com/office/drawing/2014/main" id="{A34D5B9B-6DCD-6D47-AA8D-2E7998CD6E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29824" y="3701169"/>
              <a:ext cx="216000" cy="2160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kumimoji="1" lang="ja-JP" altLang="en-US" sz="2800" i="1" dirty="0"/>
            </a:p>
          </p:txBody>
        </p:sp>
      </p:grpSp>
      <p:grpSp>
        <p:nvGrpSpPr>
          <p:cNvPr id="117" name="グループ化 116">
            <a:extLst>
              <a:ext uri="{FF2B5EF4-FFF2-40B4-BE49-F238E27FC236}">
                <a16:creationId xmlns:a16="http://schemas.microsoft.com/office/drawing/2014/main" id="{3B33A326-D1E8-D545-9209-2561B85027C5}"/>
              </a:ext>
            </a:extLst>
          </p:cNvPr>
          <p:cNvGrpSpPr/>
          <p:nvPr/>
        </p:nvGrpSpPr>
        <p:grpSpPr>
          <a:xfrm>
            <a:off x="1613961" y="5717650"/>
            <a:ext cx="375258" cy="749660"/>
            <a:chOff x="3351787" y="3610664"/>
            <a:chExt cx="375258" cy="749660"/>
          </a:xfrm>
        </p:grpSpPr>
        <p:sp>
          <p:nvSpPr>
            <p:cNvPr id="118" name="角丸四角形 117">
              <a:extLst>
                <a:ext uri="{FF2B5EF4-FFF2-40B4-BE49-F238E27FC236}">
                  <a16:creationId xmlns:a16="http://schemas.microsoft.com/office/drawing/2014/main" id="{BC3C7BA0-5802-C844-BA30-BCC9ED99F978}"/>
                </a:ext>
              </a:extLst>
            </p:cNvPr>
            <p:cNvSpPr/>
            <p:nvPr/>
          </p:nvSpPr>
          <p:spPr>
            <a:xfrm>
              <a:off x="3351787" y="3610664"/>
              <a:ext cx="375258" cy="74966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kumimoji="1" lang="ja-JP" altLang="en-US" sz="2000" dirty="0"/>
            </a:p>
          </p:txBody>
        </p:sp>
        <p:sp>
          <p:nvSpPr>
            <p:cNvPr id="119" name="正方形/長方形 118">
              <a:extLst>
                <a:ext uri="{FF2B5EF4-FFF2-40B4-BE49-F238E27FC236}">
                  <a16:creationId xmlns:a16="http://schemas.microsoft.com/office/drawing/2014/main" id="{F3EE7DD4-6226-3A46-84FB-BEF191E0A9BD}"/>
                </a:ext>
              </a:extLst>
            </p:cNvPr>
            <p:cNvSpPr/>
            <p:nvPr/>
          </p:nvSpPr>
          <p:spPr>
            <a:xfrm>
              <a:off x="3429824" y="4036509"/>
              <a:ext cx="216000" cy="2160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kumimoji="1" lang="ja-JP" altLang="en-US" sz="2800" i="1" dirty="0"/>
            </a:p>
          </p:txBody>
        </p:sp>
        <p:sp>
          <p:nvSpPr>
            <p:cNvPr id="120" name="正方形/長方形 119">
              <a:extLst>
                <a:ext uri="{FF2B5EF4-FFF2-40B4-BE49-F238E27FC236}">
                  <a16:creationId xmlns:a16="http://schemas.microsoft.com/office/drawing/2014/main" id="{C061800F-3724-ED4C-BF81-A493C15D53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29824" y="3701169"/>
              <a:ext cx="216000" cy="2160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kumimoji="1" lang="ja-JP" altLang="en-US" sz="2800" i="1" dirty="0"/>
            </a:p>
          </p:txBody>
        </p:sp>
      </p:grpSp>
      <p:grpSp>
        <p:nvGrpSpPr>
          <p:cNvPr id="121" name="グループ化 120">
            <a:extLst>
              <a:ext uri="{FF2B5EF4-FFF2-40B4-BE49-F238E27FC236}">
                <a16:creationId xmlns:a16="http://schemas.microsoft.com/office/drawing/2014/main" id="{CF1516FE-7A4A-E042-8A18-15AC6EDA5C3A}"/>
              </a:ext>
            </a:extLst>
          </p:cNvPr>
          <p:cNvGrpSpPr/>
          <p:nvPr/>
        </p:nvGrpSpPr>
        <p:grpSpPr>
          <a:xfrm>
            <a:off x="2824026" y="5717650"/>
            <a:ext cx="375258" cy="749660"/>
            <a:chOff x="3351787" y="3610664"/>
            <a:chExt cx="375258" cy="749660"/>
          </a:xfrm>
        </p:grpSpPr>
        <p:sp>
          <p:nvSpPr>
            <p:cNvPr id="122" name="角丸四角形 121">
              <a:extLst>
                <a:ext uri="{FF2B5EF4-FFF2-40B4-BE49-F238E27FC236}">
                  <a16:creationId xmlns:a16="http://schemas.microsoft.com/office/drawing/2014/main" id="{40F73B73-6C38-7D47-ABD5-09B1A8638FF7}"/>
                </a:ext>
              </a:extLst>
            </p:cNvPr>
            <p:cNvSpPr/>
            <p:nvPr/>
          </p:nvSpPr>
          <p:spPr>
            <a:xfrm>
              <a:off x="3351787" y="3610664"/>
              <a:ext cx="375258" cy="74966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kumimoji="1" lang="ja-JP" altLang="en-US" sz="2000" dirty="0"/>
            </a:p>
          </p:txBody>
        </p:sp>
        <p:sp>
          <p:nvSpPr>
            <p:cNvPr id="123" name="正方形/長方形 122">
              <a:extLst>
                <a:ext uri="{FF2B5EF4-FFF2-40B4-BE49-F238E27FC236}">
                  <a16:creationId xmlns:a16="http://schemas.microsoft.com/office/drawing/2014/main" id="{0A6CB567-9DA4-454D-A351-033DD69B588C}"/>
                </a:ext>
              </a:extLst>
            </p:cNvPr>
            <p:cNvSpPr/>
            <p:nvPr/>
          </p:nvSpPr>
          <p:spPr>
            <a:xfrm>
              <a:off x="3429824" y="4036509"/>
              <a:ext cx="216000" cy="2160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kumimoji="1" lang="ja-JP" altLang="en-US" sz="2800" i="1" dirty="0"/>
            </a:p>
          </p:txBody>
        </p:sp>
        <p:sp>
          <p:nvSpPr>
            <p:cNvPr id="124" name="正方形/長方形 123">
              <a:extLst>
                <a:ext uri="{FF2B5EF4-FFF2-40B4-BE49-F238E27FC236}">
                  <a16:creationId xmlns:a16="http://schemas.microsoft.com/office/drawing/2014/main" id="{8046DF21-D1A2-E748-8B51-E0F4895359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29824" y="3701169"/>
              <a:ext cx="216000" cy="2160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kumimoji="1" lang="ja-JP" altLang="en-US" sz="2800" i="1" dirty="0"/>
            </a:p>
          </p:txBody>
        </p:sp>
      </p:grpSp>
      <p:grpSp>
        <p:nvGrpSpPr>
          <p:cNvPr id="125" name="グループ化 124">
            <a:extLst>
              <a:ext uri="{FF2B5EF4-FFF2-40B4-BE49-F238E27FC236}">
                <a16:creationId xmlns:a16="http://schemas.microsoft.com/office/drawing/2014/main" id="{071EA1B3-F3BF-754F-9D44-EA079B016E4C}"/>
              </a:ext>
            </a:extLst>
          </p:cNvPr>
          <p:cNvGrpSpPr/>
          <p:nvPr/>
        </p:nvGrpSpPr>
        <p:grpSpPr>
          <a:xfrm>
            <a:off x="4021037" y="5717650"/>
            <a:ext cx="375258" cy="749660"/>
            <a:chOff x="3351787" y="3610664"/>
            <a:chExt cx="375258" cy="749660"/>
          </a:xfrm>
        </p:grpSpPr>
        <p:sp>
          <p:nvSpPr>
            <p:cNvPr id="126" name="角丸四角形 125">
              <a:extLst>
                <a:ext uri="{FF2B5EF4-FFF2-40B4-BE49-F238E27FC236}">
                  <a16:creationId xmlns:a16="http://schemas.microsoft.com/office/drawing/2014/main" id="{4D7F59B5-8017-254E-9029-64C36FEEF446}"/>
                </a:ext>
              </a:extLst>
            </p:cNvPr>
            <p:cNvSpPr/>
            <p:nvPr/>
          </p:nvSpPr>
          <p:spPr>
            <a:xfrm>
              <a:off x="3351787" y="3610664"/>
              <a:ext cx="375258" cy="74966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kumimoji="1" lang="ja-JP" altLang="en-US" sz="2000" dirty="0"/>
            </a:p>
          </p:txBody>
        </p:sp>
        <p:sp>
          <p:nvSpPr>
            <p:cNvPr id="127" name="正方形/長方形 126">
              <a:extLst>
                <a:ext uri="{FF2B5EF4-FFF2-40B4-BE49-F238E27FC236}">
                  <a16:creationId xmlns:a16="http://schemas.microsoft.com/office/drawing/2014/main" id="{A41C178B-F8D0-2B47-8013-CF8694D85C03}"/>
                </a:ext>
              </a:extLst>
            </p:cNvPr>
            <p:cNvSpPr/>
            <p:nvPr/>
          </p:nvSpPr>
          <p:spPr>
            <a:xfrm>
              <a:off x="3429824" y="4036509"/>
              <a:ext cx="216000" cy="2160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kumimoji="1" lang="ja-JP" altLang="en-US" sz="2800" i="1" dirty="0"/>
            </a:p>
          </p:txBody>
        </p:sp>
        <p:sp>
          <p:nvSpPr>
            <p:cNvPr id="128" name="正方形/長方形 127">
              <a:extLst>
                <a:ext uri="{FF2B5EF4-FFF2-40B4-BE49-F238E27FC236}">
                  <a16:creationId xmlns:a16="http://schemas.microsoft.com/office/drawing/2014/main" id="{838C92BE-43B7-2E40-861C-85071D0E5F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29824" y="3701169"/>
              <a:ext cx="216000" cy="2160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kumimoji="1" lang="ja-JP" altLang="en-US" sz="2800" i="1" dirty="0"/>
            </a:p>
          </p:txBody>
        </p:sp>
      </p:grpSp>
      <p:cxnSp>
        <p:nvCxnSpPr>
          <p:cNvPr id="129" name="直線矢印コネクタ 128">
            <a:extLst>
              <a:ext uri="{FF2B5EF4-FFF2-40B4-BE49-F238E27FC236}">
                <a16:creationId xmlns:a16="http://schemas.microsoft.com/office/drawing/2014/main" id="{79E26CEF-CCB7-6943-BD17-E25EBB70A48F}"/>
              </a:ext>
            </a:extLst>
          </p:cNvPr>
          <p:cNvCxnSpPr>
            <a:cxnSpLocks/>
          </p:cNvCxnSpPr>
          <p:nvPr/>
        </p:nvCxnSpPr>
        <p:spPr>
          <a:xfrm flipH="1">
            <a:off x="759804" y="5914043"/>
            <a:ext cx="9223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0" name="直線矢印コネクタ 129">
            <a:extLst>
              <a:ext uri="{FF2B5EF4-FFF2-40B4-BE49-F238E27FC236}">
                <a16:creationId xmlns:a16="http://schemas.microsoft.com/office/drawing/2014/main" id="{210C5B3D-71E2-A642-8B25-17BB99F97E0D}"/>
              </a:ext>
            </a:extLst>
          </p:cNvPr>
          <p:cNvCxnSpPr>
            <a:cxnSpLocks/>
          </p:cNvCxnSpPr>
          <p:nvPr/>
        </p:nvCxnSpPr>
        <p:spPr>
          <a:xfrm>
            <a:off x="778205" y="6260426"/>
            <a:ext cx="95206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1" name="直線矢印コネクタ 130">
            <a:extLst>
              <a:ext uri="{FF2B5EF4-FFF2-40B4-BE49-F238E27FC236}">
                <a16:creationId xmlns:a16="http://schemas.microsoft.com/office/drawing/2014/main" id="{9E440B42-8AC9-FD45-B2AE-34537E39D4FF}"/>
              </a:ext>
            </a:extLst>
          </p:cNvPr>
          <p:cNvCxnSpPr>
            <a:cxnSpLocks/>
          </p:cNvCxnSpPr>
          <p:nvPr/>
        </p:nvCxnSpPr>
        <p:spPr>
          <a:xfrm flipH="1">
            <a:off x="1896366" y="5914043"/>
            <a:ext cx="98371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2" name="直線矢印コネクタ 131">
            <a:extLst>
              <a:ext uri="{FF2B5EF4-FFF2-40B4-BE49-F238E27FC236}">
                <a16:creationId xmlns:a16="http://schemas.microsoft.com/office/drawing/2014/main" id="{C3FD9850-94CB-EE48-B753-CB54443916A5}"/>
              </a:ext>
            </a:extLst>
          </p:cNvPr>
          <p:cNvCxnSpPr>
            <a:cxnSpLocks/>
          </p:cNvCxnSpPr>
          <p:nvPr/>
        </p:nvCxnSpPr>
        <p:spPr>
          <a:xfrm>
            <a:off x="1922816" y="6260426"/>
            <a:ext cx="98181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3" name="直線矢印コネクタ 132">
            <a:extLst>
              <a:ext uri="{FF2B5EF4-FFF2-40B4-BE49-F238E27FC236}">
                <a16:creationId xmlns:a16="http://schemas.microsoft.com/office/drawing/2014/main" id="{725EC564-8C34-0D4F-862C-708AD63074A9}"/>
              </a:ext>
            </a:extLst>
          </p:cNvPr>
          <p:cNvCxnSpPr>
            <a:cxnSpLocks/>
          </p:cNvCxnSpPr>
          <p:nvPr/>
        </p:nvCxnSpPr>
        <p:spPr>
          <a:xfrm flipH="1">
            <a:off x="3118831" y="5914043"/>
            <a:ext cx="96118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4" name="直線矢印コネクタ 133">
            <a:extLst>
              <a:ext uri="{FF2B5EF4-FFF2-40B4-BE49-F238E27FC236}">
                <a16:creationId xmlns:a16="http://schemas.microsoft.com/office/drawing/2014/main" id="{0E4CFF01-2A83-C54B-9B26-D92CC9D5B4A9}"/>
              </a:ext>
            </a:extLst>
          </p:cNvPr>
          <p:cNvCxnSpPr>
            <a:cxnSpLocks/>
          </p:cNvCxnSpPr>
          <p:nvPr/>
        </p:nvCxnSpPr>
        <p:spPr>
          <a:xfrm>
            <a:off x="3125442" y="6260426"/>
            <a:ext cx="972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D403F818-FD4F-1B47-9DA4-143F0148BEEC}"/>
              </a:ext>
            </a:extLst>
          </p:cNvPr>
          <p:cNvSpPr txBox="1"/>
          <p:nvPr/>
        </p:nvSpPr>
        <p:spPr>
          <a:xfrm>
            <a:off x="6585717" y="2997273"/>
            <a:ext cx="128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/>
              <a:t>ガ</a:t>
            </a:r>
            <a:endParaRPr kumimoji="1" lang="ja-JP" altLang="en-US" sz="2000" dirty="0"/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1698EF6F-EC30-674D-8F37-B28D42180FF7}"/>
              </a:ext>
            </a:extLst>
          </p:cNvPr>
          <p:cNvSpPr txBox="1"/>
          <p:nvPr/>
        </p:nvSpPr>
        <p:spPr>
          <a:xfrm>
            <a:off x="4077289" y="5361978"/>
            <a:ext cx="426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/>
              <a:t>ガ</a:t>
            </a:r>
            <a:endParaRPr kumimoji="1" lang="ja-JP" altLang="en-US" sz="2000" dirty="0"/>
          </a:p>
        </p:txBody>
      </p:sp>
      <p:sp>
        <p:nvSpPr>
          <p:cNvPr id="137" name="正方形/長方形 136">
            <a:extLst>
              <a:ext uri="{FF2B5EF4-FFF2-40B4-BE49-F238E27FC236}">
                <a16:creationId xmlns:a16="http://schemas.microsoft.com/office/drawing/2014/main" id="{5169B904-8F04-6A4D-B3D5-01D832C4A546}"/>
              </a:ext>
            </a:extLst>
          </p:cNvPr>
          <p:cNvSpPr/>
          <p:nvPr/>
        </p:nvSpPr>
        <p:spPr>
          <a:xfrm>
            <a:off x="3522592" y="4540770"/>
            <a:ext cx="713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…    …</a:t>
            </a:r>
            <a:endParaRPr lang="ja-JP" altLang="en-US" dirty="0"/>
          </a:p>
        </p:txBody>
      </p:sp>
      <p:cxnSp>
        <p:nvCxnSpPr>
          <p:cNvPr id="139" name="直線矢印コネクタ 138">
            <a:extLst>
              <a:ext uri="{FF2B5EF4-FFF2-40B4-BE49-F238E27FC236}">
                <a16:creationId xmlns:a16="http://schemas.microsoft.com/office/drawing/2014/main" id="{841995B4-13BC-1E43-96D1-662D40465D1D}"/>
              </a:ext>
            </a:extLst>
          </p:cNvPr>
          <p:cNvCxnSpPr>
            <a:cxnSpLocks/>
          </p:cNvCxnSpPr>
          <p:nvPr/>
        </p:nvCxnSpPr>
        <p:spPr>
          <a:xfrm>
            <a:off x="6479448" y="6053535"/>
            <a:ext cx="480177" cy="0"/>
          </a:xfrm>
          <a:prstGeom prst="straightConnector1">
            <a:avLst/>
          </a:prstGeom>
          <a:ln w="31750">
            <a:solidFill>
              <a:schemeClr val="tx2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直線矢印コネクタ 139">
            <a:extLst>
              <a:ext uri="{FF2B5EF4-FFF2-40B4-BE49-F238E27FC236}">
                <a16:creationId xmlns:a16="http://schemas.microsoft.com/office/drawing/2014/main" id="{771A4F58-9361-5F40-A786-8CD0A1900A3C}"/>
              </a:ext>
            </a:extLst>
          </p:cNvPr>
          <p:cNvCxnSpPr>
            <a:cxnSpLocks/>
          </p:cNvCxnSpPr>
          <p:nvPr/>
        </p:nvCxnSpPr>
        <p:spPr>
          <a:xfrm flipH="1" flipV="1">
            <a:off x="6493266" y="6470658"/>
            <a:ext cx="495210" cy="1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テキスト ボックス 140">
            <a:extLst>
              <a:ext uri="{FF2B5EF4-FFF2-40B4-BE49-F238E27FC236}">
                <a16:creationId xmlns:a16="http://schemas.microsoft.com/office/drawing/2014/main" id="{3CECE0F9-7F3E-F54F-BFC7-AB8993366013}"/>
              </a:ext>
            </a:extLst>
          </p:cNvPr>
          <p:cNvSpPr txBox="1"/>
          <p:nvPr/>
        </p:nvSpPr>
        <p:spPr>
          <a:xfrm>
            <a:off x="7016757" y="5869643"/>
            <a:ext cx="1462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共参照解析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2F39CB14-1FA8-6E4C-890A-E6304F434904}"/>
              </a:ext>
            </a:extLst>
          </p:cNvPr>
          <p:cNvSpPr/>
          <p:nvPr/>
        </p:nvSpPr>
        <p:spPr>
          <a:xfrm>
            <a:off x="3401377" y="2362573"/>
            <a:ext cx="764579" cy="720951"/>
          </a:xfrm>
          <a:custGeom>
            <a:avLst/>
            <a:gdLst>
              <a:gd name="connsiteX0" fmla="*/ 0 w 2864498"/>
              <a:gd name="connsiteY0" fmla="*/ 1129004 h 1129004"/>
              <a:gd name="connsiteX1" fmla="*/ 737119 w 2864498"/>
              <a:gd name="connsiteY1" fmla="*/ 681135 h 1129004"/>
              <a:gd name="connsiteX2" fmla="*/ 2183364 w 2864498"/>
              <a:gd name="connsiteY2" fmla="*/ 485192 h 1129004"/>
              <a:gd name="connsiteX3" fmla="*/ 2864498 w 2864498"/>
              <a:gd name="connsiteY3" fmla="*/ 0 h 112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4498" h="1129004">
                <a:moveTo>
                  <a:pt x="0" y="1129004"/>
                </a:moveTo>
                <a:cubicBezTo>
                  <a:pt x="186612" y="958720"/>
                  <a:pt x="373225" y="788437"/>
                  <a:pt x="737119" y="681135"/>
                </a:cubicBezTo>
                <a:cubicBezTo>
                  <a:pt x="1101013" y="573833"/>
                  <a:pt x="1828801" y="598714"/>
                  <a:pt x="2183364" y="485192"/>
                </a:cubicBezTo>
                <a:cubicBezTo>
                  <a:pt x="2537927" y="371670"/>
                  <a:pt x="2701212" y="185835"/>
                  <a:pt x="2864498" y="0"/>
                </a:cubicBezTo>
              </a:path>
            </a:pathLst>
          </a:custGeom>
          <a:noFill/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BB4AFD47-80EC-B448-AC2B-ED057F79E01E}"/>
              </a:ext>
            </a:extLst>
          </p:cNvPr>
          <p:cNvGrpSpPr/>
          <p:nvPr/>
        </p:nvGrpSpPr>
        <p:grpSpPr>
          <a:xfrm>
            <a:off x="1433185" y="1989320"/>
            <a:ext cx="740686" cy="363415"/>
            <a:chOff x="4047806" y="189392"/>
            <a:chExt cx="740686" cy="363415"/>
          </a:xfrm>
        </p:grpSpPr>
        <p:sp>
          <p:nvSpPr>
            <p:cNvPr id="164" name="正方形/長方形 163">
              <a:extLst>
                <a:ext uri="{FF2B5EF4-FFF2-40B4-BE49-F238E27FC236}">
                  <a16:creationId xmlns:a16="http://schemas.microsoft.com/office/drawing/2014/main" id="{07A065F0-656F-514C-A8F6-5841F56DF8CA}"/>
                </a:ext>
              </a:extLst>
            </p:cNvPr>
            <p:cNvSpPr/>
            <p:nvPr/>
          </p:nvSpPr>
          <p:spPr>
            <a:xfrm>
              <a:off x="4047806" y="189392"/>
              <a:ext cx="740686" cy="3634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円/楕円 164">
              <a:extLst>
                <a:ext uri="{FF2B5EF4-FFF2-40B4-BE49-F238E27FC236}">
                  <a16:creationId xmlns:a16="http://schemas.microsoft.com/office/drawing/2014/main" id="{EE2B8ED7-042F-9144-87B6-BDAE57C153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48518" y="265591"/>
              <a:ext cx="216001" cy="216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円/楕円 165">
              <a:extLst>
                <a:ext uri="{FF2B5EF4-FFF2-40B4-BE49-F238E27FC236}">
                  <a16:creationId xmlns:a16="http://schemas.microsoft.com/office/drawing/2014/main" id="{F048E0FA-3212-0848-8921-061A018F4E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65040" y="265592"/>
              <a:ext cx="216001" cy="216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547066BF-1D31-7042-B836-14EFAE3E520A}"/>
              </a:ext>
            </a:extLst>
          </p:cNvPr>
          <p:cNvGrpSpPr/>
          <p:nvPr/>
        </p:nvGrpSpPr>
        <p:grpSpPr>
          <a:xfrm>
            <a:off x="3836509" y="1989320"/>
            <a:ext cx="740686" cy="363415"/>
            <a:chOff x="5122046" y="189392"/>
            <a:chExt cx="740686" cy="363415"/>
          </a:xfrm>
        </p:grpSpPr>
        <p:sp>
          <p:nvSpPr>
            <p:cNvPr id="167" name="正方形/長方形 166">
              <a:extLst>
                <a:ext uri="{FF2B5EF4-FFF2-40B4-BE49-F238E27FC236}">
                  <a16:creationId xmlns:a16="http://schemas.microsoft.com/office/drawing/2014/main" id="{7AD8FE4F-268E-DA4E-899B-D373CC87F303}"/>
                </a:ext>
              </a:extLst>
            </p:cNvPr>
            <p:cNvSpPr/>
            <p:nvPr/>
          </p:nvSpPr>
          <p:spPr>
            <a:xfrm>
              <a:off x="5122046" y="189392"/>
              <a:ext cx="740686" cy="3634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円/楕円 167">
              <a:extLst>
                <a:ext uri="{FF2B5EF4-FFF2-40B4-BE49-F238E27FC236}">
                  <a16:creationId xmlns:a16="http://schemas.microsoft.com/office/drawing/2014/main" id="{CA81F4CD-7571-D441-8420-F03F5C9C4C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2758" y="265591"/>
              <a:ext cx="216001" cy="216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円/楕円 168">
              <a:extLst>
                <a:ext uri="{FF2B5EF4-FFF2-40B4-BE49-F238E27FC236}">
                  <a16:creationId xmlns:a16="http://schemas.microsoft.com/office/drawing/2014/main" id="{C81B11F7-AB39-904B-B5F4-F63EE6B5D7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39280" y="265592"/>
              <a:ext cx="216001" cy="216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4" name="図形グループ 98">
            <a:extLst>
              <a:ext uri="{FF2B5EF4-FFF2-40B4-BE49-F238E27FC236}">
                <a16:creationId xmlns:a16="http://schemas.microsoft.com/office/drawing/2014/main" id="{138ED852-270E-EF40-92D6-19D4DFEE91DF}"/>
              </a:ext>
            </a:extLst>
          </p:cNvPr>
          <p:cNvGrpSpPr/>
          <p:nvPr/>
        </p:nvGrpSpPr>
        <p:grpSpPr>
          <a:xfrm>
            <a:off x="4878408" y="1989320"/>
            <a:ext cx="740686" cy="363415"/>
            <a:chOff x="3735439" y="3570104"/>
            <a:chExt cx="740686" cy="363415"/>
          </a:xfrm>
        </p:grpSpPr>
        <p:sp>
          <p:nvSpPr>
            <p:cNvPr id="175" name="正方形/長方形 174">
              <a:extLst>
                <a:ext uri="{FF2B5EF4-FFF2-40B4-BE49-F238E27FC236}">
                  <a16:creationId xmlns:a16="http://schemas.microsoft.com/office/drawing/2014/main" id="{8D0D7CBE-37A9-434B-9E66-20A3FC2BF950}"/>
                </a:ext>
              </a:extLst>
            </p:cNvPr>
            <p:cNvSpPr/>
            <p:nvPr/>
          </p:nvSpPr>
          <p:spPr>
            <a:xfrm>
              <a:off x="3735439" y="3570104"/>
              <a:ext cx="740686" cy="3634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円/楕円 175">
              <a:extLst>
                <a:ext uri="{FF2B5EF4-FFF2-40B4-BE49-F238E27FC236}">
                  <a16:creationId xmlns:a16="http://schemas.microsoft.com/office/drawing/2014/main" id="{9C4511FC-B2B1-F34E-81A6-9F11B3F65E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36151" y="3646303"/>
              <a:ext cx="216001" cy="216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円/楕円 176">
              <a:extLst>
                <a:ext uri="{FF2B5EF4-FFF2-40B4-BE49-F238E27FC236}">
                  <a16:creationId xmlns:a16="http://schemas.microsoft.com/office/drawing/2014/main" id="{0E1D9EE8-BD73-204B-8318-7521BD898B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52673" y="3646304"/>
              <a:ext cx="216001" cy="216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9D226FDD-D6EF-4F46-A513-A1F2EC132F22}"/>
              </a:ext>
            </a:extLst>
          </p:cNvPr>
          <p:cNvGrpSpPr/>
          <p:nvPr/>
        </p:nvGrpSpPr>
        <p:grpSpPr>
          <a:xfrm>
            <a:off x="2721001" y="1989320"/>
            <a:ext cx="740686" cy="363415"/>
            <a:chOff x="6163927" y="189392"/>
            <a:chExt cx="740686" cy="363415"/>
          </a:xfrm>
        </p:grpSpPr>
        <p:grpSp>
          <p:nvGrpSpPr>
            <p:cNvPr id="170" name="図形グループ 89">
              <a:extLst>
                <a:ext uri="{FF2B5EF4-FFF2-40B4-BE49-F238E27FC236}">
                  <a16:creationId xmlns:a16="http://schemas.microsoft.com/office/drawing/2014/main" id="{B5623495-B488-1F43-9310-09C063F2584F}"/>
                </a:ext>
              </a:extLst>
            </p:cNvPr>
            <p:cNvGrpSpPr/>
            <p:nvPr/>
          </p:nvGrpSpPr>
          <p:grpSpPr>
            <a:xfrm>
              <a:off x="6163927" y="189392"/>
              <a:ext cx="740686" cy="363415"/>
              <a:chOff x="3735439" y="3570104"/>
              <a:chExt cx="740686" cy="363415"/>
            </a:xfrm>
          </p:grpSpPr>
          <p:sp>
            <p:nvSpPr>
              <p:cNvPr id="171" name="正方形/長方形 170">
                <a:extLst>
                  <a:ext uri="{FF2B5EF4-FFF2-40B4-BE49-F238E27FC236}">
                    <a16:creationId xmlns:a16="http://schemas.microsoft.com/office/drawing/2014/main" id="{01A0E7F5-78FC-8D41-99B4-778CA8376D52}"/>
                  </a:ext>
                </a:extLst>
              </p:cNvPr>
              <p:cNvSpPr/>
              <p:nvPr/>
            </p:nvSpPr>
            <p:spPr>
              <a:xfrm>
                <a:off x="3735439" y="3570104"/>
                <a:ext cx="740686" cy="3634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2" name="円/楕円 171">
                <a:extLst>
                  <a:ext uri="{FF2B5EF4-FFF2-40B4-BE49-F238E27FC236}">
                    <a16:creationId xmlns:a16="http://schemas.microsoft.com/office/drawing/2014/main" id="{81734674-E523-114D-8B71-F2A0D14424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36151" y="3646303"/>
                <a:ext cx="216001" cy="2160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3" name="円/楕円 172">
                <a:extLst>
                  <a:ext uri="{FF2B5EF4-FFF2-40B4-BE49-F238E27FC236}">
                    <a16:creationId xmlns:a16="http://schemas.microsoft.com/office/drawing/2014/main" id="{6D6796E7-2F47-8F40-A24B-077701A44D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52673" y="3646304"/>
                <a:ext cx="216001" cy="2160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78" name="円/楕円 177">
              <a:extLst>
                <a:ext uri="{FF2B5EF4-FFF2-40B4-BE49-F238E27FC236}">
                  <a16:creationId xmlns:a16="http://schemas.microsoft.com/office/drawing/2014/main" id="{D581464C-452A-BD4C-9DE7-B1AFBB7B91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64639" y="266539"/>
              <a:ext cx="216001" cy="2160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円/楕円 178">
              <a:extLst>
                <a:ext uri="{FF2B5EF4-FFF2-40B4-BE49-F238E27FC236}">
                  <a16:creationId xmlns:a16="http://schemas.microsoft.com/office/drawing/2014/main" id="{8107DBE6-4EDA-7147-9043-95435DF44B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1161" y="266540"/>
              <a:ext cx="216001" cy="2160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2FF4F4D9-CCF1-994A-A040-D9D423B178CA}"/>
              </a:ext>
            </a:extLst>
          </p:cNvPr>
          <p:cNvGrpSpPr/>
          <p:nvPr/>
        </p:nvGrpSpPr>
        <p:grpSpPr>
          <a:xfrm>
            <a:off x="506601" y="1989320"/>
            <a:ext cx="740686" cy="363415"/>
            <a:chOff x="2953912" y="164527"/>
            <a:chExt cx="740686" cy="363415"/>
          </a:xfrm>
        </p:grpSpPr>
        <p:sp>
          <p:nvSpPr>
            <p:cNvPr id="161" name="正方形/長方形 160">
              <a:extLst>
                <a:ext uri="{FF2B5EF4-FFF2-40B4-BE49-F238E27FC236}">
                  <a16:creationId xmlns:a16="http://schemas.microsoft.com/office/drawing/2014/main" id="{440DAB38-CA79-264C-9D97-F7F9E3D6FA3D}"/>
                </a:ext>
              </a:extLst>
            </p:cNvPr>
            <p:cNvSpPr/>
            <p:nvPr/>
          </p:nvSpPr>
          <p:spPr>
            <a:xfrm>
              <a:off x="2953912" y="164527"/>
              <a:ext cx="740686" cy="3634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円/楕円 161">
              <a:extLst>
                <a:ext uri="{FF2B5EF4-FFF2-40B4-BE49-F238E27FC236}">
                  <a16:creationId xmlns:a16="http://schemas.microsoft.com/office/drawing/2014/main" id="{1AD2D657-48F6-B44E-AAED-BCAC7A7B8C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54624" y="240726"/>
              <a:ext cx="216001" cy="216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円/楕円 162">
              <a:extLst>
                <a:ext uri="{FF2B5EF4-FFF2-40B4-BE49-F238E27FC236}">
                  <a16:creationId xmlns:a16="http://schemas.microsoft.com/office/drawing/2014/main" id="{D4E7F491-703F-D941-A623-589B050F09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71146" y="240727"/>
              <a:ext cx="216001" cy="216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円/楕円 179">
              <a:extLst>
                <a:ext uri="{FF2B5EF4-FFF2-40B4-BE49-F238E27FC236}">
                  <a16:creationId xmlns:a16="http://schemas.microsoft.com/office/drawing/2014/main" id="{2DE0DDAC-51B8-8B44-A43F-9F126E76F3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54624" y="243390"/>
              <a:ext cx="216001" cy="2160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円/楕円 180">
              <a:extLst>
                <a:ext uri="{FF2B5EF4-FFF2-40B4-BE49-F238E27FC236}">
                  <a16:creationId xmlns:a16="http://schemas.microsoft.com/office/drawing/2014/main" id="{75D12EE3-5B00-4B47-A01E-76581F9204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71146" y="243391"/>
              <a:ext cx="216001" cy="2160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id="{FE0B11FB-325D-E548-BCAB-AD3A356D4886}"/>
              </a:ext>
            </a:extLst>
          </p:cNvPr>
          <p:cNvSpPr txBox="1"/>
          <p:nvPr/>
        </p:nvSpPr>
        <p:spPr>
          <a:xfrm>
            <a:off x="7041060" y="6292830"/>
            <a:ext cx="179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述語項構造解析</a:t>
            </a:r>
            <a:endParaRPr kumimoji="1" lang="ja-JP" altLang="en-US" dirty="0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EDC8178B-1929-F84B-A4DB-CC54DCCFBC43}"/>
              </a:ext>
            </a:extLst>
          </p:cNvPr>
          <p:cNvSpPr/>
          <p:nvPr/>
        </p:nvSpPr>
        <p:spPr>
          <a:xfrm>
            <a:off x="709705" y="2352024"/>
            <a:ext cx="2278473" cy="2051887"/>
          </a:xfrm>
          <a:custGeom>
            <a:avLst/>
            <a:gdLst>
              <a:gd name="connsiteX0" fmla="*/ 0 w 2252382"/>
              <a:gd name="connsiteY0" fmla="*/ 2232212 h 2232212"/>
              <a:gd name="connsiteX1" fmla="*/ 786653 w 2252382"/>
              <a:gd name="connsiteY1" fmla="*/ 1775012 h 2232212"/>
              <a:gd name="connsiteX2" fmla="*/ 1633818 w 2252382"/>
              <a:gd name="connsiteY2" fmla="*/ 1553135 h 2232212"/>
              <a:gd name="connsiteX3" fmla="*/ 2252382 w 2252382"/>
              <a:gd name="connsiteY3" fmla="*/ 0 h 223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2382" h="2232212">
                <a:moveTo>
                  <a:pt x="0" y="2232212"/>
                </a:moveTo>
                <a:cubicBezTo>
                  <a:pt x="257175" y="2060201"/>
                  <a:pt x="514350" y="1888191"/>
                  <a:pt x="786653" y="1775012"/>
                </a:cubicBezTo>
                <a:cubicBezTo>
                  <a:pt x="1058956" y="1661833"/>
                  <a:pt x="1389530" y="1848970"/>
                  <a:pt x="1633818" y="1553135"/>
                </a:cubicBezTo>
                <a:cubicBezTo>
                  <a:pt x="1878106" y="1257300"/>
                  <a:pt x="2065244" y="628650"/>
                  <a:pt x="2252382" y="0"/>
                </a:cubicBezTo>
              </a:path>
            </a:pathLst>
          </a:custGeom>
          <a:noFill/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正方形/長方形 182">
            <a:extLst>
              <a:ext uri="{FF2B5EF4-FFF2-40B4-BE49-F238E27FC236}">
                <a16:creationId xmlns:a16="http://schemas.microsoft.com/office/drawing/2014/main" id="{5DBD5E92-649A-6D49-80DD-FE64EB869E69}"/>
              </a:ext>
            </a:extLst>
          </p:cNvPr>
          <p:cNvSpPr/>
          <p:nvPr/>
        </p:nvSpPr>
        <p:spPr>
          <a:xfrm>
            <a:off x="51074" y="2748249"/>
            <a:ext cx="9041852" cy="4085539"/>
          </a:xfrm>
          <a:prstGeom prst="rect">
            <a:avLst/>
          </a:prstGeom>
          <a:solidFill>
            <a:schemeClr val="accent1">
              <a:lumMod val="20000"/>
              <a:lumOff val="80000"/>
              <a:alpha val="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90AFF4D-F52A-6B40-BB46-1D5DAAF30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472C-E3A8-294A-94C5-4DFC7C2AEA2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698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31" grpId="0"/>
      <p:bldP spid="40" grpId="0"/>
      <p:bldP spid="49" grpId="0" animBg="1"/>
      <p:bldP spid="50" grpId="0" animBg="1"/>
      <p:bldP spid="94" grpId="0"/>
      <p:bldP spid="135" grpId="0"/>
      <p:bldP spid="136" grpId="0"/>
      <p:bldP spid="143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/>
              <a:t>ベースラインモデル</a:t>
            </a:r>
            <a:endParaRPr kumimoji="1" lang="en-US" altLang="ja-JP" dirty="0"/>
          </a:p>
          <a:p>
            <a:pPr marL="914400" lvl="1" indent="-514350">
              <a:buFont typeface="+mj-lt"/>
              <a:buAutoNum type="arabicPeriod"/>
            </a:pPr>
            <a:r>
              <a:rPr kumimoji="1" lang="ja-JP" altLang="en-US"/>
              <a:t>入力の</a:t>
            </a:r>
            <a:r>
              <a:rPr kumimoji="1" lang="en-US" altLang="ja-JP" dirty="0"/>
              <a:t>encoding</a:t>
            </a:r>
          </a:p>
          <a:p>
            <a:pPr marL="914400" lvl="1" indent="-514350">
              <a:buFont typeface="+mj-lt"/>
              <a:buAutoNum type="arabicPeriod"/>
            </a:pPr>
            <a:r>
              <a:rPr lang="ja-JP" altLang="en-US"/>
              <a:t>共参照解析</a:t>
            </a:r>
            <a:endParaRPr lang="en-US" altLang="ja-JP" dirty="0"/>
          </a:p>
          <a:p>
            <a:pPr marL="914400" lvl="1" indent="-514350">
              <a:buFont typeface="+mj-lt"/>
              <a:buAutoNum type="arabicPeriod"/>
            </a:pPr>
            <a:r>
              <a:rPr lang="ja-JP" altLang="en-US"/>
              <a:t>述語項構造解析</a:t>
            </a:r>
            <a:endParaRPr lang="en-US" altLang="ja-JP" dirty="0"/>
          </a:p>
          <a:p>
            <a:pPr marL="914400" lvl="1" indent="-514350">
              <a:buFont typeface="+mj-lt"/>
              <a:buAutoNum type="arabicPeriod"/>
            </a:pP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Entity-centric</a:t>
            </a:r>
            <a:r>
              <a:rPr lang="ja-JP" altLang="en-US"/>
              <a:t>モデル</a:t>
            </a:r>
            <a:endParaRPr lang="en-US" altLang="ja-JP" dirty="0"/>
          </a:p>
          <a:p>
            <a:pPr marL="914400" lvl="1" indent="-514350">
              <a:buFont typeface="+mj-lt"/>
              <a:buAutoNum type="arabicPeriod"/>
            </a:pPr>
            <a:r>
              <a:rPr lang="en-US" altLang="ja-JP" dirty="0"/>
              <a:t>Entity embedding</a:t>
            </a:r>
            <a:r>
              <a:rPr lang="ja-JP" altLang="en-US"/>
              <a:t> 更新</a:t>
            </a:r>
            <a:endParaRPr lang="en-US" altLang="ja-JP" dirty="0"/>
          </a:p>
          <a:p>
            <a:pPr marL="914400" lvl="1" indent="-514350">
              <a:buFont typeface="+mj-lt"/>
              <a:buAutoNum type="arabicPeriod"/>
            </a:pPr>
            <a:r>
              <a:rPr lang="ja-JP" altLang="en-US"/>
              <a:t>解析における</a:t>
            </a:r>
            <a:r>
              <a:rPr lang="en-US" altLang="ja-JP" dirty="0"/>
              <a:t>entity embedding</a:t>
            </a:r>
            <a:r>
              <a:rPr lang="ja-JP" altLang="en-US"/>
              <a:t>の利用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F22B9A-A6CB-F849-982C-314E042CD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472C-E3A8-294A-94C5-4DFC7C2AEA2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5223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1. </a:t>
            </a:r>
            <a:r>
              <a:rPr kumimoji="1" lang="ja-JP" altLang="en-US"/>
              <a:t>入力の</a:t>
            </a:r>
            <a:r>
              <a:rPr kumimoji="1" lang="en-US" altLang="ja-JP" dirty="0"/>
              <a:t>encoding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kumimoji="1" lang="ja-JP" altLang="en-US"/>
              <a:t>古典的機械学習</a:t>
            </a:r>
            <a:r>
              <a:rPr kumimoji="1" lang="en-US" altLang="ja-JP" dirty="0"/>
              <a:t>: </a:t>
            </a:r>
            <a:r>
              <a:rPr kumimoji="1" lang="ja-JP" altLang="en-US"/>
              <a:t>見出し・品詞などの組合せ</a:t>
            </a:r>
            <a:br>
              <a:rPr kumimoji="1" lang="en-US" altLang="ja-JP" dirty="0"/>
            </a:br>
            <a:r>
              <a:rPr kumimoji="1" lang="ja-JP" altLang="en-US"/>
              <a:t>素性を人手で設計</a:t>
            </a:r>
            <a:r>
              <a:rPr lang="ja-JP" altLang="en-US"/>
              <a:t> </a:t>
            </a:r>
            <a:r>
              <a:rPr lang="en-US" altLang="ja-JP" dirty="0"/>
              <a:t>(</a:t>
            </a:r>
            <a:r>
              <a:rPr kumimoji="1" lang="en-US" altLang="ja-JP" dirty="0">
                <a:solidFill>
                  <a:schemeClr val="accent1"/>
                </a:solidFill>
              </a:rPr>
              <a:t>feature engineering</a:t>
            </a:r>
            <a:r>
              <a:rPr kumimoji="1" lang="ja-JP" altLang="en-US">
                <a:solidFill>
                  <a:schemeClr val="accent1"/>
                </a:solidFill>
              </a:rPr>
              <a:t>が必要</a:t>
            </a:r>
            <a:r>
              <a:rPr kumimoji="1" lang="en-US" altLang="ja-JP" dirty="0"/>
              <a:t>)</a:t>
            </a:r>
          </a:p>
          <a:p>
            <a:pPr marL="0" indent="0">
              <a:buNone/>
            </a:pPr>
            <a:r>
              <a:rPr lang="en-US" altLang="ja-JP" dirty="0"/>
              <a:t>   </a:t>
            </a:r>
            <a:r>
              <a:rPr lang="ja-JP" altLang="en-US"/>
              <a:t>→ </a:t>
            </a:r>
            <a:r>
              <a:rPr lang="en-US" altLang="ja-JP" dirty="0">
                <a:solidFill>
                  <a:srgbClr val="FF0000"/>
                </a:solidFill>
              </a:rPr>
              <a:t>CNN</a:t>
            </a:r>
            <a:r>
              <a:rPr lang="ja-JP" altLang="en-US"/>
              <a:t>と</a:t>
            </a:r>
            <a:r>
              <a:rPr lang="en-US" altLang="ja-JP" dirty="0">
                <a:solidFill>
                  <a:schemeClr val="tx2"/>
                </a:solidFill>
              </a:rPr>
              <a:t>Bi-LSTM</a:t>
            </a:r>
            <a:r>
              <a:rPr lang="ja-JP" altLang="en-US"/>
              <a:t>で基本句の</a:t>
            </a:r>
            <a:r>
              <a:rPr lang="en-US" altLang="ja-JP" dirty="0"/>
              <a:t>encoding</a:t>
            </a:r>
            <a:r>
              <a:rPr lang="ja-JP" altLang="en-US"/>
              <a:t>を得る</a:t>
            </a:r>
            <a:endParaRPr kumimoji="1" lang="en-US" altLang="ja-JP" dirty="0"/>
          </a:p>
        </p:txBody>
      </p:sp>
      <p:sp>
        <p:nvSpPr>
          <p:cNvPr id="9" name="正方形/長方形 8"/>
          <p:cNvSpPr/>
          <p:nvPr/>
        </p:nvSpPr>
        <p:spPr>
          <a:xfrm>
            <a:off x="1386688" y="6324462"/>
            <a:ext cx="109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コワリョフ</a:t>
            </a:r>
            <a:endParaRPr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2738556" y="632446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は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823F03FB-F159-9B44-974A-FC465898A156}"/>
              </a:ext>
            </a:extLst>
          </p:cNvPr>
          <p:cNvGrpSpPr/>
          <p:nvPr/>
        </p:nvGrpSpPr>
        <p:grpSpPr>
          <a:xfrm>
            <a:off x="1917753" y="5440593"/>
            <a:ext cx="360504" cy="908967"/>
            <a:chOff x="2032053" y="5557421"/>
            <a:chExt cx="360504" cy="908967"/>
          </a:xfrm>
        </p:grpSpPr>
        <p:sp>
          <p:nvSpPr>
            <p:cNvPr id="10" name="円/楕円 9"/>
            <p:cNvSpPr>
              <a:spLocks noChangeAspect="1"/>
            </p:cNvSpPr>
            <p:nvPr/>
          </p:nvSpPr>
          <p:spPr>
            <a:xfrm>
              <a:off x="2094589" y="5637917"/>
              <a:ext cx="216001" cy="216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円/楕円 10"/>
            <p:cNvSpPr>
              <a:spLocks noChangeAspect="1"/>
            </p:cNvSpPr>
            <p:nvPr/>
          </p:nvSpPr>
          <p:spPr>
            <a:xfrm>
              <a:off x="2094589" y="5917256"/>
              <a:ext cx="216001" cy="216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円/楕円 11"/>
            <p:cNvSpPr>
              <a:spLocks noChangeAspect="1"/>
            </p:cNvSpPr>
            <p:nvPr/>
          </p:nvSpPr>
          <p:spPr>
            <a:xfrm>
              <a:off x="2096286" y="6189502"/>
              <a:ext cx="216001" cy="2160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2032053" y="5557421"/>
              <a:ext cx="360504" cy="90896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969BD600-F90A-9E47-9E84-DE0AE5812D69}"/>
              </a:ext>
            </a:extLst>
          </p:cNvPr>
          <p:cNvGrpSpPr/>
          <p:nvPr/>
        </p:nvGrpSpPr>
        <p:grpSpPr>
          <a:xfrm>
            <a:off x="2769916" y="5440593"/>
            <a:ext cx="360504" cy="908967"/>
            <a:chOff x="2884216" y="5548543"/>
            <a:chExt cx="360504" cy="908967"/>
          </a:xfrm>
        </p:grpSpPr>
        <p:sp>
          <p:nvSpPr>
            <p:cNvPr id="18" name="円/楕円 17"/>
            <p:cNvSpPr>
              <a:spLocks noChangeAspect="1"/>
            </p:cNvSpPr>
            <p:nvPr/>
          </p:nvSpPr>
          <p:spPr>
            <a:xfrm>
              <a:off x="2946752" y="5629039"/>
              <a:ext cx="216001" cy="216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/楕円 18"/>
            <p:cNvSpPr>
              <a:spLocks noChangeAspect="1"/>
            </p:cNvSpPr>
            <p:nvPr/>
          </p:nvSpPr>
          <p:spPr>
            <a:xfrm>
              <a:off x="2946752" y="5908378"/>
              <a:ext cx="216001" cy="216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>
              <a:spLocks noChangeAspect="1"/>
            </p:cNvSpPr>
            <p:nvPr/>
          </p:nvSpPr>
          <p:spPr>
            <a:xfrm>
              <a:off x="2948449" y="6180624"/>
              <a:ext cx="216001" cy="2160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2884216" y="5548543"/>
              <a:ext cx="360504" cy="90896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正方形/長方形 21"/>
          <p:cNvSpPr/>
          <p:nvPr/>
        </p:nvSpPr>
        <p:spPr>
          <a:xfrm>
            <a:off x="2103467" y="4777947"/>
            <a:ext cx="740686" cy="3634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>
            <a:spLocks noChangeAspect="1"/>
          </p:cNvSpPr>
          <p:nvPr/>
        </p:nvSpPr>
        <p:spPr>
          <a:xfrm>
            <a:off x="2204179" y="4854146"/>
            <a:ext cx="216001" cy="216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>
            <a:spLocks noChangeAspect="1"/>
          </p:cNvSpPr>
          <p:nvPr/>
        </p:nvSpPr>
        <p:spPr>
          <a:xfrm>
            <a:off x="2520701" y="4854147"/>
            <a:ext cx="216001" cy="216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3817917" y="6324462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正式な</a:t>
            </a:r>
            <a:endParaRPr lang="ja-JP" altLang="en-US" dirty="0"/>
          </a:p>
        </p:txBody>
      </p:sp>
      <p:sp>
        <p:nvSpPr>
          <p:cNvPr id="33" name="正方形/長方形 32"/>
          <p:cNvSpPr/>
          <p:nvPr/>
        </p:nvSpPr>
        <p:spPr>
          <a:xfrm>
            <a:off x="6635948" y="6324462"/>
            <a:ext cx="611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ない</a:t>
            </a:r>
            <a:endParaRPr lang="ja-JP" altLang="en-US" dirty="0"/>
          </a:p>
        </p:txBody>
      </p:sp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8FD4311F-9EE4-B94F-ABEC-6023E9B7AE4F}"/>
              </a:ext>
            </a:extLst>
          </p:cNvPr>
          <p:cNvGrpSpPr/>
          <p:nvPr/>
        </p:nvGrpSpPr>
        <p:grpSpPr>
          <a:xfrm>
            <a:off x="4062545" y="5440593"/>
            <a:ext cx="360504" cy="908967"/>
            <a:chOff x="4062545" y="5557421"/>
            <a:chExt cx="360504" cy="908967"/>
          </a:xfrm>
        </p:grpSpPr>
        <p:sp>
          <p:nvSpPr>
            <p:cNvPr id="30" name="円/楕円 29"/>
            <p:cNvSpPr>
              <a:spLocks noChangeAspect="1"/>
            </p:cNvSpPr>
            <p:nvPr/>
          </p:nvSpPr>
          <p:spPr>
            <a:xfrm>
              <a:off x="4125081" y="5637917"/>
              <a:ext cx="216001" cy="216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>
              <a:spLocks noChangeAspect="1"/>
            </p:cNvSpPr>
            <p:nvPr/>
          </p:nvSpPr>
          <p:spPr>
            <a:xfrm>
              <a:off x="4125081" y="5917256"/>
              <a:ext cx="216001" cy="216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>
              <a:spLocks noChangeAspect="1"/>
            </p:cNvSpPr>
            <p:nvPr/>
          </p:nvSpPr>
          <p:spPr>
            <a:xfrm>
              <a:off x="4126778" y="6189502"/>
              <a:ext cx="216001" cy="2160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4062545" y="5557421"/>
              <a:ext cx="360504" cy="90896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3" name="グループ化 112">
            <a:extLst>
              <a:ext uri="{FF2B5EF4-FFF2-40B4-BE49-F238E27FC236}">
                <a16:creationId xmlns:a16="http://schemas.microsoft.com/office/drawing/2014/main" id="{85F70A92-F801-6C42-A755-8CD5A7E80C02}"/>
              </a:ext>
            </a:extLst>
          </p:cNvPr>
          <p:cNvGrpSpPr/>
          <p:nvPr/>
        </p:nvGrpSpPr>
        <p:grpSpPr>
          <a:xfrm>
            <a:off x="6705408" y="5440593"/>
            <a:ext cx="360504" cy="908967"/>
            <a:chOff x="6705408" y="5548543"/>
            <a:chExt cx="360504" cy="908967"/>
          </a:xfrm>
        </p:grpSpPr>
        <p:sp>
          <p:nvSpPr>
            <p:cNvPr id="35" name="円/楕円 34"/>
            <p:cNvSpPr>
              <a:spLocks noChangeAspect="1"/>
            </p:cNvSpPr>
            <p:nvPr/>
          </p:nvSpPr>
          <p:spPr>
            <a:xfrm>
              <a:off x="6767944" y="5629039"/>
              <a:ext cx="216001" cy="216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円/楕円 35"/>
            <p:cNvSpPr>
              <a:spLocks noChangeAspect="1"/>
            </p:cNvSpPr>
            <p:nvPr/>
          </p:nvSpPr>
          <p:spPr>
            <a:xfrm>
              <a:off x="6767944" y="5908378"/>
              <a:ext cx="216001" cy="216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/>
            <p:cNvSpPr>
              <a:spLocks noChangeAspect="1"/>
            </p:cNvSpPr>
            <p:nvPr/>
          </p:nvSpPr>
          <p:spPr>
            <a:xfrm>
              <a:off x="6769641" y="6180624"/>
              <a:ext cx="216001" cy="2160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6705408" y="5548543"/>
              <a:ext cx="360504" cy="90896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正方形/長方形 38"/>
          <p:cNvSpPr/>
          <p:nvPr/>
        </p:nvSpPr>
        <p:spPr>
          <a:xfrm>
            <a:off x="3905359" y="4777947"/>
            <a:ext cx="740686" cy="3634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>
            <a:spLocks noChangeAspect="1"/>
          </p:cNvSpPr>
          <p:nvPr/>
        </p:nvSpPr>
        <p:spPr>
          <a:xfrm>
            <a:off x="4006071" y="4854146"/>
            <a:ext cx="216001" cy="216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>
            <a:spLocks noChangeAspect="1"/>
          </p:cNvSpPr>
          <p:nvPr/>
        </p:nvSpPr>
        <p:spPr>
          <a:xfrm>
            <a:off x="4322593" y="4854147"/>
            <a:ext cx="216001" cy="216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4957440" y="632446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党員</a:t>
            </a:r>
            <a:endParaRPr lang="ja-JP" altLang="en-US" dirty="0"/>
          </a:p>
        </p:txBody>
      </p:sp>
      <p:sp>
        <p:nvSpPr>
          <p:cNvPr id="50" name="正方形/長方形 49"/>
          <p:cNvSpPr/>
          <p:nvPr/>
        </p:nvSpPr>
        <p:spPr>
          <a:xfrm>
            <a:off x="5621527" y="6324462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で</a:t>
            </a:r>
            <a:endParaRPr lang="ja-JP" altLang="en-US" dirty="0"/>
          </a:p>
        </p:txBody>
      </p:sp>
      <p:grpSp>
        <p:nvGrpSpPr>
          <p:cNvPr id="110" name="グループ化 109">
            <a:extLst>
              <a:ext uri="{FF2B5EF4-FFF2-40B4-BE49-F238E27FC236}">
                <a16:creationId xmlns:a16="http://schemas.microsoft.com/office/drawing/2014/main" id="{04E27EC4-1093-7046-AE7E-88EB0DC68E15}"/>
              </a:ext>
            </a:extLst>
          </p:cNvPr>
          <p:cNvGrpSpPr/>
          <p:nvPr/>
        </p:nvGrpSpPr>
        <p:grpSpPr>
          <a:xfrm>
            <a:off x="5113168" y="5440593"/>
            <a:ext cx="360504" cy="908967"/>
            <a:chOff x="5113168" y="5557421"/>
            <a:chExt cx="360504" cy="908967"/>
          </a:xfrm>
        </p:grpSpPr>
        <p:sp>
          <p:nvSpPr>
            <p:cNvPr id="47" name="円/楕円 46"/>
            <p:cNvSpPr>
              <a:spLocks noChangeAspect="1"/>
            </p:cNvSpPr>
            <p:nvPr/>
          </p:nvSpPr>
          <p:spPr>
            <a:xfrm>
              <a:off x="5175704" y="5637917"/>
              <a:ext cx="216001" cy="216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円/楕円 47"/>
            <p:cNvSpPr>
              <a:spLocks noChangeAspect="1"/>
            </p:cNvSpPr>
            <p:nvPr/>
          </p:nvSpPr>
          <p:spPr>
            <a:xfrm>
              <a:off x="5175704" y="5917256"/>
              <a:ext cx="216001" cy="216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円/楕円 48"/>
            <p:cNvSpPr>
              <a:spLocks noChangeAspect="1"/>
            </p:cNvSpPr>
            <p:nvPr/>
          </p:nvSpPr>
          <p:spPr>
            <a:xfrm>
              <a:off x="5177401" y="6189502"/>
              <a:ext cx="216001" cy="2160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5113168" y="5557421"/>
              <a:ext cx="360504" cy="90896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1" name="グループ化 110">
            <a:extLst>
              <a:ext uri="{FF2B5EF4-FFF2-40B4-BE49-F238E27FC236}">
                <a16:creationId xmlns:a16="http://schemas.microsoft.com/office/drawing/2014/main" id="{8BB04DEE-04EA-6146-9469-782930FE9658}"/>
              </a:ext>
            </a:extLst>
          </p:cNvPr>
          <p:cNvGrpSpPr/>
          <p:nvPr/>
        </p:nvGrpSpPr>
        <p:grpSpPr>
          <a:xfrm>
            <a:off x="5635131" y="5440593"/>
            <a:ext cx="360504" cy="908967"/>
            <a:chOff x="5635131" y="5548543"/>
            <a:chExt cx="360504" cy="908967"/>
          </a:xfrm>
        </p:grpSpPr>
        <p:sp>
          <p:nvSpPr>
            <p:cNvPr id="52" name="円/楕円 51"/>
            <p:cNvSpPr>
              <a:spLocks noChangeAspect="1"/>
            </p:cNvSpPr>
            <p:nvPr/>
          </p:nvSpPr>
          <p:spPr>
            <a:xfrm>
              <a:off x="5697667" y="5629039"/>
              <a:ext cx="216001" cy="216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円/楕円 52"/>
            <p:cNvSpPr>
              <a:spLocks noChangeAspect="1"/>
            </p:cNvSpPr>
            <p:nvPr/>
          </p:nvSpPr>
          <p:spPr>
            <a:xfrm>
              <a:off x="5697667" y="5908378"/>
              <a:ext cx="216001" cy="216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円/楕円 53"/>
            <p:cNvSpPr>
              <a:spLocks noChangeAspect="1"/>
            </p:cNvSpPr>
            <p:nvPr/>
          </p:nvSpPr>
          <p:spPr>
            <a:xfrm>
              <a:off x="5699364" y="6180624"/>
              <a:ext cx="216001" cy="2160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5635131" y="5548543"/>
              <a:ext cx="360504" cy="90896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6" name="正方形/長方形 55"/>
          <p:cNvSpPr/>
          <p:nvPr/>
        </p:nvSpPr>
        <p:spPr>
          <a:xfrm>
            <a:off x="5955093" y="4777947"/>
            <a:ext cx="740686" cy="3634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>
            <a:spLocks noChangeAspect="1"/>
          </p:cNvSpPr>
          <p:nvPr/>
        </p:nvSpPr>
        <p:spPr>
          <a:xfrm>
            <a:off x="6055805" y="4854146"/>
            <a:ext cx="216001" cy="216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>
            <a:spLocks noChangeAspect="1"/>
          </p:cNvSpPr>
          <p:nvPr/>
        </p:nvSpPr>
        <p:spPr>
          <a:xfrm>
            <a:off x="6372327" y="4854147"/>
            <a:ext cx="216001" cy="216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/>
          <p:cNvSpPr/>
          <p:nvPr/>
        </p:nvSpPr>
        <p:spPr>
          <a:xfrm>
            <a:off x="6164679" y="632446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は</a:t>
            </a:r>
            <a:endParaRPr lang="ja-JP" altLang="en-US" dirty="0"/>
          </a:p>
        </p:txBody>
      </p:sp>
      <p:grpSp>
        <p:nvGrpSpPr>
          <p:cNvPr id="112" name="グループ化 111">
            <a:extLst>
              <a:ext uri="{FF2B5EF4-FFF2-40B4-BE49-F238E27FC236}">
                <a16:creationId xmlns:a16="http://schemas.microsoft.com/office/drawing/2014/main" id="{CD0EF953-D292-344F-8B69-6997FB2E18DD}"/>
              </a:ext>
            </a:extLst>
          </p:cNvPr>
          <p:cNvGrpSpPr/>
          <p:nvPr/>
        </p:nvGrpSpPr>
        <p:grpSpPr>
          <a:xfrm>
            <a:off x="6196039" y="5440593"/>
            <a:ext cx="360504" cy="908967"/>
            <a:chOff x="6196039" y="5548543"/>
            <a:chExt cx="360504" cy="908967"/>
          </a:xfrm>
        </p:grpSpPr>
        <p:sp>
          <p:nvSpPr>
            <p:cNvPr id="60" name="円/楕円 59"/>
            <p:cNvSpPr>
              <a:spLocks noChangeAspect="1"/>
            </p:cNvSpPr>
            <p:nvPr/>
          </p:nvSpPr>
          <p:spPr>
            <a:xfrm>
              <a:off x="6258575" y="5629039"/>
              <a:ext cx="216001" cy="216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>
              <a:spLocks noChangeAspect="1"/>
            </p:cNvSpPr>
            <p:nvPr/>
          </p:nvSpPr>
          <p:spPr>
            <a:xfrm>
              <a:off x="6258575" y="5908378"/>
              <a:ext cx="216001" cy="216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円/楕円 61"/>
            <p:cNvSpPr>
              <a:spLocks noChangeAspect="1"/>
            </p:cNvSpPr>
            <p:nvPr/>
          </p:nvSpPr>
          <p:spPr>
            <a:xfrm>
              <a:off x="6260272" y="6180624"/>
              <a:ext cx="216001" cy="2160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6196039" y="5548543"/>
              <a:ext cx="360504" cy="90896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0" name="テキスト ボックス 69"/>
          <p:cNvSpPr txBox="1"/>
          <p:nvPr/>
        </p:nvSpPr>
        <p:spPr>
          <a:xfrm>
            <a:off x="6884098" y="4788828"/>
            <a:ext cx="713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・・・</a:t>
            </a: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125293" y="4965672"/>
            <a:ext cx="1091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</a:rPr>
              <a:t>CNN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764298" y="3931138"/>
            <a:ext cx="155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chemeClr val="tx2"/>
                </a:solidFill>
              </a:rPr>
              <a:t>Bi-LSTM</a:t>
            </a:r>
            <a:endParaRPr kumimoji="1" lang="ja-JP" altLang="en-US" sz="2800" dirty="0">
              <a:solidFill>
                <a:schemeClr val="tx2"/>
              </a:solidFill>
            </a:endParaRPr>
          </a:p>
        </p:txBody>
      </p:sp>
      <p:cxnSp>
        <p:nvCxnSpPr>
          <p:cNvPr id="74" name="直線矢印コネクタ 73"/>
          <p:cNvCxnSpPr>
            <a:cxnSpLocks/>
            <a:stCxn id="22" idx="0"/>
          </p:cNvCxnSpPr>
          <p:nvPr/>
        </p:nvCxnSpPr>
        <p:spPr>
          <a:xfrm flipH="1" flipV="1">
            <a:off x="2470684" y="4535890"/>
            <a:ext cx="3126" cy="242057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/>
          <p:cNvCxnSpPr/>
          <p:nvPr/>
        </p:nvCxnSpPr>
        <p:spPr>
          <a:xfrm flipH="1" flipV="1">
            <a:off x="4253845" y="4527771"/>
            <a:ext cx="3126" cy="242057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/>
          <p:cNvCxnSpPr/>
          <p:nvPr/>
        </p:nvCxnSpPr>
        <p:spPr>
          <a:xfrm flipH="1" flipV="1">
            <a:off x="6322993" y="4528797"/>
            <a:ext cx="3126" cy="242057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0" name="グループ化 79">
            <a:extLst>
              <a:ext uri="{FF2B5EF4-FFF2-40B4-BE49-F238E27FC236}">
                <a16:creationId xmlns:a16="http://schemas.microsoft.com/office/drawing/2014/main" id="{73233076-B943-9D4E-9D62-A21412359A0E}"/>
              </a:ext>
            </a:extLst>
          </p:cNvPr>
          <p:cNvGrpSpPr/>
          <p:nvPr/>
        </p:nvGrpSpPr>
        <p:grpSpPr>
          <a:xfrm>
            <a:off x="2310590" y="3787524"/>
            <a:ext cx="375258" cy="749660"/>
            <a:chOff x="3351787" y="3610664"/>
            <a:chExt cx="375258" cy="749660"/>
          </a:xfrm>
        </p:grpSpPr>
        <p:sp>
          <p:nvSpPr>
            <p:cNvPr id="81" name="角丸四角形 80">
              <a:extLst>
                <a:ext uri="{FF2B5EF4-FFF2-40B4-BE49-F238E27FC236}">
                  <a16:creationId xmlns:a16="http://schemas.microsoft.com/office/drawing/2014/main" id="{B5672203-2CE9-2C4C-BA07-CF918063E4E7}"/>
                </a:ext>
              </a:extLst>
            </p:cNvPr>
            <p:cNvSpPr/>
            <p:nvPr/>
          </p:nvSpPr>
          <p:spPr>
            <a:xfrm>
              <a:off x="3351787" y="3610664"/>
              <a:ext cx="375258" cy="74966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kumimoji="1" lang="ja-JP" altLang="en-US" sz="2000" dirty="0"/>
            </a:p>
          </p:txBody>
        </p:sp>
        <p:sp>
          <p:nvSpPr>
            <p:cNvPr id="82" name="正方形/長方形 81">
              <a:extLst>
                <a:ext uri="{FF2B5EF4-FFF2-40B4-BE49-F238E27FC236}">
                  <a16:creationId xmlns:a16="http://schemas.microsoft.com/office/drawing/2014/main" id="{8B911658-4AA1-C347-B6AA-79FBC29CC430}"/>
                </a:ext>
              </a:extLst>
            </p:cNvPr>
            <p:cNvSpPr/>
            <p:nvPr/>
          </p:nvSpPr>
          <p:spPr>
            <a:xfrm>
              <a:off x="3429824" y="4036509"/>
              <a:ext cx="216000" cy="2160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kumimoji="1" lang="ja-JP" altLang="en-US" sz="2800" i="1" dirty="0"/>
            </a:p>
          </p:txBody>
        </p:sp>
        <p:sp>
          <p:nvSpPr>
            <p:cNvPr id="83" name="正方形/長方形 82">
              <a:extLst>
                <a:ext uri="{FF2B5EF4-FFF2-40B4-BE49-F238E27FC236}">
                  <a16:creationId xmlns:a16="http://schemas.microsoft.com/office/drawing/2014/main" id="{9D0C6125-0E65-2F4F-9EE9-07E6F71648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29824" y="3701169"/>
              <a:ext cx="216000" cy="2160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kumimoji="1" lang="ja-JP" altLang="en-US" sz="2800" i="1" dirty="0"/>
            </a:p>
          </p:txBody>
        </p: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6F1BA62B-4FF6-0C48-9300-63E184F0CA79}"/>
              </a:ext>
            </a:extLst>
          </p:cNvPr>
          <p:cNvGrpSpPr/>
          <p:nvPr/>
        </p:nvGrpSpPr>
        <p:grpSpPr>
          <a:xfrm>
            <a:off x="4091207" y="3787524"/>
            <a:ext cx="375258" cy="749660"/>
            <a:chOff x="3351787" y="3610664"/>
            <a:chExt cx="375258" cy="749660"/>
          </a:xfrm>
        </p:grpSpPr>
        <p:sp>
          <p:nvSpPr>
            <p:cNvPr id="85" name="角丸四角形 84">
              <a:extLst>
                <a:ext uri="{FF2B5EF4-FFF2-40B4-BE49-F238E27FC236}">
                  <a16:creationId xmlns:a16="http://schemas.microsoft.com/office/drawing/2014/main" id="{E1FEA8D0-1AF7-CE4F-B608-682BFEA27616}"/>
                </a:ext>
              </a:extLst>
            </p:cNvPr>
            <p:cNvSpPr/>
            <p:nvPr/>
          </p:nvSpPr>
          <p:spPr>
            <a:xfrm>
              <a:off x="3351787" y="3610664"/>
              <a:ext cx="375258" cy="74966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kumimoji="1" lang="ja-JP" altLang="en-US" sz="2000" dirty="0"/>
            </a:p>
          </p:txBody>
        </p:sp>
        <p:sp>
          <p:nvSpPr>
            <p:cNvPr id="86" name="正方形/長方形 85">
              <a:extLst>
                <a:ext uri="{FF2B5EF4-FFF2-40B4-BE49-F238E27FC236}">
                  <a16:creationId xmlns:a16="http://schemas.microsoft.com/office/drawing/2014/main" id="{CA1077A0-87C8-3147-BF00-831D2DA3CE03}"/>
                </a:ext>
              </a:extLst>
            </p:cNvPr>
            <p:cNvSpPr/>
            <p:nvPr/>
          </p:nvSpPr>
          <p:spPr>
            <a:xfrm>
              <a:off x="3429824" y="4036509"/>
              <a:ext cx="216000" cy="2160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kumimoji="1" lang="ja-JP" altLang="en-US" sz="2800" i="1" dirty="0"/>
            </a:p>
          </p:txBody>
        </p:sp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1A2A4B1E-1EA8-2940-B778-15D46FD241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29824" y="3701169"/>
              <a:ext cx="216000" cy="2160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kumimoji="1" lang="ja-JP" altLang="en-US" sz="2800" i="1" dirty="0"/>
            </a:p>
          </p:txBody>
        </p:sp>
      </p:grpSp>
      <p:grpSp>
        <p:nvGrpSpPr>
          <p:cNvPr id="88" name="グループ化 87">
            <a:extLst>
              <a:ext uri="{FF2B5EF4-FFF2-40B4-BE49-F238E27FC236}">
                <a16:creationId xmlns:a16="http://schemas.microsoft.com/office/drawing/2014/main" id="{247DF6B6-0397-B94D-8E89-A36C5DE98A65}"/>
              </a:ext>
            </a:extLst>
          </p:cNvPr>
          <p:cNvGrpSpPr/>
          <p:nvPr/>
        </p:nvGrpSpPr>
        <p:grpSpPr>
          <a:xfrm>
            <a:off x="6145694" y="3787524"/>
            <a:ext cx="375258" cy="749660"/>
            <a:chOff x="3351787" y="3610664"/>
            <a:chExt cx="375258" cy="749660"/>
          </a:xfrm>
        </p:grpSpPr>
        <p:sp>
          <p:nvSpPr>
            <p:cNvPr id="89" name="角丸四角形 88">
              <a:extLst>
                <a:ext uri="{FF2B5EF4-FFF2-40B4-BE49-F238E27FC236}">
                  <a16:creationId xmlns:a16="http://schemas.microsoft.com/office/drawing/2014/main" id="{979B929A-0C9F-B048-AFE0-AE49A6300DDC}"/>
                </a:ext>
              </a:extLst>
            </p:cNvPr>
            <p:cNvSpPr/>
            <p:nvPr/>
          </p:nvSpPr>
          <p:spPr>
            <a:xfrm>
              <a:off x="3351787" y="3610664"/>
              <a:ext cx="375258" cy="74966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kumimoji="1" lang="ja-JP" altLang="en-US" sz="2000" dirty="0"/>
            </a:p>
          </p:txBody>
        </p:sp>
        <p:sp>
          <p:nvSpPr>
            <p:cNvPr id="90" name="正方形/長方形 89">
              <a:extLst>
                <a:ext uri="{FF2B5EF4-FFF2-40B4-BE49-F238E27FC236}">
                  <a16:creationId xmlns:a16="http://schemas.microsoft.com/office/drawing/2014/main" id="{B11F87F9-E5CF-E34D-865C-AA673F4D9175}"/>
                </a:ext>
              </a:extLst>
            </p:cNvPr>
            <p:cNvSpPr/>
            <p:nvPr/>
          </p:nvSpPr>
          <p:spPr>
            <a:xfrm>
              <a:off x="3429824" y="4036509"/>
              <a:ext cx="216000" cy="2160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kumimoji="1" lang="ja-JP" altLang="en-US" sz="2800" i="1" dirty="0"/>
            </a:p>
          </p:txBody>
        </p:sp>
        <p:sp>
          <p:nvSpPr>
            <p:cNvPr id="91" name="正方形/長方形 90">
              <a:extLst>
                <a:ext uri="{FF2B5EF4-FFF2-40B4-BE49-F238E27FC236}">
                  <a16:creationId xmlns:a16="http://schemas.microsoft.com/office/drawing/2014/main" id="{4CD06BA3-34E0-7F4A-AE10-CB3B96D62F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29824" y="3701169"/>
              <a:ext cx="216000" cy="2160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kumimoji="1" lang="ja-JP" altLang="en-US" sz="2800" i="1" dirty="0"/>
            </a:p>
          </p:txBody>
        </p:sp>
      </p:grpSp>
      <p:cxnSp>
        <p:nvCxnSpPr>
          <p:cNvPr id="92" name="直線矢印コネクタ 91">
            <a:extLst>
              <a:ext uri="{FF2B5EF4-FFF2-40B4-BE49-F238E27FC236}">
                <a16:creationId xmlns:a16="http://schemas.microsoft.com/office/drawing/2014/main" id="{D5C727DB-9DB8-E844-91F3-A60DFE813904}"/>
              </a:ext>
            </a:extLst>
          </p:cNvPr>
          <p:cNvCxnSpPr>
            <a:cxnSpLocks/>
          </p:cNvCxnSpPr>
          <p:nvPr/>
        </p:nvCxnSpPr>
        <p:spPr>
          <a:xfrm flipH="1">
            <a:off x="2588103" y="3983917"/>
            <a:ext cx="1584000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3" name="直線矢印コネクタ 92">
            <a:extLst>
              <a:ext uri="{FF2B5EF4-FFF2-40B4-BE49-F238E27FC236}">
                <a16:creationId xmlns:a16="http://schemas.microsoft.com/office/drawing/2014/main" id="{7E2234A3-2CEB-C348-B9DC-5AF035756372}"/>
              </a:ext>
            </a:extLst>
          </p:cNvPr>
          <p:cNvCxnSpPr>
            <a:cxnSpLocks/>
          </p:cNvCxnSpPr>
          <p:nvPr/>
        </p:nvCxnSpPr>
        <p:spPr>
          <a:xfrm>
            <a:off x="2586159" y="4330300"/>
            <a:ext cx="1584000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4" name="直線矢印コネクタ 93">
            <a:extLst>
              <a:ext uri="{FF2B5EF4-FFF2-40B4-BE49-F238E27FC236}">
                <a16:creationId xmlns:a16="http://schemas.microsoft.com/office/drawing/2014/main" id="{A93D1C82-DDFA-8B4B-AF14-3C9A13B7239C}"/>
              </a:ext>
            </a:extLst>
          </p:cNvPr>
          <p:cNvCxnSpPr>
            <a:cxnSpLocks/>
          </p:cNvCxnSpPr>
          <p:nvPr/>
        </p:nvCxnSpPr>
        <p:spPr>
          <a:xfrm flipH="1">
            <a:off x="4346560" y="3983917"/>
            <a:ext cx="1872000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5" name="直線矢印コネクタ 94">
            <a:extLst>
              <a:ext uri="{FF2B5EF4-FFF2-40B4-BE49-F238E27FC236}">
                <a16:creationId xmlns:a16="http://schemas.microsoft.com/office/drawing/2014/main" id="{7F04CBB1-DEDE-BA44-80A0-53019206B026}"/>
              </a:ext>
            </a:extLst>
          </p:cNvPr>
          <p:cNvCxnSpPr>
            <a:cxnSpLocks/>
          </p:cNvCxnSpPr>
          <p:nvPr/>
        </p:nvCxnSpPr>
        <p:spPr>
          <a:xfrm>
            <a:off x="4393646" y="4330300"/>
            <a:ext cx="1872000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6" name="直線矢印コネクタ 95">
            <a:extLst>
              <a:ext uri="{FF2B5EF4-FFF2-40B4-BE49-F238E27FC236}">
                <a16:creationId xmlns:a16="http://schemas.microsoft.com/office/drawing/2014/main" id="{BA9DC7A4-CBD7-5C44-8660-5E23C9BFC32A}"/>
              </a:ext>
            </a:extLst>
          </p:cNvPr>
          <p:cNvCxnSpPr>
            <a:cxnSpLocks/>
          </p:cNvCxnSpPr>
          <p:nvPr/>
        </p:nvCxnSpPr>
        <p:spPr>
          <a:xfrm flipH="1">
            <a:off x="6427018" y="3983917"/>
            <a:ext cx="1548000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7" name="直線矢印コネクタ 96">
            <a:extLst>
              <a:ext uri="{FF2B5EF4-FFF2-40B4-BE49-F238E27FC236}">
                <a16:creationId xmlns:a16="http://schemas.microsoft.com/office/drawing/2014/main" id="{E31CE69C-CD84-3940-A6DF-5CEC431AA14E}"/>
              </a:ext>
            </a:extLst>
          </p:cNvPr>
          <p:cNvCxnSpPr>
            <a:cxnSpLocks/>
          </p:cNvCxnSpPr>
          <p:nvPr/>
        </p:nvCxnSpPr>
        <p:spPr>
          <a:xfrm>
            <a:off x="6433630" y="4330300"/>
            <a:ext cx="1548000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8" name="正方形/長方形 97">
            <a:extLst>
              <a:ext uri="{FF2B5EF4-FFF2-40B4-BE49-F238E27FC236}">
                <a16:creationId xmlns:a16="http://schemas.microsoft.com/office/drawing/2014/main" id="{6327E9B7-E3D4-E74A-95A6-7F4941F9971F}"/>
              </a:ext>
            </a:extLst>
          </p:cNvPr>
          <p:cNvSpPr/>
          <p:nvPr/>
        </p:nvSpPr>
        <p:spPr>
          <a:xfrm>
            <a:off x="2338594" y="632446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氏</a:t>
            </a:r>
            <a:endParaRPr lang="ja-JP" altLang="en-US" dirty="0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8FA1EE6-4A1D-154F-85D2-FC1C338FC745}"/>
              </a:ext>
            </a:extLst>
          </p:cNvPr>
          <p:cNvGrpSpPr/>
          <p:nvPr/>
        </p:nvGrpSpPr>
        <p:grpSpPr>
          <a:xfrm>
            <a:off x="2348636" y="5440593"/>
            <a:ext cx="360504" cy="908967"/>
            <a:chOff x="2462936" y="5557421"/>
            <a:chExt cx="360504" cy="908967"/>
          </a:xfrm>
        </p:grpSpPr>
        <p:sp>
          <p:nvSpPr>
            <p:cNvPr id="99" name="円/楕円 98">
              <a:extLst>
                <a:ext uri="{FF2B5EF4-FFF2-40B4-BE49-F238E27FC236}">
                  <a16:creationId xmlns:a16="http://schemas.microsoft.com/office/drawing/2014/main" id="{993031D8-EB74-094D-9B4A-2C004DC765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25472" y="5637917"/>
              <a:ext cx="216001" cy="216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円/楕円 99">
              <a:extLst>
                <a:ext uri="{FF2B5EF4-FFF2-40B4-BE49-F238E27FC236}">
                  <a16:creationId xmlns:a16="http://schemas.microsoft.com/office/drawing/2014/main" id="{5EFFCFCA-F109-9A45-95BF-5C8381A646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25472" y="5917256"/>
              <a:ext cx="216001" cy="216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円/楕円 100">
              <a:extLst>
                <a:ext uri="{FF2B5EF4-FFF2-40B4-BE49-F238E27FC236}">
                  <a16:creationId xmlns:a16="http://schemas.microsoft.com/office/drawing/2014/main" id="{FE8EB1BD-AD6C-8A48-B0F5-13BCE1F46E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27169" y="6189502"/>
              <a:ext cx="216001" cy="2160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8A3E8610-0CF5-DD4B-A8C4-E3E27DD6340C}"/>
                </a:ext>
              </a:extLst>
            </p:cNvPr>
            <p:cNvSpPr/>
            <p:nvPr/>
          </p:nvSpPr>
          <p:spPr>
            <a:xfrm>
              <a:off x="2462936" y="5557421"/>
              <a:ext cx="360504" cy="90896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93AE8D16-A655-DE46-85EC-553923914A59}"/>
              </a:ext>
            </a:extLst>
          </p:cNvPr>
          <p:cNvSpPr/>
          <p:nvPr/>
        </p:nvSpPr>
        <p:spPr>
          <a:xfrm>
            <a:off x="7182048" y="632446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が</a:t>
            </a:r>
            <a:endParaRPr lang="ja-JP" altLang="en-US" dirty="0"/>
          </a:p>
        </p:txBody>
      </p: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65ED3F24-CD29-A84B-B6DA-12CDF9056B80}"/>
              </a:ext>
            </a:extLst>
          </p:cNvPr>
          <p:cNvGrpSpPr/>
          <p:nvPr/>
        </p:nvGrpSpPr>
        <p:grpSpPr>
          <a:xfrm>
            <a:off x="7200708" y="5440593"/>
            <a:ext cx="360504" cy="908967"/>
            <a:chOff x="7200708" y="5561243"/>
            <a:chExt cx="360504" cy="908967"/>
          </a:xfrm>
        </p:grpSpPr>
        <p:sp>
          <p:nvSpPr>
            <p:cNvPr id="104" name="円/楕円 103">
              <a:extLst>
                <a:ext uri="{FF2B5EF4-FFF2-40B4-BE49-F238E27FC236}">
                  <a16:creationId xmlns:a16="http://schemas.microsoft.com/office/drawing/2014/main" id="{2E87AB04-1A48-1244-A533-9B9C5C46A6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63244" y="5641739"/>
              <a:ext cx="216001" cy="216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円/楕円 104">
              <a:extLst>
                <a:ext uri="{FF2B5EF4-FFF2-40B4-BE49-F238E27FC236}">
                  <a16:creationId xmlns:a16="http://schemas.microsoft.com/office/drawing/2014/main" id="{9F49593D-BD17-EA41-A521-B58A81BFAA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63244" y="5921078"/>
              <a:ext cx="216001" cy="216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円/楕円 105">
              <a:extLst>
                <a:ext uri="{FF2B5EF4-FFF2-40B4-BE49-F238E27FC236}">
                  <a16:creationId xmlns:a16="http://schemas.microsoft.com/office/drawing/2014/main" id="{D0AAF75A-75D1-2042-B526-2DA0F9242E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64941" y="6193324"/>
              <a:ext cx="216001" cy="2160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正方形/長方形 106">
              <a:extLst>
                <a:ext uri="{FF2B5EF4-FFF2-40B4-BE49-F238E27FC236}">
                  <a16:creationId xmlns:a16="http://schemas.microsoft.com/office/drawing/2014/main" id="{3688A3AC-31FE-7040-AC89-F0C43F1DCBE4}"/>
                </a:ext>
              </a:extLst>
            </p:cNvPr>
            <p:cNvSpPr/>
            <p:nvPr/>
          </p:nvSpPr>
          <p:spPr>
            <a:xfrm>
              <a:off x="7200708" y="5561243"/>
              <a:ext cx="360504" cy="90896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F665D105-9FD9-2D46-AE1E-6998FC7B9020}"/>
              </a:ext>
            </a:extLst>
          </p:cNvPr>
          <p:cNvSpPr txBox="1"/>
          <p:nvPr/>
        </p:nvSpPr>
        <p:spPr>
          <a:xfrm>
            <a:off x="436977" y="5615223"/>
            <a:ext cx="1706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/>
              <a:t>単語</a:t>
            </a:r>
            <a:r>
              <a:rPr kumimoji="1" lang="en-US" altLang="ja-JP" sz="2000" dirty="0"/>
              <a:t>(</a:t>
            </a:r>
            <a:r>
              <a:rPr lang="ja-JP" altLang="en-US" sz="2000"/>
              <a:t>見出し</a:t>
            </a:r>
            <a:r>
              <a:rPr lang="en-US" altLang="ja-JP" sz="2000" dirty="0"/>
              <a:t>)</a:t>
            </a:r>
            <a:endParaRPr kumimoji="1" lang="ja-JP" altLang="en-US" sz="2000" dirty="0"/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0435326B-DF32-0E43-A2CC-9082B02D6456}"/>
              </a:ext>
            </a:extLst>
          </p:cNvPr>
          <p:cNvSpPr txBox="1"/>
          <p:nvPr/>
        </p:nvSpPr>
        <p:spPr>
          <a:xfrm>
            <a:off x="1258771" y="5994370"/>
            <a:ext cx="976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/>
              <a:t>品詞</a:t>
            </a:r>
            <a:endParaRPr kumimoji="1" lang="ja-JP" altLang="en-US" sz="2000" dirty="0"/>
          </a:p>
        </p:txBody>
      </p:sp>
      <p:sp>
        <p:nvSpPr>
          <p:cNvPr id="77" name="フリーフォーム 76"/>
          <p:cNvSpPr/>
          <p:nvPr/>
        </p:nvSpPr>
        <p:spPr>
          <a:xfrm>
            <a:off x="2145772" y="3995815"/>
            <a:ext cx="283427" cy="772357"/>
          </a:xfrm>
          <a:custGeom>
            <a:avLst/>
            <a:gdLst>
              <a:gd name="connsiteX0" fmla="*/ 177835 w 177835"/>
              <a:gd name="connsiteY0" fmla="*/ 772357 h 772357"/>
              <a:gd name="connsiteX1" fmla="*/ 282 w 177835"/>
              <a:gd name="connsiteY1" fmla="*/ 390617 h 772357"/>
              <a:gd name="connsiteX2" fmla="*/ 133447 w 177835"/>
              <a:gd name="connsiteY2" fmla="*/ 0 h 772357"/>
              <a:gd name="connsiteX3" fmla="*/ 133447 w 177835"/>
              <a:gd name="connsiteY3" fmla="*/ 0 h 772357"/>
              <a:gd name="connsiteX4" fmla="*/ 133447 w 177835"/>
              <a:gd name="connsiteY4" fmla="*/ 0 h 772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35" h="772357">
                <a:moveTo>
                  <a:pt x="177835" y="772357"/>
                </a:moveTo>
                <a:cubicBezTo>
                  <a:pt x="92757" y="645850"/>
                  <a:pt x="7680" y="519343"/>
                  <a:pt x="282" y="390617"/>
                </a:cubicBezTo>
                <a:cubicBezTo>
                  <a:pt x="-7116" y="261891"/>
                  <a:pt x="133447" y="0"/>
                  <a:pt x="133447" y="0"/>
                </a:cubicBezTo>
                <a:lnTo>
                  <a:pt x="133447" y="0"/>
                </a:lnTo>
                <a:lnTo>
                  <a:pt x="133447" y="0"/>
                </a:lnTo>
              </a:path>
            </a:pathLst>
          </a:custGeom>
          <a:noFill/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E747D6E6-58FE-2D4D-A24C-79297AC28938}"/>
              </a:ext>
            </a:extLst>
          </p:cNvPr>
          <p:cNvSpPr/>
          <p:nvPr/>
        </p:nvSpPr>
        <p:spPr>
          <a:xfrm>
            <a:off x="3936578" y="4008278"/>
            <a:ext cx="283427" cy="772357"/>
          </a:xfrm>
          <a:custGeom>
            <a:avLst/>
            <a:gdLst>
              <a:gd name="connsiteX0" fmla="*/ 177835 w 177835"/>
              <a:gd name="connsiteY0" fmla="*/ 772357 h 772357"/>
              <a:gd name="connsiteX1" fmla="*/ 282 w 177835"/>
              <a:gd name="connsiteY1" fmla="*/ 390617 h 772357"/>
              <a:gd name="connsiteX2" fmla="*/ 133447 w 177835"/>
              <a:gd name="connsiteY2" fmla="*/ 0 h 772357"/>
              <a:gd name="connsiteX3" fmla="*/ 133447 w 177835"/>
              <a:gd name="connsiteY3" fmla="*/ 0 h 772357"/>
              <a:gd name="connsiteX4" fmla="*/ 133447 w 177835"/>
              <a:gd name="connsiteY4" fmla="*/ 0 h 772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35" h="772357">
                <a:moveTo>
                  <a:pt x="177835" y="772357"/>
                </a:moveTo>
                <a:cubicBezTo>
                  <a:pt x="92757" y="645850"/>
                  <a:pt x="7680" y="519343"/>
                  <a:pt x="282" y="390617"/>
                </a:cubicBezTo>
                <a:cubicBezTo>
                  <a:pt x="-7116" y="261891"/>
                  <a:pt x="133447" y="0"/>
                  <a:pt x="133447" y="0"/>
                </a:cubicBezTo>
                <a:lnTo>
                  <a:pt x="133447" y="0"/>
                </a:lnTo>
                <a:lnTo>
                  <a:pt x="133447" y="0"/>
                </a:lnTo>
              </a:path>
            </a:pathLst>
          </a:custGeom>
          <a:noFill/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59D96394-4918-E440-862B-91A3D0D3ED47}"/>
              </a:ext>
            </a:extLst>
          </p:cNvPr>
          <p:cNvSpPr/>
          <p:nvPr/>
        </p:nvSpPr>
        <p:spPr>
          <a:xfrm>
            <a:off x="5992960" y="3997212"/>
            <a:ext cx="283427" cy="772357"/>
          </a:xfrm>
          <a:custGeom>
            <a:avLst/>
            <a:gdLst>
              <a:gd name="connsiteX0" fmla="*/ 177835 w 177835"/>
              <a:gd name="connsiteY0" fmla="*/ 772357 h 772357"/>
              <a:gd name="connsiteX1" fmla="*/ 282 w 177835"/>
              <a:gd name="connsiteY1" fmla="*/ 390617 h 772357"/>
              <a:gd name="connsiteX2" fmla="*/ 133447 w 177835"/>
              <a:gd name="connsiteY2" fmla="*/ 0 h 772357"/>
              <a:gd name="connsiteX3" fmla="*/ 133447 w 177835"/>
              <a:gd name="connsiteY3" fmla="*/ 0 h 772357"/>
              <a:gd name="connsiteX4" fmla="*/ 133447 w 177835"/>
              <a:gd name="connsiteY4" fmla="*/ 0 h 772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35" h="772357">
                <a:moveTo>
                  <a:pt x="177835" y="772357"/>
                </a:moveTo>
                <a:cubicBezTo>
                  <a:pt x="92757" y="645850"/>
                  <a:pt x="7680" y="519343"/>
                  <a:pt x="282" y="390617"/>
                </a:cubicBezTo>
                <a:cubicBezTo>
                  <a:pt x="-7116" y="261891"/>
                  <a:pt x="133447" y="0"/>
                  <a:pt x="133447" y="0"/>
                </a:cubicBezTo>
                <a:lnTo>
                  <a:pt x="133447" y="0"/>
                </a:lnTo>
                <a:lnTo>
                  <a:pt x="133447" y="0"/>
                </a:lnTo>
              </a:path>
            </a:pathLst>
          </a:custGeom>
          <a:noFill/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7" name="直線矢印コネクタ 116">
            <a:extLst>
              <a:ext uri="{FF2B5EF4-FFF2-40B4-BE49-F238E27FC236}">
                <a16:creationId xmlns:a16="http://schemas.microsoft.com/office/drawing/2014/main" id="{2B1B915E-2203-1446-B321-F22A703C8082}"/>
              </a:ext>
            </a:extLst>
          </p:cNvPr>
          <p:cNvCxnSpPr>
            <a:cxnSpLocks/>
          </p:cNvCxnSpPr>
          <p:nvPr/>
        </p:nvCxnSpPr>
        <p:spPr>
          <a:xfrm flipH="1" flipV="1">
            <a:off x="2103467" y="5141362"/>
            <a:ext cx="245169" cy="299232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0" name="直線矢印コネクタ 119">
            <a:extLst>
              <a:ext uri="{FF2B5EF4-FFF2-40B4-BE49-F238E27FC236}">
                <a16:creationId xmlns:a16="http://schemas.microsoft.com/office/drawing/2014/main" id="{CF32EF75-75AD-8540-91BA-D8332C620AFF}"/>
              </a:ext>
            </a:extLst>
          </p:cNvPr>
          <p:cNvCxnSpPr>
            <a:cxnSpLocks/>
          </p:cNvCxnSpPr>
          <p:nvPr/>
        </p:nvCxnSpPr>
        <p:spPr>
          <a:xfrm flipH="1" flipV="1">
            <a:off x="2237469" y="5141362"/>
            <a:ext cx="481146" cy="288106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2" name="直線矢印コネクタ 121">
            <a:extLst>
              <a:ext uri="{FF2B5EF4-FFF2-40B4-BE49-F238E27FC236}">
                <a16:creationId xmlns:a16="http://schemas.microsoft.com/office/drawing/2014/main" id="{B9522FD1-7BFE-CC4B-B813-AF43E3EA2DB2}"/>
              </a:ext>
            </a:extLst>
          </p:cNvPr>
          <p:cNvCxnSpPr>
            <a:cxnSpLocks/>
          </p:cNvCxnSpPr>
          <p:nvPr/>
        </p:nvCxnSpPr>
        <p:spPr>
          <a:xfrm flipV="1">
            <a:off x="2360390" y="5164155"/>
            <a:ext cx="340830" cy="289146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5" name="直線矢印コネクタ 124">
            <a:extLst>
              <a:ext uri="{FF2B5EF4-FFF2-40B4-BE49-F238E27FC236}">
                <a16:creationId xmlns:a16="http://schemas.microsoft.com/office/drawing/2014/main" id="{80A14C7F-AF70-0145-8AF8-F55E2C96BFA8}"/>
              </a:ext>
            </a:extLst>
          </p:cNvPr>
          <p:cNvCxnSpPr>
            <a:cxnSpLocks/>
          </p:cNvCxnSpPr>
          <p:nvPr/>
        </p:nvCxnSpPr>
        <p:spPr>
          <a:xfrm flipH="1" flipV="1">
            <a:off x="2782184" y="5168088"/>
            <a:ext cx="366896" cy="272505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7" name="直線矢印コネクタ 126">
            <a:extLst>
              <a:ext uri="{FF2B5EF4-FFF2-40B4-BE49-F238E27FC236}">
                <a16:creationId xmlns:a16="http://schemas.microsoft.com/office/drawing/2014/main" id="{B1760CE7-7A6A-4E44-9605-1C42262D1E3E}"/>
              </a:ext>
            </a:extLst>
          </p:cNvPr>
          <p:cNvCxnSpPr>
            <a:cxnSpLocks/>
          </p:cNvCxnSpPr>
          <p:nvPr/>
        </p:nvCxnSpPr>
        <p:spPr>
          <a:xfrm flipH="1" flipV="1">
            <a:off x="3921767" y="5141362"/>
            <a:ext cx="156524" cy="283634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0" name="直線矢印コネクタ 129">
            <a:extLst>
              <a:ext uri="{FF2B5EF4-FFF2-40B4-BE49-F238E27FC236}">
                <a16:creationId xmlns:a16="http://schemas.microsoft.com/office/drawing/2014/main" id="{C280B422-09BC-FD49-81D2-DF457E012F6E}"/>
              </a:ext>
            </a:extLst>
          </p:cNvPr>
          <p:cNvCxnSpPr>
            <a:cxnSpLocks/>
          </p:cNvCxnSpPr>
          <p:nvPr/>
        </p:nvCxnSpPr>
        <p:spPr>
          <a:xfrm flipH="1" flipV="1">
            <a:off x="4028381" y="5153148"/>
            <a:ext cx="394668" cy="280413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2" name="直線矢印コネクタ 131">
            <a:extLst>
              <a:ext uri="{FF2B5EF4-FFF2-40B4-BE49-F238E27FC236}">
                <a16:creationId xmlns:a16="http://schemas.microsoft.com/office/drawing/2014/main" id="{2F5DF3EC-55C5-3649-9B76-2D9084861071}"/>
              </a:ext>
            </a:extLst>
          </p:cNvPr>
          <p:cNvCxnSpPr>
            <a:cxnSpLocks/>
            <a:endCxn id="56" idx="2"/>
          </p:cNvCxnSpPr>
          <p:nvPr/>
        </p:nvCxnSpPr>
        <p:spPr>
          <a:xfrm flipV="1">
            <a:off x="5635131" y="5141362"/>
            <a:ext cx="690305" cy="308121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5" name="直線矢印コネクタ 134">
            <a:extLst>
              <a:ext uri="{FF2B5EF4-FFF2-40B4-BE49-F238E27FC236}">
                <a16:creationId xmlns:a16="http://schemas.microsoft.com/office/drawing/2014/main" id="{51E29BCB-D931-6846-8740-2DC44C05261D}"/>
              </a:ext>
            </a:extLst>
          </p:cNvPr>
          <p:cNvCxnSpPr>
            <a:cxnSpLocks/>
          </p:cNvCxnSpPr>
          <p:nvPr/>
        </p:nvCxnSpPr>
        <p:spPr>
          <a:xfrm flipH="1" flipV="1">
            <a:off x="6440989" y="5141363"/>
            <a:ext cx="624923" cy="308120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95DAF3D-6570-624C-ABA1-E0E8DDC09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472C-E3A8-294A-94C5-4DFC7C2AEA2B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302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2FA81AE-D99F-2744-B985-708F9C63C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2. </a:t>
            </a:r>
            <a:r>
              <a:rPr kumimoji="1" lang="ja-JP" altLang="en-US"/>
              <a:t>共参照解析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EFA9294-11C3-CB46-9CBF-02B75553A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先行詞候補の中から最もスコアの高いものを先行詞として採用 </a:t>
            </a:r>
            <a:r>
              <a:rPr kumimoji="1" lang="en-US" altLang="ja-JP" dirty="0"/>
              <a:t>(mention-ranking model)</a:t>
            </a:r>
          </a:p>
          <a:p>
            <a:r>
              <a:rPr lang="ja-JP" altLang="en-US"/>
              <a:t>先行詞候補</a:t>
            </a:r>
            <a:r>
              <a:rPr lang="en-US" altLang="ja-JP" dirty="0"/>
              <a:t>: </a:t>
            </a:r>
            <a:r>
              <a:rPr lang="ja-JP" altLang="en-US"/>
              <a:t>自分よりも前の</a:t>
            </a:r>
            <a:r>
              <a:rPr lang="en-US" altLang="ja-JP" dirty="0"/>
              <a:t>mention, </a:t>
            </a:r>
            <a:r>
              <a:rPr lang="ja-JP" altLang="en-US"/>
              <a:t>外界</a:t>
            </a:r>
            <a:r>
              <a:rPr lang="en-US" altLang="ja-JP" sz="2800" dirty="0"/>
              <a:t>(</a:t>
            </a:r>
            <a:r>
              <a:rPr lang="ja-JP" altLang="en-US" sz="2800"/>
              <a:t>著者</a:t>
            </a:r>
            <a:r>
              <a:rPr lang="en-US" altLang="ja-JP" sz="2800" dirty="0"/>
              <a:t>, </a:t>
            </a:r>
            <a:r>
              <a:rPr lang="ja-JP" altLang="en-US" sz="2800"/>
              <a:t>読者など</a:t>
            </a:r>
            <a:r>
              <a:rPr lang="en-US" altLang="ja-JP" sz="2800" dirty="0"/>
              <a:t>)</a:t>
            </a:r>
            <a:r>
              <a:rPr lang="en-US" altLang="ja-JP" dirty="0"/>
              <a:t>, NULL(</a:t>
            </a:r>
            <a:r>
              <a:rPr lang="ja-JP" altLang="en-US"/>
              <a:t>先行詞なし</a:t>
            </a:r>
            <a:r>
              <a:rPr lang="en-US" altLang="ja-JP" dirty="0"/>
              <a:t>)</a:t>
            </a:r>
            <a:endParaRPr kumimoji="1" lang="ja-JP" altLang="en-US"/>
          </a:p>
        </p:txBody>
      </p:sp>
      <p:grpSp>
        <p:nvGrpSpPr>
          <p:cNvPr id="5" name="図形グループ 4">
            <a:extLst>
              <a:ext uri="{FF2B5EF4-FFF2-40B4-BE49-F238E27FC236}">
                <a16:creationId xmlns:a16="http://schemas.microsoft.com/office/drawing/2014/main" id="{A7D74A35-A8D7-7947-BA94-7D37834A48E9}"/>
              </a:ext>
            </a:extLst>
          </p:cNvPr>
          <p:cNvGrpSpPr/>
          <p:nvPr/>
        </p:nvGrpSpPr>
        <p:grpSpPr>
          <a:xfrm>
            <a:off x="5219070" y="5518362"/>
            <a:ext cx="740686" cy="363415"/>
            <a:chOff x="3735439" y="3570104"/>
            <a:chExt cx="740686" cy="363415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3663FB38-33C7-AB48-A8F5-524E4D54C50C}"/>
                </a:ext>
              </a:extLst>
            </p:cNvPr>
            <p:cNvSpPr/>
            <p:nvPr/>
          </p:nvSpPr>
          <p:spPr>
            <a:xfrm>
              <a:off x="3735439" y="3570104"/>
              <a:ext cx="740686" cy="3634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円/楕円 6">
              <a:extLst>
                <a:ext uri="{FF2B5EF4-FFF2-40B4-BE49-F238E27FC236}">
                  <a16:creationId xmlns:a16="http://schemas.microsoft.com/office/drawing/2014/main" id="{21D79590-D85D-1B45-97AF-56AD282358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36151" y="3646303"/>
              <a:ext cx="216001" cy="216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円/楕円 7">
              <a:extLst>
                <a:ext uri="{FF2B5EF4-FFF2-40B4-BE49-F238E27FC236}">
                  <a16:creationId xmlns:a16="http://schemas.microsoft.com/office/drawing/2014/main" id="{93114CE5-387C-154E-BA3B-03FCE2F7DF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52673" y="3646304"/>
              <a:ext cx="216001" cy="216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DC3C77E-BD80-FF4B-80C8-47E069E921FD}"/>
              </a:ext>
            </a:extLst>
          </p:cNvPr>
          <p:cNvSpPr/>
          <p:nvPr/>
        </p:nvSpPr>
        <p:spPr>
          <a:xfrm>
            <a:off x="7135629" y="5518362"/>
            <a:ext cx="1747135" cy="3634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EF209162-9E59-2647-8258-9B1EFE4C8E92}"/>
              </a:ext>
            </a:extLst>
          </p:cNvPr>
          <p:cNvSpPr>
            <a:spLocks noChangeAspect="1"/>
          </p:cNvSpPr>
          <p:nvPr/>
        </p:nvSpPr>
        <p:spPr>
          <a:xfrm>
            <a:off x="7905309" y="5598419"/>
            <a:ext cx="216001" cy="216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374F6EBE-0FAB-C24D-82EC-43DA1D91CA52}"/>
              </a:ext>
            </a:extLst>
          </p:cNvPr>
          <p:cNvSpPr>
            <a:spLocks noChangeAspect="1"/>
          </p:cNvSpPr>
          <p:nvPr/>
        </p:nvSpPr>
        <p:spPr>
          <a:xfrm>
            <a:off x="8221831" y="5598419"/>
            <a:ext cx="216001" cy="216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589071F0-EC3E-7040-8C0C-53DA53823C08}"/>
              </a:ext>
            </a:extLst>
          </p:cNvPr>
          <p:cNvSpPr>
            <a:spLocks noChangeAspect="1"/>
          </p:cNvSpPr>
          <p:nvPr/>
        </p:nvSpPr>
        <p:spPr>
          <a:xfrm>
            <a:off x="8530477" y="5598419"/>
            <a:ext cx="216001" cy="216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3E25ECC-F204-7545-A8CA-0C0F3B17CF16}"/>
              </a:ext>
            </a:extLst>
          </p:cNvPr>
          <p:cNvSpPr txBox="1"/>
          <p:nvPr/>
        </p:nvSpPr>
        <p:spPr>
          <a:xfrm>
            <a:off x="5901697" y="5913993"/>
            <a:ext cx="143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先行詞候補</a:t>
            </a:r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4C99E62-D6C2-7D48-A831-FAF587A1A6E8}"/>
              </a:ext>
            </a:extLst>
          </p:cNvPr>
          <p:cNvSpPr txBox="1"/>
          <p:nvPr/>
        </p:nvSpPr>
        <p:spPr>
          <a:xfrm>
            <a:off x="5005173" y="5922032"/>
            <a:ext cx="1169668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60"/>
              </a:lnSpc>
            </a:pPr>
            <a:r>
              <a:rPr kumimoji="1" lang="ja-JP" altLang="en-US"/>
              <a:t>対象</a:t>
            </a:r>
            <a:br>
              <a:rPr kumimoji="1" lang="en-US" altLang="ja-JP" dirty="0"/>
            </a:br>
            <a:r>
              <a:rPr kumimoji="1" lang="en-US" altLang="ja-JP" dirty="0"/>
              <a:t>mention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C08DEE5-D123-A34C-9967-623AAE60FB86}"/>
              </a:ext>
            </a:extLst>
          </p:cNvPr>
          <p:cNvSpPr txBox="1"/>
          <p:nvPr/>
        </p:nvSpPr>
        <p:spPr>
          <a:xfrm>
            <a:off x="7226911" y="5887579"/>
            <a:ext cx="1572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/>
              <a:t>完全</a:t>
            </a:r>
            <a:r>
              <a:rPr lang="en-US" altLang="ja-JP" sz="1600" dirty="0"/>
              <a:t>/</a:t>
            </a:r>
            <a:r>
              <a:rPr lang="ja-JP" altLang="en-US" sz="1600"/>
              <a:t>部分一致</a:t>
            </a:r>
            <a:r>
              <a:rPr lang="en-US" altLang="ja-JP" sz="1600" dirty="0"/>
              <a:t>, </a:t>
            </a:r>
          </a:p>
          <a:p>
            <a:r>
              <a:rPr lang="ja-JP" altLang="en-US" sz="1600"/>
              <a:t>文間距離</a:t>
            </a:r>
            <a:r>
              <a:rPr lang="en-US" altLang="ja-JP" sz="1600" dirty="0"/>
              <a:t>, …</a:t>
            </a:r>
            <a:endParaRPr kumimoji="1" lang="ja-JP" altLang="en-US" sz="1600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8097D6A-5C22-264E-A0D1-5F774BC3B322}"/>
              </a:ext>
            </a:extLst>
          </p:cNvPr>
          <p:cNvSpPr/>
          <p:nvPr/>
        </p:nvSpPr>
        <p:spPr>
          <a:xfrm>
            <a:off x="6133960" y="4793267"/>
            <a:ext cx="1903582" cy="3634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14312625-F9CB-AD49-8839-097E14F828DC}"/>
              </a:ext>
            </a:extLst>
          </p:cNvPr>
          <p:cNvSpPr>
            <a:spLocks noChangeAspect="1"/>
          </p:cNvSpPr>
          <p:nvPr/>
        </p:nvSpPr>
        <p:spPr>
          <a:xfrm>
            <a:off x="6208039" y="4865489"/>
            <a:ext cx="216001" cy="2160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65C26902-2674-4A4B-9851-CBDC3578404C}"/>
              </a:ext>
            </a:extLst>
          </p:cNvPr>
          <p:cNvSpPr>
            <a:spLocks noChangeAspect="1"/>
          </p:cNvSpPr>
          <p:nvPr/>
        </p:nvSpPr>
        <p:spPr>
          <a:xfrm>
            <a:off x="6513289" y="4865489"/>
            <a:ext cx="216001" cy="2160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>
            <a:extLst>
              <a:ext uri="{FF2B5EF4-FFF2-40B4-BE49-F238E27FC236}">
                <a16:creationId xmlns:a16="http://schemas.microsoft.com/office/drawing/2014/main" id="{0FA26557-BA35-314F-867B-A2E8542D8F8F}"/>
              </a:ext>
            </a:extLst>
          </p:cNvPr>
          <p:cNvSpPr>
            <a:spLocks noChangeAspect="1"/>
          </p:cNvSpPr>
          <p:nvPr/>
        </p:nvSpPr>
        <p:spPr>
          <a:xfrm>
            <a:off x="6818539" y="4865489"/>
            <a:ext cx="216001" cy="2160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79013404-E4F7-D145-82C9-72DC14AE76CD}"/>
              </a:ext>
            </a:extLst>
          </p:cNvPr>
          <p:cNvSpPr>
            <a:spLocks noChangeAspect="1"/>
          </p:cNvSpPr>
          <p:nvPr/>
        </p:nvSpPr>
        <p:spPr>
          <a:xfrm>
            <a:off x="7123789" y="4865489"/>
            <a:ext cx="216001" cy="2160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>
            <a:extLst>
              <a:ext uri="{FF2B5EF4-FFF2-40B4-BE49-F238E27FC236}">
                <a16:creationId xmlns:a16="http://schemas.microsoft.com/office/drawing/2014/main" id="{9B1FD985-AAA2-6544-A9A8-B1CDC0045F5F}"/>
              </a:ext>
            </a:extLst>
          </p:cNvPr>
          <p:cNvSpPr>
            <a:spLocks noChangeAspect="1"/>
          </p:cNvSpPr>
          <p:nvPr/>
        </p:nvSpPr>
        <p:spPr>
          <a:xfrm>
            <a:off x="7429039" y="4865489"/>
            <a:ext cx="216001" cy="2160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>
            <a:extLst>
              <a:ext uri="{FF2B5EF4-FFF2-40B4-BE49-F238E27FC236}">
                <a16:creationId xmlns:a16="http://schemas.microsoft.com/office/drawing/2014/main" id="{29114AD7-7990-744A-9E2A-5B9C3AE26B6C}"/>
              </a:ext>
            </a:extLst>
          </p:cNvPr>
          <p:cNvSpPr>
            <a:spLocks noChangeAspect="1"/>
          </p:cNvSpPr>
          <p:nvPr/>
        </p:nvSpPr>
        <p:spPr>
          <a:xfrm>
            <a:off x="7734290" y="4865489"/>
            <a:ext cx="216001" cy="2160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5B805A20-DC5C-6F42-A975-7E9968299558}"/>
              </a:ext>
            </a:extLst>
          </p:cNvPr>
          <p:cNvSpPr/>
          <p:nvPr/>
        </p:nvSpPr>
        <p:spPr>
          <a:xfrm>
            <a:off x="6865861" y="4081676"/>
            <a:ext cx="314477" cy="3634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>
            <a:extLst>
              <a:ext uri="{FF2B5EF4-FFF2-40B4-BE49-F238E27FC236}">
                <a16:creationId xmlns:a16="http://schemas.microsoft.com/office/drawing/2014/main" id="{512813B2-5A14-D14B-8113-95E929E06DF3}"/>
              </a:ext>
            </a:extLst>
          </p:cNvPr>
          <p:cNvSpPr>
            <a:spLocks noChangeAspect="1"/>
          </p:cNvSpPr>
          <p:nvPr/>
        </p:nvSpPr>
        <p:spPr>
          <a:xfrm>
            <a:off x="6916775" y="4142637"/>
            <a:ext cx="216001" cy="2160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AB95AB64-5975-924C-94E9-AD51883BB33C}"/>
              </a:ext>
            </a:extLst>
          </p:cNvPr>
          <p:cNvCxnSpPr>
            <a:cxnSpLocks/>
          </p:cNvCxnSpPr>
          <p:nvPr/>
        </p:nvCxnSpPr>
        <p:spPr>
          <a:xfrm flipV="1">
            <a:off x="5219070" y="5154922"/>
            <a:ext cx="927901" cy="3634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19F59F80-5ADE-2B45-AD80-B102C6D33500}"/>
              </a:ext>
            </a:extLst>
          </p:cNvPr>
          <p:cNvCxnSpPr>
            <a:cxnSpLocks/>
          </p:cNvCxnSpPr>
          <p:nvPr/>
        </p:nvCxnSpPr>
        <p:spPr>
          <a:xfrm flipH="1" flipV="1">
            <a:off x="8037542" y="5154922"/>
            <a:ext cx="845602" cy="3693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F3A6BE3D-0C21-B849-9FD8-491AE3A8AA3E}"/>
              </a:ext>
            </a:extLst>
          </p:cNvPr>
          <p:cNvCxnSpPr>
            <a:cxnSpLocks/>
          </p:cNvCxnSpPr>
          <p:nvPr/>
        </p:nvCxnSpPr>
        <p:spPr>
          <a:xfrm flipV="1">
            <a:off x="6133960" y="4451083"/>
            <a:ext cx="731901" cy="33197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205DF05C-E76B-EF4A-AE05-130F6C7BBC4B}"/>
              </a:ext>
            </a:extLst>
          </p:cNvPr>
          <p:cNvCxnSpPr>
            <a:cxnSpLocks/>
          </p:cNvCxnSpPr>
          <p:nvPr/>
        </p:nvCxnSpPr>
        <p:spPr>
          <a:xfrm flipH="1" flipV="1">
            <a:off x="7173729" y="4448291"/>
            <a:ext cx="867527" cy="3551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D3B33A0-A490-8443-BC15-E16A9C77823F}"/>
              </a:ext>
            </a:extLst>
          </p:cNvPr>
          <p:cNvSpPr txBox="1"/>
          <p:nvPr/>
        </p:nvSpPr>
        <p:spPr>
          <a:xfrm>
            <a:off x="5278723" y="6401099"/>
            <a:ext cx="1561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solidFill>
                  <a:schemeClr val="accent5">
                    <a:lumMod val="75000"/>
                  </a:schemeClr>
                </a:solidFill>
              </a:rPr>
              <a:t>同氏</a:t>
            </a:r>
            <a:endParaRPr kumimoji="1" lang="ja-JP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057A11F-8BE7-C945-B3CE-624F3DA3F341}"/>
              </a:ext>
            </a:extLst>
          </p:cNvPr>
          <p:cNvSpPr txBox="1"/>
          <p:nvPr/>
        </p:nvSpPr>
        <p:spPr>
          <a:xfrm>
            <a:off x="5997972" y="6377958"/>
            <a:ext cx="1315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solidFill>
                  <a:schemeClr val="accent6">
                    <a:lumMod val="75000"/>
                  </a:schemeClr>
                </a:solidFill>
              </a:rPr>
              <a:t>コワリョフ氏</a:t>
            </a:r>
            <a:endParaRPr kumimoji="1" lang="ja-JP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FA30EC0-368F-9D49-8C24-B70A400361F8}"/>
              </a:ext>
            </a:extLst>
          </p:cNvPr>
          <p:cNvSpPr/>
          <p:nvPr/>
        </p:nvSpPr>
        <p:spPr>
          <a:xfrm>
            <a:off x="6147350" y="5518362"/>
            <a:ext cx="740686" cy="3634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>
            <a:extLst>
              <a:ext uri="{FF2B5EF4-FFF2-40B4-BE49-F238E27FC236}">
                <a16:creationId xmlns:a16="http://schemas.microsoft.com/office/drawing/2014/main" id="{D5D63A8F-733A-2644-AA37-65AF990EA8DB}"/>
              </a:ext>
            </a:extLst>
          </p:cNvPr>
          <p:cNvSpPr>
            <a:spLocks noChangeAspect="1"/>
          </p:cNvSpPr>
          <p:nvPr/>
        </p:nvSpPr>
        <p:spPr>
          <a:xfrm>
            <a:off x="6248062" y="5592069"/>
            <a:ext cx="216001" cy="216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>
            <a:extLst>
              <a:ext uri="{FF2B5EF4-FFF2-40B4-BE49-F238E27FC236}">
                <a16:creationId xmlns:a16="http://schemas.microsoft.com/office/drawing/2014/main" id="{7C80946A-E6AB-D04A-BC8D-3EB846ED559E}"/>
              </a:ext>
            </a:extLst>
          </p:cNvPr>
          <p:cNvSpPr>
            <a:spLocks noChangeAspect="1"/>
          </p:cNvSpPr>
          <p:nvPr/>
        </p:nvSpPr>
        <p:spPr>
          <a:xfrm>
            <a:off x="6564584" y="5592069"/>
            <a:ext cx="216001" cy="216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84629727-D6F1-C142-8204-B1AAAFC4EC90}"/>
              </a:ext>
            </a:extLst>
          </p:cNvPr>
          <p:cNvSpPr txBox="1"/>
          <p:nvPr/>
        </p:nvSpPr>
        <p:spPr>
          <a:xfrm>
            <a:off x="6655816" y="3749160"/>
            <a:ext cx="840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スコア</a:t>
            </a:r>
            <a:endParaRPr kumimoji="1" lang="ja-JP" altLang="en-US" dirty="0"/>
          </a:p>
        </p:txBody>
      </p:sp>
      <p:sp>
        <p:nvSpPr>
          <p:cNvPr id="41" name="円/楕円 40">
            <a:extLst>
              <a:ext uri="{FF2B5EF4-FFF2-40B4-BE49-F238E27FC236}">
                <a16:creationId xmlns:a16="http://schemas.microsoft.com/office/drawing/2014/main" id="{BB476E8B-83AA-B345-84E6-197C81934EAC}"/>
              </a:ext>
            </a:extLst>
          </p:cNvPr>
          <p:cNvSpPr>
            <a:spLocks noChangeAspect="1"/>
          </p:cNvSpPr>
          <p:nvPr/>
        </p:nvSpPr>
        <p:spPr>
          <a:xfrm>
            <a:off x="7283009" y="5598419"/>
            <a:ext cx="216001" cy="216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>
            <a:extLst>
              <a:ext uri="{FF2B5EF4-FFF2-40B4-BE49-F238E27FC236}">
                <a16:creationId xmlns:a16="http://schemas.microsoft.com/office/drawing/2014/main" id="{7E985A94-9665-B34C-B12C-8BD9A9DEFE3D}"/>
              </a:ext>
            </a:extLst>
          </p:cNvPr>
          <p:cNvSpPr>
            <a:spLocks noChangeAspect="1"/>
          </p:cNvSpPr>
          <p:nvPr/>
        </p:nvSpPr>
        <p:spPr>
          <a:xfrm>
            <a:off x="7599531" y="5598419"/>
            <a:ext cx="216001" cy="216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DC7EC766-C064-CA44-92E5-6A79F5CB7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" y="3707723"/>
            <a:ext cx="5026746" cy="3090212"/>
          </a:xfrm>
          <a:prstGeom prst="rect">
            <a:avLst/>
          </a:prstGeom>
        </p:spPr>
      </p:pic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3D850548-E6E1-BA43-9AC7-93AE56079630}"/>
              </a:ext>
            </a:extLst>
          </p:cNvPr>
          <p:cNvSpPr/>
          <p:nvPr/>
        </p:nvSpPr>
        <p:spPr>
          <a:xfrm>
            <a:off x="47430" y="5379522"/>
            <a:ext cx="625670" cy="673100"/>
          </a:xfrm>
          <a:prstGeom prst="rect">
            <a:avLst/>
          </a:prstGeom>
          <a:noFill/>
          <a:ln w="53975"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275AAA25-4B67-A043-BBB0-1059A92AC633}"/>
              </a:ext>
            </a:extLst>
          </p:cNvPr>
          <p:cNvSpPr/>
          <p:nvPr/>
        </p:nvSpPr>
        <p:spPr>
          <a:xfrm>
            <a:off x="31096" y="4663542"/>
            <a:ext cx="730904" cy="673100"/>
          </a:xfrm>
          <a:prstGeom prst="rect">
            <a:avLst/>
          </a:prstGeom>
          <a:noFill/>
          <a:ln w="53975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9F5BB58-534B-E448-B9A0-96B562966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472C-E3A8-294A-94C5-4DFC7C2AEA2B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4014687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70821</TotalTime>
  <Words>1063</Words>
  <Application>Microsoft Macintosh PowerPoint</Application>
  <PresentationFormat>画面に合わせる (4:3)</PresentationFormat>
  <Paragraphs>205</Paragraphs>
  <Slides>18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2" baseType="lpstr">
      <vt:lpstr>ＭＳ Ｐゴシック</vt:lpstr>
      <vt:lpstr>Arial</vt:lpstr>
      <vt:lpstr>Calibri</vt:lpstr>
      <vt:lpstr>ホワイト</vt:lpstr>
      <vt:lpstr>Entity-Centricな述語項構造解析・ 共参照解析の同時学習</vt:lpstr>
      <vt:lpstr>はじめに</vt:lpstr>
      <vt:lpstr>述語項構造解析 (1/2)</vt:lpstr>
      <vt:lpstr>述語項構造解析 (2/2)</vt:lpstr>
      <vt:lpstr>関連研究</vt:lpstr>
      <vt:lpstr>提案手法</vt:lpstr>
      <vt:lpstr>目次</vt:lpstr>
      <vt:lpstr>1. 入力のencoding</vt:lpstr>
      <vt:lpstr>2. 共参照解析</vt:lpstr>
      <vt:lpstr>3. 述語項構造解析</vt:lpstr>
      <vt:lpstr>目次</vt:lpstr>
      <vt:lpstr>1. Entity Embedding 更新</vt:lpstr>
      <vt:lpstr>1. Entity Embedding 更新</vt:lpstr>
      <vt:lpstr>2. 解析におけるEntity Embeddingの利用</vt:lpstr>
      <vt:lpstr>実験設定</vt:lpstr>
      <vt:lpstr>実験結果</vt:lpstr>
      <vt:lpstr>PowerPoint プレゼンテーション</vt:lpstr>
      <vt:lpstr>まとめ</vt:lpstr>
    </vt:vector>
  </TitlesOfParts>
  <Company>京都大学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Unsupervised Induction of  NN-Based anaphora model</dc:title>
  <dc:creator>柴田 知秀</dc:creator>
  <cp:lastModifiedBy>柴田知秀</cp:lastModifiedBy>
  <cp:revision>992</cp:revision>
  <cp:lastPrinted>2017-12-14T06:41:01Z</cp:lastPrinted>
  <dcterms:created xsi:type="dcterms:W3CDTF">2015-08-04T03:37:43Z</dcterms:created>
  <dcterms:modified xsi:type="dcterms:W3CDTF">2018-03-13T03:08:29Z</dcterms:modified>
</cp:coreProperties>
</file>