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3" r:id="rId3"/>
    <p:sldId id="287" r:id="rId4"/>
    <p:sldId id="294" r:id="rId5"/>
    <p:sldId id="288" r:id="rId6"/>
    <p:sldId id="300" r:id="rId7"/>
    <p:sldId id="268" r:id="rId8"/>
    <p:sldId id="303" r:id="rId9"/>
    <p:sldId id="284" r:id="rId10"/>
    <p:sldId id="296" r:id="rId11"/>
    <p:sldId id="271" r:id="rId12"/>
    <p:sldId id="301" r:id="rId13"/>
    <p:sldId id="272" r:id="rId14"/>
    <p:sldId id="273" r:id="rId15"/>
    <p:sldId id="274" r:id="rId16"/>
    <p:sldId id="297" r:id="rId17"/>
    <p:sldId id="298" r:id="rId18"/>
    <p:sldId id="276" r:id="rId19"/>
    <p:sldId id="291" r:id="rId20"/>
    <p:sldId id="292" r:id="rId21"/>
    <p:sldId id="293" r:id="rId22"/>
    <p:sldId id="302" r:id="rId23"/>
    <p:sldId id="304" r:id="rId24"/>
    <p:sldId id="278" r:id="rId25"/>
    <p:sldId id="279" r:id="rId26"/>
    <p:sldId id="299" r:id="rId27"/>
    <p:sldId id="290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ibata\My%20Documents\fig\Coling2010\&#26032;&#35215;Microsoft%20Office%20Excel%20&#12527;&#12540;&#12463;&#12471;&#12540;&#124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smoothMarker"/>
        <c:ser>
          <c:idx val="1"/>
          <c:order val="0"/>
          <c:tx>
            <c:v>素性: 述語</c:v>
          </c:tx>
          <c:dLbls>
            <c:dLbl>
              <c:idx val="0"/>
              <c:layout>
                <c:manualLayout>
                  <c:x val="-5.4211917174812933E-2"/>
                  <c:y val="4.119167395742220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</a:t>
                    </a:r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1395928954079134E-2"/>
                  <c:y val="5.045129775444753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0.15</a:t>
                    </a:r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3.4782127274437497E-2"/>
                  <c:y val="4.582166812481778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</a:t>
                    </a:r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5.0816786639302371E-2"/>
                  <c:y val="4.582166812481778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0.25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5.7018973180394533E-2"/>
                  <c:y val="-4.7462817147856881E-4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</a:t>
                    </a:r>
                  </a:p>
                </c:rich>
              </c:tx>
              <c:dLblPos val="r"/>
              <c:showVal val="1"/>
            </c:dLbl>
            <c:dLbl>
              <c:idx val="5"/>
              <c:layout>
                <c:manualLayout>
                  <c:x val="-1.1913138281207835E-2"/>
                  <c:y val="-3.288203557888613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0.35</a:t>
                    </a:r>
                  </a:p>
                </c:rich>
              </c:tx>
              <c:dLblPos val="r"/>
              <c:showVal val="1"/>
            </c:dLbl>
            <c:dLbl>
              <c:idx val="6"/>
              <c:layout>
                <c:manualLayout>
                  <c:x val="-8.0625546806649875E-3"/>
                  <c:y val="-1.4363517060367518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0.35</a:t>
                    </a:r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dLblPos val="t"/>
            <c:showVal val="1"/>
          </c:dLbls>
          <c:xVal>
            <c:numRef>
              <c:f>Sheet1!$C$3:$C$8</c:f>
              <c:numCache>
                <c:formatCode>General</c:formatCode>
                <c:ptCount val="6"/>
                <c:pt idx="0">
                  <c:v>0.28300000000000008</c:v>
                </c:pt>
                <c:pt idx="1">
                  <c:v>0.32200000000000056</c:v>
                </c:pt>
                <c:pt idx="2">
                  <c:v>0.40200000000000002</c:v>
                </c:pt>
                <c:pt idx="3">
                  <c:v>0.51200000000000001</c:v>
                </c:pt>
                <c:pt idx="4">
                  <c:v>0.63200000000000112</c:v>
                </c:pt>
                <c:pt idx="5">
                  <c:v>0.64000000000000112</c:v>
                </c:pt>
              </c:numCache>
            </c:numRef>
          </c:xVal>
          <c:yVal>
            <c:numRef>
              <c:f>Sheet1!$D$3:$D$8</c:f>
              <c:numCache>
                <c:formatCode>General</c:formatCode>
                <c:ptCount val="6"/>
                <c:pt idx="0">
                  <c:v>0.34500000000000042</c:v>
                </c:pt>
                <c:pt idx="1">
                  <c:v>0.34100000000000047</c:v>
                </c:pt>
                <c:pt idx="2">
                  <c:v>0.33200000000000063</c:v>
                </c:pt>
                <c:pt idx="3">
                  <c:v>0.28700000000000031</c:v>
                </c:pt>
                <c:pt idx="4">
                  <c:v>0.21500000000000025</c:v>
                </c:pt>
                <c:pt idx="5">
                  <c:v>0.14300000000000004</c:v>
                </c:pt>
              </c:numCache>
            </c:numRef>
          </c:yVal>
          <c:smooth val="1"/>
        </c:ser>
        <c:ser>
          <c:idx val="3"/>
          <c:order val="1"/>
          <c:tx>
            <c:v>素性: 述語 + syn</c:v>
          </c:tx>
          <c:dLbls>
            <c:dLbl>
              <c:idx val="0"/>
              <c:layout>
                <c:manualLayout>
                  <c:x val="-4.4679591962191491E-2"/>
                  <c:y val="-6.0185185185185217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0570247132025823E-2"/>
                  <c:y val="-6.944444444444458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164017245248558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5273362075414504E-2"/>
                  <c:y val="-5.092592592592599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0.25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5867132188637215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1.6460902301859991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Val val="1"/>
          </c:dLbls>
          <c:xVal>
            <c:numRef>
              <c:f>Sheet1!$I$3:$I$8</c:f>
              <c:numCache>
                <c:formatCode>General</c:formatCode>
                <c:ptCount val="6"/>
                <c:pt idx="0">
                  <c:v>0.3090000000000005</c:v>
                </c:pt>
                <c:pt idx="1">
                  <c:v>0.35200000000000031</c:v>
                </c:pt>
                <c:pt idx="2">
                  <c:v>0.44000000000000028</c:v>
                </c:pt>
                <c:pt idx="3">
                  <c:v>0.57600000000000062</c:v>
                </c:pt>
                <c:pt idx="4">
                  <c:v>0.73700000000000065</c:v>
                </c:pt>
                <c:pt idx="5">
                  <c:v>0.82000000000000062</c:v>
                </c:pt>
              </c:numCache>
            </c:numRef>
          </c:xVal>
          <c:yVal>
            <c:numRef>
              <c:f>Sheet1!$J$3:$J$8</c:f>
              <c:numCache>
                <c:formatCode>General</c:formatCode>
                <c:ptCount val="6"/>
                <c:pt idx="0">
                  <c:v>0.3770000000000005</c:v>
                </c:pt>
                <c:pt idx="1">
                  <c:v>0.3720000000000005</c:v>
                </c:pt>
                <c:pt idx="2">
                  <c:v>0.36300000000000032</c:v>
                </c:pt>
                <c:pt idx="3">
                  <c:v>0.32300000000000056</c:v>
                </c:pt>
                <c:pt idx="4">
                  <c:v>0.251</c:v>
                </c:pt>
                <c:pt idx="5">
                  <c:v>0.18400000000000025</c:v>
                </c:pt>
              </c:numCache>
            </c:numRef>
          </c:yVal>
          <c:smooth val="1"/>
        </c:ser>
        <c:ser>
          <c:idx val="0"/>
          <c:order val="2"/>
          <c:tx>
            <c:v>素性: 述語項構造</c:v>
          </c:tx>
          <c:dLbls>
            <c:dLbl>
              <c:idx val="0"/>
              <c:layout>
                <c:manualLayout>
                  <c:x val="-5.031446540880511E-2"/>
                  <c:y val="-4.761903138731593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6.9182389937107153E-2"/>
                  <c:y val="1.298700856017708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4.1928721174004167E-2"/>
                  <c:y val="4.329002853392350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3060796645702267E-2"/>
                  <c:y val="4.761903138731590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0.25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en-US" sz="1100"/>
                      <a:t>0.3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5.62770370941005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Val val="1"/>
          </c:dLbls>
          <c:xVal>
            <c:numRef>
              <c:f>Sheet1!$N$3:$N$8</c:f>
              <c:numCache>
                <c:formatCode>General</c:formatCode>
                <c:ptCount val="6"/>
                <c:pt idx="0">
                  <c:v>0.71400000000000063</c:v>
                </c:pt>
                <c:pt idx="1">
                  <c:v>0.70800000000000063</c:v>
                </c:pt>
                <c:pt idx="2">
                  <c:v>0.75000000000000111</c:v>
                </c:pt>
                <c:pt idx="3">
                  <c:v>0.82399999999999995</c:v>
                </c:pt>
                <c:pt idx="4">
                  <c:v>1</c:v>
                </c:pt>
                <c:pt idx="5">
                  <c:v>1</c:v>
                </c:pt>
              </c:numCache>
            </c:numRef>
          </c:xVal>
          <c:yVal>
            <c:numRef>
              <c:f>Sheet1!$O$3:$O$8</c:f>
              <c:numCache>
                <c:formatCode>General</c:formatCode>
                <c:ptCount val="6"/>
                <c:pt idx="0">
                  <c:v>9.0000000000000066E-2</c:v>
                </c:pt>
                <c:pt idx="1">
                  <c:v>7.6000000000000095E-2</c:v>
                </c:pt>
                <c:pt idx="2">
                  <c:v>6.7000000000000087E-2</c:v>
                </c:pt>
                <c:pt idx="3">
                  <c:v>6.3000000000000014E-2</c:v>
                </c:pt>
                <c:pt idx="4">
                  <c:v>4.5000000000000033E-2</c:v>
                </c:pt>
                <c:pt idx="5">
                  <c:v>3.1000000000000055E-2</c:v>
                </c:pt>
              </c:numCache>
            </c:numRef>
          </c:yVal>
          <c:smooth val="1"/>
        </c:ser>
        <c:ser>
          <c:idx val="2"/>
          <c:order val="3"/>
          <c:tx>
            <c:v>素性: 述語項構造 + syn</c:v>
          </c:tx>
          <c:dLbls>
            <c:dLbl>
              <c:idx val="0"/>
              <c:layout>
                <c:manualLayout>
                  <c:x val="-3.773584905660398E-2"/>
                  <c:y val="-2.597401712035423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5.0314465408804993E-2"/>
                  <c:y val="2.597401712035423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0.15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0964360587002157E-2"/>
                  <c:y val="-4.761903138731593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2578616352201236E-2"/>
                  <c:y val="-3.896102568053121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0.25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467505241090146E-2"/>
                  <c:y val="-3.463202282713884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100"/>
                      <a:t>0.3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z="1100"/>
                      <a:t>0.35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Val val="1"/>
          </c:dLbls>
          <c:xVal>
            <c:numRef>
              <c:f>Sheet1!$P$3:$P$8</c:f>
              <c:numCache>
                <c:formatCode>General</c:formatCode>
                <c:ptCount val="6"/>
                <c:pt idx="0">
                  <c:v>0.78900000000000003</c:v>
                </c:pt>
                <c:pt idx="1">
                  <c:v>0.79400000000000004</c:v>
                </c:pt>
                <c:pt idx="2">
                  <c:v>0.83300000000000063</c:v>
                </c:pt>
                <c:pt idx="3">
                  <c:v>0.88900000000000079</c:v>
                </c:pt>
                <c:pt idx="4">
                  <c:v>1</c:v>
                </c:pt>
                <c:pt idx="5">
                  <c:v>1</c:v>
                </c:pt>
              </c:numCache>
            </c:numRef>
          </c:xVal>
          <c:yVal>
            <c:numRef>
              <c:f>Sheet1!$Q$3:$Q$8</c:f>
              <c:numCache>
                <c:formatCode>General</c:formatCode>
                <c:ptCount val="6"/>
                <c:pt idx="0">
                  <c:v>0.13500000000000001</c:v>
                </c:pt>
                <c:pt idx="1">
                  <c:v>0.12100000000000002</c:v>
                </c:pt>
                <c:pt idx="2">
                  <c:v>0.11200000000000007</c:v>
                </c:pt>
                <c:pt idx="3">
                  <c:v>0.10800000000000012</c:v>
                </c:pt>
                <c:pt idx="4">
                  <c:v>9.0000000000000066E-2</c:v>
                </c:pt>
                <c:pt idx="5">
                  <c:v>7.6000000000000095E-2</c:v>
                </c:pt>
              </c:numCache>
            </c:numRef>
          </c:yVal>
          <c:smooth val="1"/>
        </c:ser>
        <c:dLbls>
          <c:showVal val="1"/>
        </c:dLbls>
        <c:axId val="169140608"/>
        <c:axId val="169142528"/>
      </c:scatterChart>
      <c:valAx>
        <c:axId val="16914060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ja-JP" sz="2000"/>
                  <a:t>Precision</a:t>
                </a:r>
                <a:endParaRPr lang="ja-JP" altLang="en-US" sz="2000"/>
              </a:p>
            </c:rich>
          </c:tx>
          <c:layout>
            <c:manualLayout>
              <c:xMode val="edge"/>
              <c:yMode val="edge"/>
              <c:x val="0.44829824615463781"/>
              <c:y val="0.9012284525460676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69142528"/>
        <c:crosses val="autoZero"/>
        <c:crossBetween val="midCat"/>
      </c:valAx>
      <c:valAx>
        <c:axId val="169142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/>
                  <a:t>Recall</a:t>
                </a:r>
                <a:endParaRPr lang="ja-JP" altLang="en-US" sz="2000"/>
              </a:p>
            </c:rich>
          </c:tx>
          <c:layout>
            <c:manualLayout>
              <c:xMode val="edge"/>
              <c:yMode val="edge"/>
              <c:x val="1.6602436166563525E-2"/>
              <c:y val="0.3990918279564507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69140608"/>
        <c:crosses val="autoZero"/>
        <c:crossBetween val="midCat"/>
      </c:valAx>
    </c:plotArea>
    <c:legend>
      <c:legendPos val="r"/>
      <c:legendEntry>
        <c:idx val="2"/>
        <c:txPr>
          <a:bodyPr/>
          <a:lstStyle/>
          <a:p>
            <a:pPr>
              <a:defRPr sz="1400">
                <a:latin typeface="+mn-ea"/>
                <a:ea typeface="+mn-ea"/>
              </a:defRPr>
            </a:pPr>
            <a:endParaRPr lang="ja-JP"/>
          </a:p>
        </c:txPr>
      </c:legendEntry>
      <c:layout>
        <c:manualLayout>
          <c:xMode val="edge"/>
          <c:yMode val="edge"/>
          <c:x val="0.7210900993520587"/>
          <c:y val="0.25237601984384855"/>
          <c:w val="0.27890985324947692"/>
          <c:h val="0.32366624955985779"/>
        </c:manualLayout>
      </c:layout>
      <c:txPr>
        <a:bodyPr/>
        <a:lstStyle/>
        <a:p>
          <a:pPr>
            <a:defRPr sz="1400"/>
          </a:pPr>
          <a:endParaRPr lang="ja-JP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90EB-DAE3-42EC-B509-7341AC1E17D4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3E667-E06D-4461-ABEE-543422820E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A402-D001-48FA-8252-BDF896AEEFF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DC0F-5F40-4BF0-8639-F7D8F0ABA511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9152E-C757-4EF4-BB0E-C5E6BE5C165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7FB91-9973-4606-AC9F-045251ED255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文脈に依存した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述語の同義関係獲得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柴田知秀　黒橋禎夫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京都大学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Weight/Measure</a:t>
            </a:r>
            <a:r>
              <a:rPr kumimoji="1" lang="ja-JP" altLang="en-US" dirty="0" smtClean="0"/>
              <a:t>関数 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柴田ら</a:t>
            </a:r>
            <a:r>
              <a:rPr kumimoji="1" lang="en-US" altLang="ja-JP" dirty="0" smtClean="0"/>
              <a:t>09]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Weight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Measure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899592" y="4581128"/>
          <a:ext cx="5706313" cy="935956"/>
        </p:xfrm>
        <a:graphic>
          <a:graphicData uri="http://schemas.openxmlformats.org/presentationml/2006/ole">
            <p:oleObj spid="_x0000_s48130" name="数式" r:id="rId3" imgW="2400120" imgH="39348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115616" y="5517232"/>
          <a:ext cx="3378022" cy="792088"/>
        </p:xfrm>
        <a:graphic>
          <a:graphicData uri="http://schemas.openxmlformats.org/presentationml/2006/ole">
            <p:oleObj spid="_x0000_s48131" name="数式" r:id="rId4" imgW="1841400" imgH="43164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4572000" y="5517232"/>
          <a:ext cx="4269651" cy="864096"/>
        </p:xfrm>
        <a:graphic>
          <a:graphicData uri="http://schemas.openxmlformats.org/presentationml/2006/ole">
            <p:oleObj spid="_x0000_s48132" name="数式" r:id="rId5" imgW="2133360" imgH="431640" progId="Equation.3">
              <p:embed/>
            </p:oleObj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858016" y="3500438"/>
            <a:ext cx="1660525" cy="1274763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8001016" y="3714751"/>
            <a:ext cx="874713" cy="855662"/>
          </a:xfrm>
          <a:prstGeom prst="ellipse">
            <a:avLst/>
          </a:prstGeom>
          <a:solidFill>
            <a:schemeClr val="accent5">
              <a:alpha val="50195"/>
            </a:schemeClr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115616" y="3140968"/>
          <a:ext cx="2566107" cy="864097"/>
        </p:xfrm>
        <a:graphic>
          <a:graphicData uri="http://schemas.openxmlformats.org/presentationml/2006/ole">
            <p:oleObj spid="_x0000_s48133" name="数式" r:id="rId6" imgW="1244520" imgH="419040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798513" y="2132856"/>
          <a:ext cx="3589337" cy="1085850"/>
        </p:xfrm>
        <a:graphic>
          <a:graphicData uri="http://schemas.openxmlformats.org/presentationml/2006/ole">
            <p:oleObj spid="_x0000_s48134" name="数式" r:id="rId7" imgW="1511280" imgH="457200" progId="Equation.3">
              <p:embed/>
            </p:oleObj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4644008" y="1556792"/>
            <a:ext cx="4176464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名詞の分布類似度を</a:t>
            </a:r>
            <a:r>
              <a:rPr lang="en-US" altLang="ja-JP" sz="2400" dirty="0" smtClean="0">
                <a:solidFill>
                  <a:schemeClr val="tx1"/>
                </a:solidFill>
              </a:rPr>
              <a:t>[</a:t>
            </a:r>
            <a:r>
              <a:rPr lang="ja-JP" altLang="en-US" sz="2400" dirty="0" smtClean="0">
                <a:solidFill>
                  <a:schemeClr val="tx1"/>
                </a:solidFill>
              </a:rPr>
              <a:t>相澤</a:t>
            </a:r>
            <a:r>
              <a:rPr lang="en-US" altLang="ja-JP" sz="2400" dirty="0" smtClean="0">
                <a:solidFill>
                  <a:schemeClr val="tx1"/>
                </a:solidFill>
              </a:rPr>
              <a:t>08]</a:t>
            </a:r>
            <a:r>
              <a:rPr lang="ja-JP" altLang="en-US" sz="2400" dirty="0" smtClean="0">
                <a:solidFill>
                  <a:schemeClr val="tx1"/>
                </a:solidFill>
              </a:rPr>
              <a:t>の評価セットで評価</a:t>
            </a:r>
            <a:endParaRPr lang="ja-JP" alt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類似度の高い述語項構造ペア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5976" y="2050395"/>
            <a:ext cx="2239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ial" pitchFamily="34" charset="0"/>
                <a:cs typeface="Arial" pitchFamily="34" charset="0"/>
              </a:rPr>
              <a:t>コントロールが</a:t>
            </a:r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良い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3600" y="20196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⇔</a:t>
            </a:r>
            <a:endParaRPr kumimoji="1" lang="ja-JP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3568" y="205039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景気が冷え込む 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75788" y="19888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＝</a:t>
            </a:r>
            <a:endParaRPr kumimoji="1" lang="ja-JP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71600" y="475592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ial" pitchFamily="34" charset="0"/>
                <a:cs typeface="Arial" pitchFamily="34" charset="0"/>
              </a:rPr>
              <a:t>本を見つける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72000" y="4755921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向こうを指差す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75788" y="47251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→</a:t>
            </a:r>
            <a:endParaRPr kumimoji="1" lang="ja-JP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475656" y="5450924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読破</a:t>
            </a:r>
            <a:r>
              <a:rPr kumimoji="1" lang="en-US" altLang="ja-JP" dirty="0" smtClean="0"/>
              <a:t>:post, </a:t>
            </a:r>
            <a:r>
              <a:rPr kumimoji="1" lang="ja-JP" altLang="en-US" dirty="0" smtClean="0"/>
              <a:t>通読</a:t>
            </a:r>
            <a:r>
              <a:rPr kumimoji="1" lang="en-US" altLang="ja-JP" dirty="0" smtClean="0"/>
              <a:t>: post, </a:t>
            </a:r>
          </a:p>
          <a:p>
            <a:pPr algn="ctr"/>
            <a:r>
              <a:rPr lang="ja-JP" altLang="en-US" dirty="0" smtClean="0"/>
              <a:t>ブラブラする</a:t>
            </a:r>
            <a:r>
              <a:rPr lang="en-US" altLang="ja-JP" dirty="0" smtClean="0"/>
              <a:t>: pre, …</a:t>
            </a:r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5383468" y="5450924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黙る</a:t>
            </a:r>
            <a:r>
              <a:rPr kumimoji="1" lang="en-US" altLang="ja-JP" dirty="0" smtClean="0"/>
              <a:t>:pre, </a:t>
            </a:r>
            <a:r>
              <a:rPr kumimoji="1" lang="ja-JP" altLang="en-US" dirty="0" smtClean="0"/>
              <a:t>叫ぶ</a:t>
            </a:r>
            <a:r>
              <a:rPr kumimoji="1" lang="en-US" altLang="ja-JP" dirty="0" smtClean="0"/>
              <a:t>: post, </a:t>
            </a:r>
            <a:r>
              <a:rPr kumimoji="1" lang="ja-JP" altLang="en-US" dirty="0" smtClean="0"/>
              <a:t>凝らす</a:t>
            </a:r>
            <a:r>
              <a:rPr lang="en-US" altLang="ja-JP" dirty="0" smtClean="0"/>
              <a:t>: post, …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>
          <a:xfrm>
            <a:off x="5383468" y="2712340"/>
            <a:ext cx="2428892" cy="7143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速い</a:t>
            </a:r>
            <a:r>
              <a:rPr kumimoji="1" lang="en-US" altLang="ja-JP" dirty="0" smtClean="0"/>
              <a:t>:pre, </a:t>
            </a:r>
            <a:r>
              <a:rPr kumimoji="1" lang="ja-JP" altLang="en-US" dirty="0" smtClean="0"/>
              <a:t>進行</a:t>
            </a:r>
            <a:r>
              <a:rPr kumimoji="1" lang="en-US" altLang="ja-JP" dirty="0" smtClean="0"/>
              <a:t>: post, </a:t>
            </a:r>
            <a:r>
              <a:rPr kumimoji="1" lang="ja-JP" altLang="en-US" dirty="0" smtClean="0"/>
              <a:t>投げる</a:t>
            </a:r>
            <a:r>
              <a:rPr kumimoji="1" lang="en-US" altLang="ja-JP" dirty="0" smtClean="0"/>
              <a:t>:post</a:t>
            </a:r>
            <a:r>
              <a:rPr lang="en-US" altLang="ja-JP" dirty="0" smtClean="0"/>
              <a:t>, …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827584" y="1340768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827584" y="1772816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827584" y="4005064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827584" y="4437112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827584" y="6741368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289993" y="134076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同義</a:t>
            </a:r>
            <a:endParaRPr kumimoji="1" lang="ja-JP" altLang="en-US" sz="2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7805" y="134076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反義</a:t>
            </a:r>
            <a:endParaRPr kumimoji="1" lang="ja-JP" altLang="en-US" sz="2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82216" y="400506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時間経過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043916" y="400506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無関係</a:t>
            </a:r>
            <a:endParaRPr kumimoji="1" lang="ja-JP" altLang="en-US" sz="2400" dirty="0"/>
          </a:p>
        </p:txBody>
      </p:sp>
      <p:cxnSp>
        <p:nvCxnSpPr>
          <p:cNvPr id="50" name="直線コネクタ 49"/>
          <p:cNvCxnSpPr/>
          <p:nvPr/>
        </p:nvCxnSpPr>
        <p:spPr>
          <a:xfrm rot="5400000">
            <a:off x="1727684" y="4041068"/>
            <a:ext cx="540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2915816" y="2050395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景気が悪化 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475656" y="2712340"/>
            <a:ext cx="2428892" cy="7143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低迷</a:t>
            </a:r>
            <a:r>
              <a:rPr kumimoji="1" lang="en-US" altLang="ja-JP" dirty="0" smtClean="0"/>
              <a:t>:post, </a:t>
            </a:r>
            <a:r>
              <a:rPr kumimoji="1" lang="ja-JP" altLang="en-US" dirty="0" smtClean="0"/>
              <a:t>崩壊</a:t>
            </a:r>
            <a:r>
              <a:rPr kumimoji="1" lang="en-US" altLang="ja-JP" dirty="0" smtClean="0"/>
              <a:t>: pre, </a:t>
            </a:r>
            <a:r>
              <a:rPr kumimoji="1" lang="ja-JP" altLang="en-US" dirty="0" smtClean="0"/>
              <a:t>下落</a:t>
            </a:r>
            <a:r>
              <a:rPr kumimoji="1" lang="en-US" altLang="ja-JP" dirty="0" smtClean="0"/>
              <a:t>:post</a:t>
            </a:r>
            <a:r>
              <a:rPr lang="en-US" altLang="ja-JP" dirty="0" smtClean="0"/>
              <a:t>, …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724830" y="2050395"/>
            <a:ext cx="2239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ial" pitchFamily="34" charset="0"/>
                <a:cs typeface="Arial" pitchFamily="34" charset="0"/>
              </a:rPr>
              <a:t>コントロールが悪い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87824" y="475592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ial" pitchFamily="34" charset="0"/>
                <a:cs typeface="Arial" pitchFamily="34" charset="0"/>
              </a:rPr>
              <a:t>本を買う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04248" y="475592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ial" pitchFamily="34" charset="0"/>
                <a:cs typeface="Arial" pitchFamily="34" charset="0"/>
              </a:rPr>
              <a:t>向こうを見る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6732240" y="2924944"/>
            <a:ext cx="2232248" cy="864096"/>
          </a:xfrm>
          <a:prstGeom prst="wedgeRoundRectCallout">
            <a:avLst>
              <a:gd name="adj1" fmla="val -54167"/>
              <a:gd name="adj2" fmla="val -114470"/>
              <a:gd name="adj3" fmla="val 16667"/>
            </a:avLst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辞書から抽出した</a:t>
            </a:r>
            <a:endParaRPr lang="en-US" altLang="ja-JP" dirty="0" smtClean="0"/>
          </a:p>
          <a:p>
            <a:r>
              <a:rPr lang="ja-JP" altLang="en-US" dirty="0" smtClean="0"/>
              <a:t>反義関係をチェック</a:t>
            </a:r>
            <a:endParaRPr lang="ja-JP" altLang="en-US" dirty="0"/>
          </a:p>
        </p:txBody>
      </p:sp>
      <p:sp>
        <p:nvSpPr>
          <p:cNvPr id="64" name="角丸四角形 63"/>
          <p:cNvSpPr/>
          <p:nvPr/>
        </p:nvSpPr>
        <p:spPr>
          <a:xfrm>
            <a:off x="251520" y="6237312"/>
            <a:ext cx="525658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“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本を見つける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”: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借り出す</a:t>
            </a:r>
            <a:r>
              <a:rPr lang="en-US" altLang="ja-JP" sz="2000" dirty="0" smtClean="0">
                <a:solidFill>
                  <a:schemeClr val="tx1"/>
                </a:solidFill>
              </a:rPr>
              <a:t>:post, …, </a:t>
            </a:r>
            <a:r>
              <a:rPr lang="ja-JP" altLang="en-US" sz="2000" dirty="0" smtClean="0">
                <a:solidFill>
                  <a:srgbClr val="FF0000"/>
                </a:solidFill>
              </a:rPr>
              <a:t>買う</a:t>
            </a:r>
            <a:r>
              <a:rPr lang="en-US" altLang="ja-JP" sz="2000" dirty="0" smtClean="0">
                <a:solidFill>
                  <a:srgbClr val="FF0000"/>
                </a:solidFill>
              </a:rPr>
              <a:t>:post</a:t>
            </a:r>
            <a:r>
              <a:rPr lang="en-US" altLang="ja-JP" sz="2000" dirty="0" smtClean="0">
                <a:solidFill>
                  <a:schemeClr val="tx1"/>
                </a:solidFill>
              </a:rPr>
              <a:t>, … </a:t>
            </a:r>
            <a:endParaRPr lang="ja-JP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素性ベクトルの構築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分布</a:t>
            </a:r>
            <a:r>
              <a:rPr lang="ja-JP" altLang="en-US" dirty="0" smtClean="0"/>
              <a:t>類似度計算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実験と評価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検索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の利用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分布類似度計算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日本語</a:t>
            </a:r>
            <a:r>
              <a:rPr lang="en-US" altLang="ja-JP" dirty="0" smtClean="0"/>
              <a:t>6.5</a:t>
            </a:r>
            <a:r>
              <a:rPr lang="ja-JP" altLang="en-US" dirty="0" smtClean="0"/>
              <a:t>億ページ</a:t>
            </a:r>
            <a:r>
              <a:rPr lang="en-US" altLang="ja-JP" dirty="0" smtClean="0"/>
              <a:t>(</a:t>
            </a:r>
            <a:r>
              <a:rPr lang="ja-JP" altLang="en-US" dirty="0" smtClean="0"/>
              <a:t>重複を除いた</a:t>
            </a:r>
            <a:r>
              <a:rPr lang="en-US" altLang="ja-JP" dirty="0" smtClean="0"/>
              <a:t>69</a:t>
            </a:r>
            <a:r>
              <a:rPr lang="ja-JP" altLang="en-US" dirty="0" smtClean="0"/>
              <a:t>億文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を構文解析し、素性ベクトルを抽出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コーパスサイズ</a:t>
            </a:r>
            <a:r>
              <a:rPr lang="en-US" altLang="ja-JP" dirty="0" smtClean="0"/>
              <a:t>(</a:t>
            </a:r>
            <a:r>
              <a:rPr lang="ja-JP" altLang="en-US" dirty="0" smtClean="0"/>
              <a:t>文数</a:t>
            </a:r>
            <a:r>
              <a:rPr lang="en-US" altLang="ja-JP" dirty="0" smtClean="0"/>
              <a:t>): </a:t>
            </a:r>
          </a:p>
          <a:p>
            <a:pPr lvl="2"/>
            <a:r>
              <a:rPr lang="en-US" altLang="ja-JP" dirty="0" smtClean="0"/>
              <a:t>6.9G, 1.7G, 430M, 107M, 27M</a:t>
            </a:r>
          </a:p>
          <a:p>
            <a:r>
              <a:rPr lang="ja-JP" altLang="en-US" dirty="0" smtClean="0"/>
              <a:t>評価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国語辞典から自動生成した評価データによる</a:t>
            </a:r>
            <a:r>
              <a:rPr lang="ja-JP" altLang="en-US" dirty="0" smtClean="0"/>
              <a:t>評価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類似度</a:t>
            </a:r>
            <a:r>
              <a:rPr lang="ja-JP" altLang="en-US" dirty="0" smtClean="0"/>
              <a:t>の高い述語項構造ペアを人手で評価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評価</a:t>
            </a:r>
            <a:r>
              <a:rPr kumimoji="1" lang="ja-JP" altLang="en-US" dirty="0" smtClean="0"/>
              <a:t>データ生成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国語辞典から評価データを自動生成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出る</a:t>
            </a:r>
            <a:r>
              <a:rPr lang="en-US" altLang="ja-JP" dirty="0" smtClean="0"/>
              <a:t>】</a:t>
            </a:r>
          </a:p>
          <a:p>
            <a:pPr lvl="2">
              <a:buNone/>
            </a:pPr>
            <a:r>
              <a:rPr kumimoji="1" lang="en-US" altLang="ja-JP" dirty="0" smtClean="0"/>
              <a:t>1. </a:t>
            </a:r>
            <a:r>
              <a:rPr lang="ja-JP" altLang="en-US" dirty="0" smtClean="0"/>
              <a:t>内から外に行く</a:t>
            </a:r>
            <a:endParaRPr lang="en-US" altLang="ja-JP" dirty="0" smtClean="0"/>
          </a:p>
          <a:p>
            <a:pPr lvl="2">
              <a:buNone/>
            </a:pPr>
            <a:r>
              <a:rPr kumimoji="1" lang="en-US" altLang="ja-JP" dirty="0" smtClean="0"/>
              <a:t>2. </a:t>
            </a:r>
            <a:r>
              <a:rPr kumimoji="1" lang="ja-JP" altLang="en-US" dirty="0" smtClean="0"/>
              <a:t>去る   </a:t>
            </a:r>
            <a:r>
              <a:rPr lang="ja-JP" altLang="en-US" dirty="0" smtClean="0"/>
              <a:t>用例  </a:t>
            </a:r>
            <a:r>
              <a:rPr kumimoji="1" lang="ja-JP" altLang="en-US" dirty="0" smtClean="0"/>
              <a:t>家を出る</a:t>
            </a:r>
            <a:endParaRPr kumimoji="1" lang="en-US" altLang="ja-JP" dirty="0" smtClean="0"/>
          </a:p>
          <a:p>
            <a:pPr lvl="2">
              <a:buNone/>
            </a:pPr>
            <a:r>
              <a:rPr lang="en-US" altLang="ja-JP" dirty="0" smtClean="0"/>
              <a:t>3. </a:t>
            </a:r>
            <a:r>
              <a:rPr lang="ja-JP" altLang="en-US" dirty="0" smtClean="0"/>
              <a:t>卒業  用例  大学を出る</a:t>
            </a:r>
            <a:endParaRPr kumimoji="1"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23728" y="4077072"/>
          <a:ext cx="533971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18"/>
                <a:gridCol w="1986280"/>
                <a:gridCol w="17783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正例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家を出る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家を去る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家を卒業する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大学を出る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大学を卒業する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大学を去る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用事が出来る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用事がおこる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用事が生まれる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子が出来る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子が生まれる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子がおこる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敵を飲む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敵を圧倒する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敵を受け入れる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要求を飲む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要求を受け入れる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要求を圧倒する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2483768" y="3168000"/>
            <a:ext cx="720080" cy="36004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448000" y="3600000"/>
            <a:ext cx="720080" cy="36004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835696" y="5157192"/>
            <a:ext cx="5904656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7524328" y="5877272"/>
            <a:ext cx="1440160" cy="5715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148</a:t>
            </a:r>
            <a:r>
              <a:rPr kumimoji="1" lang="ja-JP" altLang="en-US" sz="2400" dirty="0" smtClean="0"/>
              <a:t>例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評価例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類似度が正例 </a:t>
            </a:r>
            <a:r>
              <a:rPr lang="en-US" altLang="ja-JP" dirty="0" smtClean="0"/>
              <a:t>&gt; </a:t>
            </a:r>
            <a:r>
              <a:rPr lang="ja-JP" altLang="en-US" dirty="0" smtClean="0"/>
              <a:t>負例となれば正解と判定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123728" y="2348880"/>
          <a:ext cx="6480721" cy="11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76"/>
                <a:gridCol w="2475781"/>
                <a:gridCol w="2402964"/>
              </a:tblGrid>
              <a:tr h="384043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正例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手紙を出す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手紙を送る </a:t>
                      </a:r>
                      <a:r>
                        <a:rPr kumimoji="1" lang="ja-JP" altLang="en-US" baseline="0" dirty="0" smtClean="0"/>
                        <a:t>         </a:t>
                      </a:r>
                      <a:r>
                        <a:rPr kumimoji="1" lang="en-US" altLang="ja-JP" dirty="0" smtClean="0"/>
                        <a:t>(0.187)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手紙を伸ばす　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手を出す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手を伸ばす</a:t>
                      </a:r>
                      <a:r>
                        <a:rPr kumimoji="1" lang="ja-JP" altLang="en-US" baseline="0" dirty="0" smtClean="0"/>
                        <a:t>         </a:t>
                      </a:r>
                      <a:r>
                        <a:rPr kumimoji="1" lang="en-US" altLang="ja-JP" dirty="0" smtClean="0"/>
                        <a:t>(0.130)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手を送る 　　　　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123728" y="4077071"/>
          <a:ext cx="6408712" cy="11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448272"/>
                <a:gridCol w="2376264"/>
              </a:tblGrid>
              <a:tr h="384043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正例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迷惑を掛ける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迷惑を被る         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迷惑を費やす  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手を掛ける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手を費やす        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手を被る            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123728" y="5855672"/>
          <a:ext cx="64176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18"/>
                <a:gridCol w="2464118"/>
                <a:gridCol w="237839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正例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仕事が上がる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仕事が仕上がる </a:t>
                      </a:r>
                      <a:r>
                        <a:rPr kumimoji="1" lang="en-US" altLang="ja-JP" dirty="0" smtClean="0"/>
                        <a:t>(0.000)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仕事がなくなる  </a:t>
                      </a:r>
                      <a:r>
                        <a:rPr kumimoji="1" lang="en-US" altLang="ja-JP" dirty="0" smtClean="0"/>
                        <a:t>(0.228)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827584" y="2276872"/>
            <a:ext cx="100811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正解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827584" y="5733256"/>
            <a:ext cx="12241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不正解</a:t>
            </a:r>
            <a:endParaRPr kumimoji="1" lang="ja-JP" altLang="en-US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827584" y="4005064"/>
            <a:ext cx="100811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同点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コーパスサイズと精度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dirty="0" smtClean="0"/>
              <a:t>素性ベクトルを作成するコーパスサイズ</a:t>
            </a:r>
            <a:r>
              <a:rPr lang="ja-JP" altLang="en-US" dirty="0" smtClean="0"/>
              <a:t>を変化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611560" y="3068960"/>
          <a:ext cx="822832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44"/>
                <a:gridCol w="1007306"/>
                <a:gridCol w="1007306"/>
                <a:gridCol w="1350030"/>
                <a:gridCol w="1096712"/>
                <a:gridCol w="1096712"/>
                <a:gridCol w="1096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コーパス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ja-JP" altLang="en-US" sz="2000" dirty="0" smtClean="0"/>
                        <a:t>サイズ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正解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同点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不正解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R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F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27M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144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1.000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0.027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0.053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107M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13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134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1.000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0.088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0.160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430M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26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120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0.929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0.176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0.295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1.7G</a:t>
                      </a:r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51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96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0.981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0.345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0.510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6.9G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77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63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8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0.906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0.520</a:t>
                      </a:r>
                      <a:endParaRPr kumimoji="1" lang="ja-JP" altLang="en-US" sz="2000" dirty="0"/>
                    </a:p>
                  </a:txBody>
                  <a:tcPr marL="122614" marR="122614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rgbClr val="FF0000"/>
                          </a:solidFill>
                        </a:rPr>
                        <a:t>0.661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22614" marR="122614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60078" y="2420888"/>
            <a:ext cx="2520280" cy="461665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素性の単位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述語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コーパスサイズと精度</a:t>
            </a:r>
            <a:endParaRPr kumimoji="1" lang="ja-JP" altLang="en-US" dirty="0"/>
          </a:p>
        </p:txBody>
      </p:sp>
      <p:sp>
        <p:nvSpPr>
          <p:cNvPr id="4" name="AutoShape 59"/>
          <p:cNvSpPr>
            <a:spLocks noChangeAspect="1" noChangeArrowheads="1" noTextEdit="1"/>
          </p:cNvSpPr>
          <p:nvPr/>
        </p:nvSpPr>
        <p:spPr bwMode="auto">
          <a:xfrm>
            <a:off x="1692275" y="1557338"/>
            <a:ext cx="6183313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1706563" y="1571625"/>
            <a:ext cx="6169025" cy="5070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62"/>
          <p:cNvSpPr>
            <a:spLocks noChangeArrowheads="1"/>
          </p:cNvSpPr>
          <p:nvPr/>
        </p:nvSpPr>
        <p:spPr bwMode="auto">
          <a:xfrm>
            <a:off x="2386013" y="1789113"/>
            <a:ext cx="5286375" cy="410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Freeform 63"/>
          <p:cNvSpPr>
            <a:spLocks noEditPoints="1"/>
          </p:cNvSpPr>
          <p:nvPr/>
        </p:nvSpPr>
        <p:spPr bwMode="auto">
          <a:xfrm>
            <a:off x="2371725" y="1789113"/>
            <a:ext cx="5300663" cy="3711575"/>
          </a:xfrm>
          <a:custGeom>
            <a:avLst/>
            <a:gdLst/>
            <a:ahLst/>
            <a:cxnLst>
              <a:cxn ang="0">
                <a:pos x="0" y="2329"/>
              </a:cxn>
              <a:cxn ang="0">
                <a:pos x="3339" y="2329"/>
              </a:cxn>
              <a:cxn ang="0">
                <a:pos x="3339" y="2338"/>
              </a:cxn>
              <a:cxn ang="0">
                <a:pos x="0" y="2338"/>
              </a:cxn>
              <a:cxn ang="0">
                <a:pos x="0" y="2329"/>
              </a:cxn>
              <a:cxn ang="0">
                <a:pos x="0" y="2064"/>
              </a:cxn>
              <a:cxn ang="0">
                <a:pos x="3339" y="2064"/>
              </a:cxn>
              <a:cxn ang="0">
                <a:pos x="3339" y="2072"/>
              </a:cxn>
              <a:cxn ang="0">
                <a:pos x="0" y="2072"/>
              </a:cxn>
              <a:cxn ang="0">
                <a:pos x="0" y="2064"/>
              </a:cxn>
              <a:cxn ang="0">
                <a:pos x="0" y="1807"/>
              </a:cxn>
              <a:cxn ang="0">
                <a:pos x="3339" y="1807"/>
              </a:cxn>
              <a:cxn ang="0">
                <a:pos x="3339" y="1815"/>
              </a:cxn>
              <a:cxn ang="0">
                <a:pos x="0" y="1815"/>
              </a:cxn>
              <a:cxn ang="0">
                <a:pos x="0" y="1807"/>
              </a:cxn>
              <a:cxn ang="0">
                <a:pos x="0" y="1550"/>
              </a:cxn>
              <a:cxn ang="0">
                <a:pos x="3339" y="1550"/>
              </a:cxn>
              <a:cxn ang="0">
                <a:pos x="3339" y="1558"/>
              </a:cxn>
              <a:cxn ang="0">
                <a:pos x="0" y="1558"/>
              </a:cxn>
              <a:cxn ang="0">
                <a:pos x="0" y="1550"/>
              </a:cxn>
              <a:cxn ang="0">
                <a:pos x="0" y="1293"/>
              </a:cxn>
              <a:cxn ang="0">
                <a:pos x="3339" y="1293"/>
              </a:cxn>
              <a:cxn ang="0">
                <a:pos x="3339" y="1301"/>
              </a:cxn>
              <a:cxn ang="0">
                <a:pos x="0" y="1301"/>
              </a:cxn>
              <a:cxn ang="0">
                <a:pos x="0" y="1293"/>
              </a:cxn>
              <a:cxn ang="0">
                <a:pos x="0" y="1036"/>
              </a:cxn>
              <a:cxn ang="0">
                <a:pos x="3339" y="1036"/>
              </a:cxn>
              <a:cxn ang="0">
                <a:pos x="3339" y="1044"/>
              </a:cxn>
              <a:cxn ang="0">
                <a:pos x="0" y="1044"/>
              </a:cxn>
              <a:cxn ang="0">
                <a:pos x="0" y="1036"/>
              </a:cxn>
              <a:cxn ang="0">
                <a:pos x="0" y="770"/>
              </a:cxn>
              <a:cxn ang="0">
                <a:pos x="3339" y="770"/>
              </a:cxn>
              <a:cxn ang="0">
                <a:pos x="3339" y="779"/>
              </a:cxn>
              <a:cxn ang="0">
                <a:pos x="0" y="779"/>
              </a:cxn>
              <a:cxn ang="0">
                <a:pos x="0" y="770"/>
              </a:cxn>
              <a:cxn ang="0">
                <a:pos x="0" y="513"/>
              </a:cxn>
              <a:cxn ang="0">
                <a:pos x="3339" y="513"/>
              </a:cxn>
              <a:cxn ang="0">
                <a:pos x="3339" y="522"/>
              </a:cxn>
              <a:cxn ang="0">
                <a:pos x="0" y="522"/>
              </a:cxn>
              <a:cxn ang="0">
                <a:pos x="0" y="513"/>
              </a:cxn>
              <a:cxn ang="0">
                <a:pos x="0" y="257"/>
              </a:cxn>
              <a:cxn ang="0">
                <a:pos x="3339" y="257"/>
              </a:cxn>
              <a:cxn ang="0">
                <a:pos x="3339" y="265"/>
              </a:cxn>
              <a:cxn ang="0">
                <a:pos x="0" y="265"/>
              </a:cxn>
              <a:cxn ang="0">
                <a:pos x="0" y="257"/>
              </a:cxn>
              <a:cxn ang="0">
                <a:pos x="0" y="0"/>
              </a:cxn>
              <a:cxn ang="0">
                <a:pos x="3339" y="0"/>
              </a:cxn>
              <a:cxn ang="0">
                <a:pos x="3339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3339" h="2338">
                <a:moveTo>
                  <a:pt x="0" y="2329"/>
                </a:moveTo>
                <a:lnTo>
                  <a:pt x="3339" y="2329"/>
                </a:lnTo>
                <a:lnTo>
                  <a:pt x="3339" y="2338"/>
                </a:lnTo>
                <a:lnTo>
                  <a:pt x="0" y="2338"/>
                </a:lnTo>
                <a:lnTo>
                  <a:pt x="0" y="2329"/>
                </a:lnTo>
                <a:close/>
                <a:moveTo>
                  <a:pt x="0" y="2064"/>
                </a:moveTo>
                <a:lnTo>
                  <a:pt x="3339" y="2064"/>
                </a:lnTo>
                <a:lnTo>
                  <a:pt x="3339" y="2072"/>
                </a:lnTo>
                <a:lnTo>
                  <a:pt x="0" y="2072"/>
                </a:lnTo>
                <a:lnTo>
                  <a:pt x="0" y="2064"/>
                </a:lnTo>
                <a:close/>
                <a:moveTo>
                  <a:pt x="0" y="1807"/>
                </a:moveTo>
                <a:lnTo>
                  <a:pt x="3339" y="1807"/>
                </a:lnTo>
                <a:lnTo>
                  <a:pt x="3339" y="1815"/>
                </a:lnTo>
                <a:lnTo>
                  <a:pt x="0" y="1815"/>
                </a:lnTo>
                <a:lnTo>
                  <a:pt x="0" y="1807"/>
                </a:lnTo>
                <a:close/>
                <a:moveTo>
                  <a:pt x="0" y="1550"/>
                </a:moveTo>
                <a:lnTo>
                  <a:pt x="3339" y="1550"/>
                </a:lnTo>
                <a:lnTo>
                  <a:pt x="3339" y="1558"/>
                </a:lnTo>
                <a:lnTo>
                  <a:pt x="0" y="1558"/>
                </a:lnTo>
                <a:lnTo>
                  <a:pt x="0" y="1550"/>
                </a:lnTo>
                <a:close/>
                <a:moveTo>
                  <a:pt x="0" y="1293"/>
                </a:moveTo>
                <a:lnTo>
                  <a:pt x="3339" y="1293"/>
                </a:lnTo>
                <a:lnTo>
                  <a:pt x="3339" y="1301"/>
                </a:lnTo>
                <a:lnTo>
                  <a:pt x="0" y="1301"/>
                </a:lnTo>
                <a:lnTo>
                  <a:pt x="0" y="1293"/>
                </a:lnTo>
                <a:close/>
                <a:moveTo>
                  <a:pt x="0" y="1036"/>
                </a:moveTo>
                <a:lnTo>
                  <a:pt x="3339" y="1036"/>
                </a:lnTo>
                <a:lnTo>
                  <a:pt x="3339" y="1044"/>
                </a:lnTo>
                <a:lnTo>
                  <a:pt x="0" y="1044"/>
                </a:lnTo>
                <a:lnTo>
                  <a:pt x="0" y="1036"/>
                </a:lnTo>
                <a:close/>
                <a:moveTo>
                  <a:pt x="0" y="770"/>
                </a:moveTo>
                <a:lnTo>
                  <a:pt x="3339" y="770"/>
                </a:lnTo>
                <a:lnTo>
                  <a:pt x="3339" y="779"/>
                </a:lnTo>
                <a:lnTo>
                  <a:pt x="0" y="779"/>
                </a:lnTo>
                <a:lnTo>
                  <a:pt x="0" y="770"/>
                </a:lnTo>
                <a:close/>
                <a:moveTo>
                  <a:pt x="0" y="513"/>
                </a:moveTo>
                <a:lnTo>
                  <a:pt x="3339" y="513"/>
                </a:lnTo>
                <a:lnTo>
                  <a:pt x="3339" y="522"/>
                </a:lnTo>
                <a:lnTo>
                  <a:pt x="0" y="522"/>
                </a:lnTo>
                <a:lnTo>
                  <a:pt x="0" y="513"/>
                </a:lnTo>
                <a:close/>
                <a:moveTo>
                  <a:pt x="0" y="257"/>
                </a:moveTo>
                <a:lnTo>
                  <a:pt x="3339" y="257"/>
                </a:lnTo>
                <a:lnTo>
                  <a:pt x="3339" y="265"/>
                </a:lnTo>
                <a:lnTo>
                  <a:pt x="0" y="265"/>
                </a:lnTo>
                <a:lnTo>
                  <a:pt x="0" y="257"/>
                </a:lnTo>
                <a:close/>
                <a:moveTo>
                  <a:pt x="0" y="0"/>
                </a:moveTo>
                <a:lnTo>
                  <a:pt x="3339" y="0"/>
                </a:lnTo>
                <a:lnTo>
                  <a:pt x="3339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">
            <a:solidFill>
              <a:srgbClr val="86868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Rectangle 64"/>
          <p:cNvSpPr>
            <a:spLocks noChangeArrowheads="1"/>
          </p:cNvSpPr>
          <p:nvPr/>
        </p:nvSpPr>
        <p:spPr bwMode="auto">
          <a:xfrm>
            <a:off x="2371725" y="1789113"/>
            <a:ext cx="14288" cy="4105275"/>
          </a:xfrm>
          <a:prstGeom prst="rect">
            <a:avLst/>
          </a:prstGeom>
          <a:solidFill>
            <a:srgbClr val="868686"/>
          </a:solidFill>
          <a:ln w="9">
            <a:solidFill>
              <a:srgbClr val="86868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Freeform 65"/>
          <p:cNvSpPr>
            <a:spLocks noEditPoints="1"/>
          </p:cNvSpPr>
          <p:nvPr/>
        </p:nvSpPr>
        <p:spPr bwMode="auto">
          <a:xfrm>
            <a:off x="2303463" y="1789113"/>
            <a:ext cx="68263" cy="4119562"/>
          </a:xfrm>
          <a:custGeom>
            <a:avLst/>
            <a:gdLst/>
            <a:ahLst/>
            <a:cxnLst>
              <a:cxn ang="0">
                <a:pos x="0" y="2586"/>
              </a:cxn>
              <a:cxn ang="0">
                <a:pos x="43" y="2586"/>
              </a:cxn>
              <a:cxn ang="0">
                <a:pos x="43" y="2595"/>
              </a:cxn>
              <a:cxn ang="0">
                <a:pos x="0" y="2595"/>
              </a:cxn>
              <a:cxn ang="0">
                <a:pos x="0" y="2586"/>
              </a:cxn>
              <a:cxn ang="0">
                <a:pos x="0" y="2329"/>
              </a:cxn>
              <a:cxn ang="0">
                <a:pos x="43" y="2329"/>
              </a:cxn>
              <a:cxn ang="0">
                <a:pos x="43" y="2338"/>
              </a:cxn>
              <a:cxn ang="0">
                <a:pos x="0" y="2338"/>
              </a:cxn>
              <a:cxn ang="0">
                <a:pos x="0" y="2329"/>
              </a:cxn>
              <a:cxn ang="0">
                <a:pos x="0" y="2064"/>
              </a:cxn>
              <a:cxn ang="0">
                <a:pos x="43" y="2064"/>
              </a:cxn>
              <a:cxn ang="0">
                <a:pos x="43" y="2072"/>
              </a:cxn>
              <a:cxn ang="0">
                <a:pos x="0" y="2072"/>
              </a:cxn>
              <a:cxn ang="0">
                <a:pos x="0" y="2064"/>
              </a:cxn>
              <a:cxn ang="0">
                <a:pos x="0" y="1807"/>
              </a:cxn>
              <a:cxn ang="0">
                <a:pos x="43" y="1807"/>
              </a:cxn>
              <a:cxn ang="0">
                <a:pos x="43" y="1815"/>
              </a:cxn>
              <a:cxn ang="0">
                <a:pos x="0" y="1815"/>
              </a:cxn>
              <a:cxn ang="0">
                <a:pos x="0" y="1807"/>
              </a:cxn>
              <a:cxn ang="0">
                <a:pos x="0" y="1550"/>
              </a:cxn>
              <a:cxn ang="0">
                <a:pos x="43" y="1550"/>
              </a:cxn>
              <a:cxn ang="0">
                <a:pos x="43" y="1558"/>
              </a:cxn>
              <a:cxn ang="0">
                <a:pos x="0" y="1558"/>
              </a:cxn>
              <a:cxn ang="0">
                <a:pos x="0" y="1550"/>
              </a:cxn>
              <a:cxn ang="0">
                <a:pos x="0" y="1293"/>
              </a:cxn>
              <a:cxn ang="0">
                <a:pos x="43" y="1293"/>
              </a:cxn>
              <a:cxn ang="0">
                <a:pos x="43" y="1301"/>
              </a:cxn>
              <a:cxn ang="0">
                <a:pos x="0" y="1301"/>
              </a:cxn>
              <a:cxn ang="0">
                <a:pos x="0" y="1293"/>
              </a:cxn>
              <a:cxn ang="0">
                <a:pos x="0" y="1036"/>
              </a:cxn>
              <a:cxn ang="0">
                <a:pos x="43" y="1036"/>
              </a:cxn>
              <a:cxn ang="0">
                <a:pos x="43" y="1044"/>
              </a:cxn>
              <a:cxn ang="0">
                <a:pos x="0" y="1044"/>
              </a:cxn>
              <a:cxn ang="0">
                <a:pos x="0" y="1036"/>
              </a:cxn>
              <a:cxn ang="0">
                <a:pos x="0" y="770"/>
              </a:cxn>
              <a:cxn ang="0">
                <a:pos x="43" y="770"/>
              </a:cxn>
              <a:cxn ang="0">
                <a:pos x="43" y="779"/>
              </a:cxn>
              <a:cxn ang="0">
                <a:pos x="0" y="779"/>
              </a:cxn>
              <a:cxn ang="0">
                <a:pos x="0" y="770"/>
              </a:cxn>
              <a:cxn ang="0">
                <a:pos x="0" y="513"/>
              </a:cxn>
              <a:cxn ang="0">
                <a:pos x="43" y="513"/>
              </a:cxn>
              <a:cxn ang="0">
                <a:pos x="43" y="522"/>
              </a:cxn>
              <a:cxn ang="0">
                <a:pos x="0" y="522"/>
              </a:cxn>
              <a:cxn ang="0">
                <a:pos x="0" y="513"/>
              </a:cxn>
              <a:cxn ang="0">
                <a:pos x="0" y="257"/>
              </a:cxn>
              <a:cxn ang="0">
                <a:pos x="43" y="257"/>
              </a:cxn>
              <a:cxn ang="0">
                <a:pos x="43" y="265"/>
              </a:cxn>
              <a:cxn ang="0">
                <a:pos x="0" y="265"/>
              </a:cxn>
              <a:cxn ang="0">
                <a:pos x="0" y="257"/>
              </a:cxn>
              <a:cxn ang="0">
                <a:pos x="0" y="0"/>
              </a:cxn>
              <a:cxn ang="0">
                <a:pos x="43" y="0"/>
              </a:cxn>
              <a:cxn ang="0">
                <a:pos x="43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43" h="2595">
                <a:moveTo>
                  <a:pt x="0" y="2586"/>
                </a:moveTo>
                <a:lnTo>
                  <a:pt x="43" y="2586"/>
                </a:lnTo>
                <a:lnTo>
                  <a:pt x="43" y="2595"/>
                </a:lnTo>
                <a:lnTo>
                  <a:pt x="0" y="2595"/>
                </a:lnTo>
                <a:lnTo>
                  <a:pt x="0" y="2586"/>
                </a:lnTo>
                <a:close/>
                <a:moveTo>
                  <a:pt x="0" y="2329"/>
                </a:moveTo>
                <a:lnTo>
                  <a:pt x="43" y="2329"/>
                </a:lnTo>
                <a:lnTo>
                  <a:pt x="43" y="2338"/>
                </a:lnTo>
                <a:lnTo>
                  <a:pt x="0" y="2338"/>
                </a:lnTo>
                <a:lnTo>
                  <a:pt x="0" y="2329"/>
                </a:lnTo>
                <a:close/>
                <a:moveTo>
                  <a:pt x="0" y="2064"/>
                </a:moveTo>
                <a:lnTo>
                  <a:pt x="43" y="2064"/>
                </a:lnTo>
                <a:lnTo>
                  <a:pt x="43" y="2072"/>
                </a:lnTo>
                <a:lnTo>
                  <a:pt x="0" y="2072"/>
                </a:lnTo>
                <a:lnTo>
                  <a:pt x="0" y="2064"/>
                </a:lnTo>
                <a:close/>
                <a:moveTo>
                  <a:pt x="0" y="1807"/>
                </a:moveTo>
                <a:lnTo>
                  <a:pt x="43" y="1807"/>
                </a:lnTo>
                <a:lnTo>
                  <a:pt x="43" y="1815"/>
                </a:lnTo>
                <a:lnTo>
                  <a:pt x="0" y="1815"/>
                </a:lnTo>
                <a:lnTo>
                  <a:pt x="0" y="1807"/>
                </a:lnTo>
                <a:close/>
                <a:moveTo>
                  <a:pt x="0" y="1550"/>
                </a:moveTo>
                <a:lnTo>
                  <a:pt x="43" y="1550"/>
                </a:lnTo>
                <a:lnTo>
                  <a:pt x="43" y="1558"/>
                </a:lnTo>
                <a:lnTo>
                  <a:pt x="0" y="1558"/>
                </a:lnTo>
                <a:lnTo>
                  <a:pt x="0" y="1550"/>
                </a:lnTo>
                <a:close/>
                <a:moveTo>
                  <a:pt x="0" y="1293"/>
                </a:moveTo>
                <a:lnTo>
                  <a:pt x="43" y="1293"/>
                </a:lnTo>
                <a:lnTo>
                  <a:pt x="43" y="1301"/>
                </a:lnTo>
                <a:lnTo>
                  <a:pt x="0" y="1301"/>
                </a:lnTo>
                <a:lnTo>
                  <a:pt x="0" y="1293"/>
                </a:lnTo>
                <a:close/>
                <a:moveTo>
                  <a:pt x="0" y="1036"/>
                </a:moveTo>
                <a:lnTo>
                  <a:pt x="43" y="1036"/>
                </a:lnTo>
                <a:lnTo>
                  <a:pt x="43" y="1044"/>
                </a:lnTo>
                <a:lnTo>
                  <a:pt x="0" y="1044"/>
                </a:lnTo>
                <a:lnTo>
                  <a:pt x="0" y="1036"/>
                </a:lnTo>
                <a:close/>
                <a:moveTo>
                  <a:pt x="0" y="770"/>
                </a:moveTo>
                <a:lnTo>
                  <a:pt x="43" y="770"/>
                </a:lnTo>
                <a:lnTo>
                  <a:pt x="43" y="779"/>
                </a:lnTo>
                <a:lnTo>
                  <a:pt x="0" y="779"/>
                </a:lnTo>
                <a:lnTo>
                  <a:pt x="0" y="770"/>
                </a:lnTo>
                <a:close/>
                <a:moveTo>
                  <a:pt x="0" y="513"/>
                </a:moveTo>
                <a:lnTo>
                  <a:pt x="43" y="513"/>
                </a:lnTo>
                <a:lnTo>
                  <a:pt x="43" y="522"/>
                </a:lnTo>
                <a:lnTo>
                  <a:pt x="0" y="522"/>
                </a:lnTo>
                <a:lnTo>
                  <a:pt x="0" y="513"/>
                </a:lnTo>
                <a:close/>
                <a:moveTo>
                  <a:pt x="0" y="257"/>
                </a:moveTo>
                <a:lnTo>
                  <a:pt x="43" y="257"/>
                </a:lnTo>
                <a:lnTo>
                  <a:pt x="43" y="265"/>
                </a:lnTo>
                <a:lnTo>
                  <a:pt x="0" y="265"/>
                </a:lnTo>
                <a:lnTo>
                  <a:pt x="0" y="257"/>
                </a:lnTo>
                <a:close/>
                <a:moveTo>
                  <a:pt x="0" y="0"/>
                </a:moveTo>
                <a:lnTo>
                  <a:pt x="43" y="0"/>
                </a:lnTo>
                <a:lnTo>
                  <a:pt x="43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">
            <a:solidFill>
              <a:srgbClr val="86868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Rectangle 66"/>
          <p:cNvSpPr>
            <a:spLocks noChangeArrowheads="1"/>
          </p:cNvSpPr>
          <p:nvPr/>
        </p:nvSpPr>
        <p:spPr bwMode="auto">
          <a:xfrm>
            <a:off x="2371725" y="5894388"/>
            <a:ext cx="5300663" cy="14287"/>
          </a:xfrm>
          <a:prstGeom prst="rect">
            <a:avLst/>
          </a:prstGeom>
          <a:solidFill>
            <a:srgbClr val="868686"/>
          </a:solidFill>
          <a:ln w="9">
            <a:solidFill>
              <a:srgbClr val="86868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Freeform 67"/>
          <p:cNvSpPr>
            <a:spLocks noEditPoints="1"/>
          </p:cNvSpPr>
          <p:nvPr/>
        </p:nvSpPr>
        <p:spPr bwMode="auto">
          <a:xfrm>
            <a:off x="2371725" y="5894388"/>
            <a:ext cx="5313363" cy="809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9" y="51"/>
              </a:cxn>
              <a:cxn ang="0">
                <a:pos x="0" y="51"/>
              </a:cxn>
              <a:cxn ang="0">
                <a:pos x="0" y="0"/>
              </a:cxn>
              <a:cxn ang="0">
                <a:pos x="9" y="0"/>
              </a:cxn>
              <a:cxn ang="0">
                <a:pos x="488" y="0"/>
              </a:cxn>
              <a:cxn ang="0">
                <a:pos x="488" y="51"/>
              </a:cxn>
              <a:cxn ang="0">
                <a:pos x="479" y="51"/>
              </a:cxn>
              <a:cxn ang="0">
                <a:pos x="479" y="0"/>
              </a:cxn>
              <a:cxn ang="0">
                <a:pos x="488" y="0"/>
              </a:cxn>
              <a:cxn ang="0">
                <a:pos x="967" y="0"/>
              </a:cxn>
              <a:cxn ang="0">
                <a:pos x="967" y="51"/>
              </a:cxn>
              <a:cxn ang="0">
                <a:pos x="959" y="51"/>
              </a:cxn>
              <a:cxn ang="0">
                <a:pos x="959" y="0"/>
              </a:cxn>
              <a:cxn ang="0">
                <a:pos x="967" y="0"/>
              </a:cxn>
              <a:cxn ang="0">
                <a:pos x="1438" y="0"/>
              </a:cxn>
              <a:cxn ang="0">
                <a:pos x="1438" y="51"/>
              </a:cxn>
              <a:cxn ang="0">
                <a:pos x="1430" y="51"/>
              </a:cxn>
              <a:cxn ang="0">
                <a:pos x="1430" y="0"/>
              </a:cxn>
              <a:cxn ang="0">
                <a:pos x="1438" y="0"/>
              </a:cxn>
              <a:cxn ang="0">
                <a:pos x="1918" y="0"/>
              </a:cxn>
              <a:cxn ang="0">
                <a:pos x="1918" y="51"/>
              </a:cxn>
              <a:cxn ang="0">
                <a:pos x="1909" y="51"/>
              </a:cxn>
              <a:cxn ang="0">
                <a:pos x="1909" y="0"/>
              </a:cxn>
              <a:cxn ang="0">
                <a:pos x="1918" y="0"/>
              </a:cxn>
              <a:cxn ang="0">
                <a:pos x="2397" y="0"/>
              </a:cxn>
              <a:cxn ang="0">
                <a:pos x="2397" y="51"/>
              </a:cxn>
              <a:cxn ang="0">
                <a:pos x="2388" y="51"/>
              </a:cxn>
              <a:cxn ang="0">
                <a:pos x="2388" y="0"/>
              </a:cxn>
              <a:cxn ang="0">
                <a:pos x="2397" y="0"/>
              </a:cxn>
              <a:cxn ang="0">
                <a:pos x="2868" y="0"/>
              </a:cxn>
              <a:cxn ang="0">
                <a:pos x="2868" y="51"/>
              </a:cxn>
              <a:cxn ang="0">
                <a:pos x="2859" y="51"/>
              </a:cxn>
              <a:cxn ang="0">
                <a:pos x="2859" y="0"/>
              </a:cxn>
              <a:cxn ang="0">
                <a:pos x="2868" y="0"/>
              </a:cxn>
              <a:cxn ang="0">
                <a:pos x="3347" y="0"/>
              </a:cxn>
              <a:cxn ang="0">
                <a:pos x="3347" y="51"/>
              </a:cxn>
              <a:cxn ang="0">
                <a:pos x="3339" y="51"/>
              </a:cxn>
              <a:cxn ang="0">
                <a:pos x="3339" y="0"/>
              </a:cxn>
              <a:cxn ang="0">
                <a:pos x="3347" y="0"/>
              </a:cxn>
            </a:cxnLst>
            <a:rect l="0" t="0" r="r" b="b"/>
            <a:pathLst>
              <a:path w="3347" h="51">
                <a:moveTo>
                  <a:pt x="9" y="0"/>
                </a:moveTo>
                <a:lnTo>
                  <a:pt x="9" y="51"/>
                </a:lnTo>
                <a:lnTo>
                  <a:pt x="0" y="51"/>
                </a:lnTo>
                <a:lnTo>
                  <a:pt x="0" y="0"/>
                </a:lnTo>
                <a:lnTo>
                  <a:pt x="9" y="0"/>
                </a:lnTo>
                <a:close/>
                <a:moveTo>
                  <a:pt x="488" y="0"/>
                </a:moveTo>
                <a:lnTo>
                  <a:pt x="488" y="51"/>
                </a:lnTo>
                <a:lnTo>
                  <a:pt x="479" y="51"/>
                </a:lnTo>
                <a:lnTo>
                  <a:pt x="479" y="0"/>
                </a:lnTo>
                <a:lnTo>
                  <a:pt x="488" y="0"/>
                </a:lnTo>
                <a:close/>
                <a:moveTo>
                  <a:pt x="967" y="0"/>
                </a:moveTo>
                <a:lnTo>
                  <a:pt x="967" y="51"/>
                </a:lnTo>
                <a:lnTo>
                  <a:pt x="959" y="51"/>
                </a:lnTo>
                <a:lnTo>
                  <a:pt x="959" y="0"/>
                </a:lnTo>
                <a:lnTo>
                  <a:pt x="967" y="0"/>
                </a:lnTo>
                <a:close/>
                <a:moveTo>
                  <a:pt x="1438" y="0"/>
                </a:moveTo>
                <a:lnTo>
                  <a:pt x="1438" y="51"/>
                </a:lnTo>
                <a:lnTo>
                  <a:pt x="1430" y="51"/>
                </a:lnTo>
                <a:lnTo>
                  <a:pt x="1430" y="0"/>
                </a:lnTo>
                <a:lnTo>
                  <a:pt x="1438" y="0"/>
                </a:lnTo>
                <a:close/>
                <a:moveTo>
                  <a:pt x="1918" y="0"/>
                </a:moveTo>
                <a:lnTo>
                  <a:pt x="1918" y="51"/>
                </a:lnTo>
                <a:lnTo>
                  <a:pt x="1909" y="51"/>
                </a:lnTo>
                <a:lnTo>
                  <a:pt x="1909" y="0"/>
                </a:lnTo>
                <a:lnTo>
                  <a:pt x="1918" y="0"/>
                </a:lnTo>
                <a:close/>
                <a:moveTo>
                  <a:pt x="2397" y="0"/>
                </a:moveTo>
                <a:lnTo>
                  <a:pt x="2397" y="51"/>
                </a:lnTo>
                <a:lnTo>
                  <a:pt x="2388" y="51"/>
                </a:lnTo>
                <a:lnTo>
                  <a:pt x="2388" y="0"/>
                </a:lnTo>
                <a:lnTo>
                  <a:pt x="2397" y="0"/>
                </a:lnTo>
                <a:close/>
                <a:moveTo>
                  <a:pt x="2868" y="0"/>
                </a:moveTo>
                <a:lnTo>
                  <a:pt x="2868" y="51"/>
                </a:lnTo>
                <a:lnTo>
                  <a:pt x="2859" y="51"/>
                </a:lnTo>
                <a:lnTo>
                  <a:pt x="2859" y="0"/>
                </a:lnTo>
                <a:lnTo>
                  <a:pt x="2868" y="0"/>
                </a:lnTo>
                <a:close/>
                <a:moveTo>
                  <a:pt x="3347" y="0"/>
                </a:moveTo>
                <a:lnTo>
                  <a:pt x="3347" y="51"/>
                </a:lnTo>
                <a:lnTo>
                  <a:pt x="3339" y="51"/>
                </a:lnTo>
                <a:lnTo>
                  <a:pt x="3339" y="0"/>
                </a:lnTo>
                <a:lnTo>
                  <a:pt x="3347" y="0"/>
                </a:lnTo>
                <a:close/>
              </a:path>
            </a:pathLst>
          </a:custGeom>
          <a:solidFill>
            <a:srgbClr val="868686"/>
          </a:solidFill>
          <a:ln w="9">
            <a:solidFill>
              <a:srgbClr val="86868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Freeform 68"/>
          <p:cNvSpPr>
            <a:spLocks/>
          </p:cNvSpPr>
          <p:nvPr/>
        </p:nvSpPr>
        <p:spPr bwMode="auto">
          <a:xfrm>
            <a:off x="2738438" y="2671763"/>
            <a:ext cx="3819525" cy="2108200"/>
          </a:xfrm>
          <a:custGeom>
            <a:avLst/>
            <a:gdLst/>
            <a:ahLst/>
            <a:cxnLst>
              <a:cxn ang="0">
                <a:pos x="0" y="1311"/>
              </a:cxn>
              <a:cxn ang="0">
                <a:pos x="480" y="917"/>
              </a:cxn>
              <a:cxn ang="0">
                <a:pos x="950" y="488"/>
              </a:cxn>
              <a:cxn ang="0">
                <a:pos x="950" y="488"/>
              </a:cxn>
              <a:cxn ang="0">
                <a:pos x="1430" y="231"/>
              </a:cxn>
              <a:cxn ang="0">
                <a:pos x="1909" y="26"/>
              </a:cxn>
              <a:cxn ang="0">
                <a:pos x="1918" y="26"/>
              </a:cxn>
              <a:cxn ang="0">
                <a:pos x="2389" y="0"/>
              </a:cxn>
              <a:cxn ang="0">
                <a:pos x="2397" y="0"/>
              </a:cxn>
              <a:cxn ang="0">
                <a:pos x="2406" y="9"/>
              </a:cxn>
              <a:cxn ang="0">
                <a:pos x="2397" y="17"/>
              </a:cxn>
              <a:cxn ang="0">
                <a:pos x="2389" y="26"/>
              </a:cxn>
              <a:cxn ang="0">
                <a:pos x="1918" y="52"/>
              </a:cxn>
              <a:cxn ang="0">
                <a:pos x="1926" y="43"/>
              </a:cxn>
              <a:cxn ang="0">
                <a:pos x="1447" y="249"/>
              </a:cxn>
              <a:cxn ang="0">
                <a:pos x="967" y="506"/>
              </a:cxn>
              <a:cxn ang="0">
                <a:pos x="967" y="506"/>
              </a:cxn>
              <a:cxn ang="0">
                <a:pos x="497" y="934"/>
              </a:cxn>
              <a:cxn ang="0">
                <a:pos x="17" y="1328"/>
              </a:cxn>
              <a:cxn ang="0">
                <a:pos x="0" y="1328"/>
              </a:cxn>
              <a:cxn ang="0">
                <a:pos x="0" y="1311"/>
              </a:cxn>
              <a:cxn ang="0">
                <a:pos x="0" y="1311"/>
              </a:cxn>
            </a:cxnLst>
            <a:rect l="0" t="0" r="r" b="b"/>
            <a:pathLst>
              <a:path w="2406" h="1328">
                <a:moveTo>
                  <a:pt x="0" y="1311"/>
                </a:moveTo>
                <a:lnTo>
                  <a:pt x="480" y="917"/>
                </a:lnTo>
                <a:lnTo>
                  <a:pt x="950" y="488"/>
                </a:lnTo>
                <a:lnTo>
                  <a:pt x="950" y="488"/>
                </a:lnTo>
                <a:lnTo>
                  <a:pt x="1430" y="231"/>
                </a:lnTo>
                <a:lnTo>
                  <a:pt x="1909" y="26"/>
                </a:lnTo>
                <a:lnTo>
                  <a:pt x="1918" y="26"/>
                </a:lnTo>
                <a:lnTo>
                  <a:pt x="2389" y="0"/>
                </a:lnTo>
                <a:lnTo>
                  <a:pt x="2397" y="0"/>
                </a:lnTo>
                <a:lnTo>
                  <a:pt x="2406" y="9"/>
                </a:lnTo>
                <a:lnTo>
                  <a:pt x="2397" y="17"/>
                </a:lnTo>
                <a:lnTo>
                  <a:pt x="2389" y="26"/>
                </a:lnTo>
                <a:lnTo>
                  <a:pt x="1918" y="52"/>
                </a:lnTo>
                <a:lnTo>
                  <a:pt x="1926" y="43"/>
                </a:lnTo>
                <a:lnTo>
                  <a:pt x="1447" y="249"/>
                </a:lnTo>
                <a:lnTo>
                  <a:pt x="967" y="506"/>
                </a:lnTo>
                <a:lnTo>
                  <a:pt x="967" y="506"/>
                </a:lnTo>
                <a:lnTo>
                  <a:pt x="497" y="934"/>
                </a:lnTo>
                <a:lnTo>
                  <a:pt x="17" y="1328"/>
                </a:lnTo>
                <a:lnTo>
                  <a:pt x="0" y="1328"/>
                </a:lnTo>
                <a:lnTo>
                  <a:pt x="0" y="1311"/>
                </a:lnTo>
                <a:lnTo>
                  <a:pt x="0" y="1311"/>
                </a:lnTo>
                <a:close/>
              </a:path>
            </a:pathLst>
          </a:custGeom>
          <a:solidFill>
            <a:srgbClr val="416FA6"/>
          </a:solidFill>
          <a:ln w="9">
            <a:solidFill>
              <a:srgbClr val="416FA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Freeform 70"/>
          <p:cNvSpPr>
            <a:spLocks/>
          </p:cNvSpPr>
          <p:nvPr/>
        </p:nvSpPr>
        <p:spPr bwMode="auto">
          <a:xfrm>
            <a:off x="2738438" y="2278063"/>
            <a:ext cx="3819525" cy="80962"/>
          </a:xfrm>
          <a:custGeom>
            <a:avLst/>
            <a:gdLst/>
            <a:ahLst/>
            <a:cxnLst>
              <a:cxn ang="0">
                <a:pos x="9" y="26"/>
              </a:cxn>
              <a:cxn ang="0">
                <a:pos x="488" y="17"/>
              </a:cxn>
              <a:cxn ang="0">
                <a:pos x="959" y="17"/>
              </a:cxn>
              <a:cxn ang="0">
                <a:pos x="1438" y="8"/>
              </a:cxn>
              <a:cxn ang="0">
                <a:pos x="1918" y="8"/>
              </a:cxn>
              <a:cxn ang="0">
                <a:pos x="2389" y="0"/>
              </a:cxn>
              <a:cxn ang="0">
                <a:pos x="2397" y="0"/>
              </a:cxn>
              <a:cxn ang="0">
                <a:pos x="2406" y="8"/>
              </a:cxn>
              <a:cxn ang="0">
                <a:pos x="2397" y="17"/>
              </a:cxn>
              <a:cxn ang="0">
                <a:pos x="2389" y="26"/>
              </a:cxn>
              <a:cxn ang="0">
                <a:pos x="1918" y="34"/>
              </a:cxn>
              <a:cxn ang="0">
                <a:pos x="1438" y="34"/>
              </a:cxn>
              <a:cxn ang="0">
                <a:pos x="959" y="43"/>
              </a:cxn>
              <a:cxn ang="0">
                <a:pos x="488" y="43"/>
              </a:cxn>
              <a:cxn ang="0">
                <a:pos x="9" y="51"/>
              </a:cxn>
              <a:cxn ang="0">
                <a:pos x="0" y="43"/>
              </a:cxn>
              <a:cxn ang="0">
                <a:pos x="0" y="34"/>
              </a:cxn>
              <a:cxn ang="0">
                <a:pos x="0" y="26"/>
              </a:cxn>
              <a:cxn ang="0">
                <a:pos x="9" y="26"/>
              </a:cxn>
              <a:cxn ang="0">
                <a:pos x="9" y="26"/>
              </a:cxn>
            </a:cxnLst>
            <a:rect l="0" t="0" r="r" b="b"/>
            <a:pathLst>
              <a:path w="2406" h="51">
                <a:moveTo>
                  <a:pt x="9" y="26"/>
                </a:moveTo>
                <a:lnTo>
                  <a:pt x="488" y="17"/>
                </a:lnTo>
                <a:lnTo>
                  <a:pt x="959" y="17"/>
                </a:lnTo>
                <a:lnTo>
                  <a:pt x="1438" y="8"/>
                </a:lnTo>
                <a:lnTo>
                  <a:pt x="1918" y="8"/>
                </a:lnTo>
                <a:lnTo>
                  <a:pt x="2389" y="0"/>
                </a:lnTo>
                <a:lnTo>
                  <a:pt x="2397" y="0"/>
                </a:lnTo>
                <a:lnTo>
                  <a:pt x="2406" y="8"/>
                </a:lnTo>
                <a:lnTo>
                  <a:pt x="2397" y="17"/>
                </a:lnTo>
                <a:lnTo>
                  <a:pt x="2389" y="26"/>
                </a:lnTo>
                <a:lnTo>
                  <a:pt x="1918" y="34"/>
                </a:lnTo>
                <a:lnTo>
                  <a:pt x="1438" y="34"/>
                </a:lnTo>
                <a:lnTo>
                  <a:pt x="959" y="43"/>
                </a:lnTo>
                <a:lnTo>
                  <a:pt x="488" y="43"/>
                </a:lnTo>
                <a:lnTo>
                  <a:pt x="9" y="51"/>
                </a:lnTo>
                <a:lnTo>
                  <a:pt x="0" y="43"/>
                </a:lnTo>
                <a:lnTo>
                  <a:pt x="0" y="34"/>
                </a:lnTo>
                <a:lnTo>
                  <a:pt x="0" y="26"/>
                </a:lnTo>
                <a:lnTo>
                  <a:pt x="9" y="26"/>
                </a:lnTo>
                <a:lnTo>
                  <a:pt x="9" y="26"/>
                </a:lnTo>
                <a:close/>
              </a:path>
            </a:pathLst>
          </a:custGeom>
          <a:solidFill>
            <a:srgbClr val="86A44A"/>
          </a:solidFill>
          <a:ln w="9">
            <a:solidFill>
              <a:srgbClr val="86A44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Freeform 72"/>
          <p:cNvSpPr>
            <a:spLocks/>
          </p:cNvSpPr>
          <p:nvPr/>
        </p:nvSpPr>
        <p:spPr bwMode="auto">
          <a:xfrm>
            <a:off x="2738438" y="4208463"/>
            <a:ext cx="3805238" cy="842962"/>
          </a:xfrm>
          <a:custGeom>
            <a:avLst/>
            <a:gdLst/>
            <a:ahLst/>
            <a:cxnLst>
              <a:cxn ang="0">
                <a:pos x="9" y="505"/>
              </a:cxn>
              <a:cxn ang="0">
                <a:pos x="488" y="428"/>
              </a:cxn>
              <a:cxn ang="0">
                <a:pos x="959" y="351"/>
              </a:cxn>
              <a:cxn ang="0">
                <a:pos x="1438" y="248"/>
              </a:cxn>
              <a:cxn ang="0">
                <a:pos x="1918" y="163"/>
              </a:cxn>
              <a:cxn ang="0">
                <a:pos x="1918" y="163"/>
              </a:cxn>
              <a:cxn ang="0">
                <a:pos x="2389" y="0"/>
              </a:cxn>
              <a:cxn ang="0">
                <a:pos x="2397" y="0"/>
              </a:cxn>
              <a:cxn ang="0">
                <a:pos x="2397" y="9"/>
              </a:cxn>
              <a:cxn ang="0">
                <a:pos x="2397" y="17"/>
              </a:cxn>
              <a:cxn ang="0">
                <a:pos x="1926" y="180"/>
              </a:cxn>
              <a:cxn ang="0">
                <a:pos x="1918" y="188"/>
              </a:cxn>
              <a:cxn ang="0">
                <a:pos x="1438" y="274"/>
              </a:cxn>
              <a:cxn ang="0">
                <a:pos x="959" y="377"/>
              </a:cxn>
              <a:cxn ang="0">
                <a:pos x="488" y="454"/>
              </a:cxn>
              <a:cxn ang="0">
                <a:pos x="9" y="531"/>
              </a:cxn>
              <a:cxn ang="0">
                <a:pos x="0" y="522"/>
              </a:cxn>
              <a:cxn ang="0">
                <a:pos x="0" y="514"/>
              </a:cxn>
              <a:cxn ang="0">
                <a:pos x="0" y="505"/>
              </a:cxn>
              <a:cxn ang="0">
                <a:pos x="9" y="505"/>
              </a:cxn>
              <a:cxn ang="0">
                <a:pos x="9" y="505"/>
              </a:cxn>
            </a:cxnLst>
            <a:rect l="0" t="0" r="r" b="b"/>
            <a:pathLst>
              <a:path w="2397" h="531">
                <a:moveTo>
                  <a:pt x="9" y="505"/>
                </a:moveTo>
                <a:lnTo>
                  <a:pt x="488" y="428"/>
                </a:lnTo>
                <a:lnTo>
                  <a:pt x="959" y="351"/>
                </a:lnTo>
                <a:lnTo>
                  <a:pt x="1438" y="248"/>
                </a:lnTo>
                <a:lnTo>
                  <a:pt x="1918" y="163"/>
                </a:lnTo>
                <a:lnTo>
                  <a:pt x="1918" y="163"/>
                </a:lnTo>
                <a:lnTo>
                  <a:pt x="2389" y="0"/>
                </a:lnTo>
                <a:lnTo>
                  <a:pt x="2397" y="0"/>
                </a:lnTo>
                <a:lnTo>
                  <a:pt x="2397" y="9"/>
                </a:lnTo>
                <a:lnTo>
                  <a:pt x="2397" y="17"/>
                </a:lnTo>
                <a:lnTo>
                  <a:pt x="1926" y="180"/>
                </a:lnTo>
                <a:lnTo>
                  <a:pt x="1918" y="188"/>
                </a:lnTo>
                <a:lnTo>
                  <a:pt x="1438" y="274"/>
                </a:lnTo>
                <a:lnTo>
                  <a:pt x="959" y="377"/>
                </a:lnTo>
                <a:lnTo>
                  <a:pt x="488" y="454"/>
                </a:lnTo>
                <a:lnTo>
                  <a:pt x="9" y="531"/>
                </a:lnTo>
                <a:lnTo>
                  <a:pt x="0" y="522"/>
                </a:lnTo>
                <a:lnTo>
                  <a:pt x="0" y="514"/>
                </a:lnTo>
                <a:lnTo>
                  <a:pt x="0" y="505"/>
                </a:lnTo>
                <a:lnTo>
                  <a:pt x="9" y="505"/>
                </a:lnTo>
                <a:lnTo>
                  <a:pt x="9" y="505"/>
                </a:lnTo>
                <a:close/>
              </a:path>
            </a:pathLst>
          </a:custGeom>
          <a:solidFill>
            <a:srgbClr val="3D96AE"/>
          </a:solidFill>
          <a:ln w="9">
            <a:solidFill>
              <a:srgbClr val="3D96A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Freeform 73"/>
          <p:cNvSpPr>
            <a:spLocks/>
          </p:cNvSpPr>
          <p:nvPr/>
        </p:nvSpPr>
        <p:spPr bwMode="auto">
          <a:xfrm>
            <a:off x="3500438" y="3162300"/>
            <a:ext cx="3803650" cy="2717800"/>
          </a:xfrm>
          <a:custGeom>
            <a:avLst/>
            <a:gdLst/>
            <a:ahLst/>
            <a:cxnLst>
              <a:cxn ang="0">
                <a:pos x="8" y="1687"/>
              </a:cxn>
              <a:cxn ang="0">
                <a:pos x="479" y="1575"/>
              </a:cxn>
              <a:cxn ang="0">
                <a:pos x="470" y="1575"/>
              </a:cxn>
              <a:cxn ang="0">
                <a:pos x="950" y="1293"/>
              </a:cxn>
              <a:cxn ang="0">
                <a:pos x="1429" y="950"/>
              </a:cxn>
              <a:cxn ang="0">
                <a:pos x="1429" y="950"/>
              </a:cxn>
              <a:cxn ang="0">
                <a:pos x="1900" y="394"/>
              </a:cxn>
              <a:cxn ang="0">
                <a:pos x="1900" y="394"/>
              </a:cxn>
              <a:cxn ang="0">
                <a:pos x="2379" y="0"/>
              </a:cxn>
              <a:cxn ang="0">
                <a:pos x="2396" y="0"/>
              </a:cxn>
              <a:cxn ang="0">
                <a:pos x="2396" y="17"/>
              </a:cxn>
              <a:cxn ang="0">
                <a:pos x="1917" y="411"/>
              </a:cxn>
              <a:cxn ang="0">
                <a:pos x="1917" y="411"/>
              </a:cxn>
              <a:cxn ang="0">
                <a:pos x="1446" y="967"/>
              </a:cxn>
              <a:cxn ang="0">
                <a:pos x="1446" y="967"/>
              </a:cxn>
              <a:cxn ang="0">
                <a:pos x="967" y="1310"/>
              </a:cxn>
              <a:cxn ang="0">
                <a:pos x="487" y="1593"/>
              </a:cxn>
              <a:cxn ang="0">
                <a:pos x="479" y="1601"/>
              </a:cxn>
              <a:cxn ang="0">
                <a:pos x="8" y="1712"/>
              </a:cxn>
              <a:cxn ang="0">
                <a:pos x="0" y="1704"/>
              </a:cxn>
              <a:cxn ang="0">
                <a:pos x="0" y="1695"/>
              </a:cxn>
              <a:cxn ang="0">
                <a:pos x="0" y="1687"/>
              </a:cxn>
              <a:cxn ang="0">
                <a:pos x="8" y="1687"/>
              </a:cxn>
              <a:cxn ang="0">
                <a:pos x="8" y="1687"/>
              </a:cxn>
            </a:cxnLst>
            <a:rect l="0" t="0" r="r" b="b"/>
            <a:pathLst>
              <a:path w="2396" h="1712">
                <a:moveTo>
                  <a:pt x="8" y="1687"/>
                </a:moveTo>
                <a:lnTo>
                  <a:pt x="479" y="1575"/>
                </a:lnTo>
                <a:lnTo>
                  <a:pt x="470" y="1575"/>
                </a:lnTo>
                <a:lnTo>
                  <a:pt x="950" y="1293"/>
                </a:lnTo>
                <a:lnTo>
                  <a:pt x="1429" y="950"/>
                </a:lnTo>
                <a:lnTo>
                  <a:pt x="1429" y="950"/>
                </a:lnTo>
                <a:lnTo>
                  <a:pt x="1900" y="394"/>
                </a:lnTo>
                <a:lnTo>
                  <a:pt x="1900" y="394"/>
                </a:lnTo>
                <a:lnTo>
                  <a:pt x="2379" y="0"/>
                </a:lnTo>
                <a:lnTo>
                  <a:pt x="2396" y="0"/>
                </a:lnTo>
                <a:lnTo>
                  <a:pt x="2396" y="17"/>
                </a:lnTo>
                <a:lnTo>
                  <a:pt x="1917" y="411"/>
                </a:lnTo>
                <a:lnTo>
                  <a:pt x="1917" y="411"/>
                </a:lnTo>
                <a:lnTo>
                  <a:pt x="1446" y="967"/>
                </a:lnTo>
                <a:lnTo>
                  <a:pt x="1446" y="967"/>
                </a:lnTo>
                <a:lnTo>
                  <a:pt x="967" y="1310"/>
                </a:lnTo>
                <a:lnTo>
                  <a:pt x="487" y="1593"/>
                </a:lnTo>
                <a:lnTo>
                  <a:pt x="479" y="1601"/>
                </a:lnTo>
                <a:lnTo>
                  <a:pt x="8" y="1712"/>
                </a:lnTo>
                <a:lnTo>
                  <a:pt x="0" y="1704"/>
                </a:lnTo>
                <a:lnTo>
                  <a:pt x="0" y="1695"/>
                </a:lnTo>
                <a:lnTo>
                  <a:pt x="0" y="1687"/>
                </a:lnTo>
                <a:lnTo>
                  <a:pt x="8" y="1687"/>
                </a:lnTo>
                <a:lnTo>
                  <a:pt x="8" y="1687"/>
                </a:lnTo>
                <a:close/>
              </a:path>
            </a:pathLst>
          </a:custGeom>
          <a:solidFill>
            <a:srgbClr val="DA8137"/>
          </a:solidFill>
          <a:ln w="9">
            <a:solidFill>
              <a:srgbClr val="DA81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74"/>
          <p:cNvSpPr>
            <a:spLocks/>
          </p:cNvSpPr>
          <p:nvPr/>
        </p:nvSpPr>
        <p:spPr bwMode="auto">
          <a:xfrm>
            <a:off x="3500438" y="1870075"/>
            <a:ext cx="3057525" cy="2039937"/>
          </a:xfrm>
          <a:custGeom>
            <a:avLst/>
            <a:gdLst/>
            <a:ahLst/>
            <a:cxnLst>
              <a:cxn ang="0">
                <a:pos x="0" y="1259"/>
              </a:cxn>
              <a:cxn ang="0">
                <a:pos x="470" y="437"/>
              </a:cxn>
              <a:cxn ang="0">
                <a:pos x="470" y="437"/>
              </a:cxn>
              <a:cxn ang="0">
                <a:pos x="950" y="128"/>
              </a:cxn>
              <a:cxn ang="0">
                <a:pos x="958" y="128"/>
              </a:cxn>
              <a:cxn ang="0">
                <a:pos x="1438" y="26"/>
              </a:cxn>
              <a:cxn ang="0">
                <a:pos x="1438" y="26"/>
              </a:cxn>
              <a:cxn ang="0">
                <a:pos x="1909" y="0"/>
              </a:cxn>
              <a:cxn ang="0">
                <a:pos x="1917" y="0"/>
              </a:cxn>
              <a:cxn ang="0">
                <a:pos x="1926" y="9"/>
              </a:cxn>
              <a:cxn ang="0">
                <a:pos x="1917" y="17"/>
              </a:cxn>
              <a:cxn ang="0">
                <a:pos x="1909" y="26"/>
              </a:cxn>
              <a:cxn ang="0">
                <a:pos x="1438" y="51"/>
              </a:cxn>
              <a:cxn ang="0">
                <a:pos x="1438" y="51"/>
              </a:cxn>
              <a:cxn ang="0">
                <a:pos x="958" y="154"/>
              </a:cxn>
              <a:cxn ang="0">
                <a:pos x="967" y="146"/>
              </a:cxn>
              <a:cxn ang="0">
                <a:pos x="487" y="454"/>
              </a:cxn>
              <a:cxn ang="0">
                <a:pos x="487" y="454"/>
              </a:cxn>
              <a:cxn ang="0">
                <a:pos x="17" y="1276"/>
              </a:cxn>
              <a:cxn ang="0">
                <a:pos x="8" y="1285"/>
              </a:cxn>
              <a:cxn ang="0">
                <a:pos x="0" y="1276"/>
              </a:cxn>
              <a:cxn ang="0">
                <a:pos x="0" y="1267"/>
              </a:cxn>
              <a:cxn ang="0">
                <a:pos x="0" y="1259"/>
              </a:cxn>
              <a:cxn ang="0">
                <a:pos x="0" y="1259"/>
              </a:cxn>
            </a:cxnLst>
            <a:rect l="0" t="0" r="r" b="b"/>
            <a:pathLst>
              <a:path w="1926" h="1285">
                <a:moveTo>
                  <a:pt x="0" y="1259"/>
                </a:moveTo>
                <a:lnTo>
                  <a:pt x="470" y="437"/>
                </a:lnTo>
                <a:lnTo>
                  <a:pt x="470" y="437"/>
                </a:lnTo>
                <a:lnTo>
                  <a:pt x="950" y="128"/>
                </a:lnTo>
                <a:lnTo>
                  <a:pt x="958" y="128"/>
                </a:lnTo>
                <a:lnTo>
                  <a:pt x="1438" y="26"/>
                </a:lnTo>
                <a:lnTo>
                  <a:pt x="1438" y="26"/>
                </a:lnTo>
                <a:lnTo>
                  <a:pt x="1909" y="0"/>
                </a:lnTo>
                <a:lnTo>
                  <a:pt x="1917" y="0"/>
                </a:lnTo>
                <a:lnTo>
                  <a:pt x="1926" y="9"/>
                </a:lnTo>
                <a:lnTo>
                  <a:pt x="1917" y="17"/>
                </a:lnTo>
                <a:lnTo>
                  <a:pt x="1909" y="26"/>
                </a:lnTo>
                <a:lnTo>
                  <a:pt x="1438" y="51"/>
                </a:lnTo>
                <a:lnTo>
                  <a:pt x="1438" y="51"/>
                </a:lnTo>
                <a:lnTo>
                  <a:pt x="958" y="154"/>
                </a:lnTo>
                <a:lnTo>
                  <a:pt x="967" y="146"/>
                </a:lnTo>
                <a:lnTo>
                  <a:pt x="487" y="454"/>
                </a:lnTo>
                <a:lnTo>
                  <a:pt x="487" y="454"/>
                </a:lnTo>
                <a:lnTo>
                  <a:pt x="17" y="1276"/>
                </a:lnTo>
                <a:lnTo>
                  <a:pt x="8" y="1285"/>
                </a:lnTo>
                <a:lnTo>
                  <a:pt x="0" y="1276"/>
                </a:lnTo>
                <a:lnTo>
                  <a:pt x="0" y="1267"/>
                </a:lnTo>
                <a:lnTo>
                  <a:pt x="0" y="1259"/>
                </a:lnTo>
                <a:lnTo>
                  <a:pt x="0" y="1259"/>
                </a:lnTo>
                <a:close/>
              </a:path>
            </a:pathLst>
          </a:custGeom>
          <a:solidFill>
            <a:srgbClr val="8EA5CB"/>
          </a:solidFill>
          <a:ln w="9">
            <a:solidFill>
              <a:srgbClr val="8EA5C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2073275" y="5759450"/>
            <a:ext cx="244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0" name="Rectangle 76"/>
          <p:cNvSpPr>
            <a:spLocks noChangeArrowheads="1"/>
          </p:cNvSpPr>
          <p:nvPr/>
        </p:nvSpPr>
        <p:spPr bwMode="auto">
          <a:xfrm>
            <a:off x="1909763" y="5337175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0.1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1" name="Rectangle 77"/>
          <p:cNvSpPr>
            <a:spLocks noChangeArrowheads="1"/>
          </p:cNvSpPr>
          <p:nvPr/>
        </p:nvSpPr>
        <p:spPr bwMode="auto">
          <a:xfrm>
            <a:off x="1909763" y="4929188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0.2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auto">
          <a:xfrm>
            <a:off x="1909763" y="4521200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0.3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3" name="Rectangle 79"/>
          <p:cNvSpPr>
            <a:spLocks noChangeArrowheads="1"/>
          </p:cNvSpPr>
          <p:nvPr/>
        </p:nvSpPr>
        <p:spPr bwMode="auto">
          <a:xfrm>
            <a:off x="1909763" y="4114800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0.4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1909763" y="3706813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5" name="Rectangle 81"/>
          <p:cNvSpPr>
            <a:spLocks noChangeArrowheads="1"/>
          </p:cNvSpPr>
          <p:nvPr/>
        </p:nvSpPr>
        <p:spPr bwMode="auto">
          <a:xfrm>
            <a:off x="1909763" y="3298825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0.6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6" name="Rectangle 82"/>
          <p:cNvSpPr>
            <a:spLocks noChangeArrowheads="1"/>
          </p:cNvSpPr>
          <p:nvPr/>
        </p:nvSpPr>
        <p:spPr bwMode="auto">
          <a:xfrm>
            <a:off x="1909763" y="2876550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0.7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1909763" y="2468563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0.8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8" name="Rectangle 84"/>
          <p:cNvSpPr>
            <a:spLocks noChangeArrowheads="1"/>
          </p:cNvSpPr>
          <p:nvPr/>
        </p:nvSpPr>
        <p:spPr bwMode="auto">
          <a:xfrm>
            <a:off x="1909763" y="2060575"/>
            <a:ext cx="4206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0.9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9" name="Rectangle 85"/>
          <p:cNvSpPr>
            <a:spLocks noChangeArrowheads="1"/>
          </p:cNvSpPr>
          <p:nvPr/>
        </p:nvSpPr>
        <p:spPr bwMode="auto">
          <a:xfrm>
            <a:off x="2073275" y="1652588"/>
            <a:ext cx="244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1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" name="Rectangle 86"/>
          <p:cNvSpPr>
            <a:spLocks noChangeArrowheads="1"/>
          </p:cNvSpPr>
          <p:nvPr/>
        </p:nvSpPr>
        <p:spPr bwMode="auto">
          <a:xfrm>
            <a:off x="2481263" y="6138863"/>
            <a:ext cx="706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1.6M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1" name="Rectangle 87"/>
          <p:cNvSpPr>
            <a:spLocks noChangeArrowheads="1"/>
          </p:cNvSpPr>
          <p:nvPr/>
        </p:nvSpPr>
        <p:spPr bwMode="auto">
          <a:xfrm>
            <a:off x="3227388" y="6138863"/>
            <a:ext cx="706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6.3M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2" name="Rectangle 88"/>
          <p:cNvSpPr>
            <a:spLocks noChangeArrowheads="1"/>
          </p:cNvSpPr>
          <p:nvPr/>
        </p:nvSpPr>
        <p:spPr bwMode="auto">
          <a:xfrm>
            <a:off x="4029075" y="6138863"/>
            <a:ext cx="6381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25M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3" name="Rectangle 89"/>
          <p:cNvSpPr>
            <a:spLocks noChangeArrowheads="1"/>
          </p:cNvSpPr>
          <p:nvPr/>
        </p:nvSpPr>
        <p:spPr bwMode="auto">
          <a:xfrm>
            <a:off x="4722813" y="6138863"/>
            <a:ext cx="774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100M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4" name="Rectangle 90"/>
          <p:cNvSpPr>
            <a:spLocks noChangeArrowheads="1"/>
          </p:cNvSpPr>
          <p:nvPr/>
        </p:nvSpPr>
        <p:spPr bwMode="auto">
          <a:xfrm>
            <a:off x="5470525" y="6138863"/>
            <a:ext cx="774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400M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5" name="Rectangle 91"/>
          <p:cNvSpPr>
            <a:spLocks noChangeArrowheads="1"/>
          </p:cNvSpPr>
          <p:nvPr/>
        </p:nvSpPr>
        <p:spPr bwMode="auto">
          <a:xfrm>
            <a:off x="6284913" y="6138863"/>
            <a:ext cx="6524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1.6G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7046913" y="6138863"/>
            <a:ext cx="6524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50" charset="-128"/>
              </a:rPr>
              <a:t>6.9G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843808" y="191683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構文解析の精度</a:t>
            </a:r>
            <a:endParaRPr lang="ja-JP" altLang="ja-JP" sz="4000" dirty="0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4211960" y="3501008"/>
            <a:ext cx="1384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格</a:t>
            </a:r>
            <a:r>
              <a:rPr kumimoji="1" 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解析の精度</a:t>
            </a:r>
            <a:endParaRPr kumimoji="1" 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9" name="Rectangle 137"/>
          <p:cNvSpPr>
            <a:spLocks noChangeArrowheads="1"/>
          </p:cNvSpPr>
          <p:nvPr/>
        </p:nvSpPr>
        <p:spPr bwMode="auto">
          <a:xfrm>
            <a:off x="2627784" y="5085184"/>
            <a:ext cx="1615827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省略解析の精度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[Sasano+09]</a:t>
            </a:r>
            <a:endParaRPr kumimoji="1" 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651010" y="119675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名詞分布類似度の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精度</a:t>
            </a:r>
            <a:r>
              <a:rPr lang="en-US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[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柴田ら</a:t>
            </a:r>
            <a:r>
              <a:rPr lang="en-US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09]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7020272" y="3441774"/>
            <a:ext cx="201622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文脈依存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述語分布類似度の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精度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0" grpId="0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411760" y="5589240"/>
            <a:ext cx="4320480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議論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素性として、修飾される述語、修飾する述語の両方を使うと精度がよい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データスパースネスへの対処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格要素のクラスタリングも同時に行う予定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411760" y="2852936"/>
          <a:ext cx="441102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92"/>
                <a:gridCol w="755968"/>
                <a:gridCol w="755968"/>
                <a:gridCol w="1181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コーパス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サイズ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pre + post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6.9G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0.623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0.352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0.661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627784" y="566124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文脈</a:t>
            </a:r>
            <a:r>
              <a:rPr kumimoji="1" lang="en-US" altLang="ja-JP" sz="2400" dirty="0" smtClean="0"/>
              <a:t>: </a:t>
            </a:r>
            <a:r>
              <a:rPr kumimoji="1" lang="ja-JP" altLang="en-US" sz="2400" dirty="0" smtClean="0"/>
              <a:t>｛</a:t>
            </a:r>
            <a:r>
              <a:rPr lang="ja-JP" altLang="en-US" sz="2400" dirty="0" smtClean="0"/>
              <a:t>医者</a:t>
            </a:r>
            <a:r>
              <a:rPr kumimoji="1" lang="en-US" altLang="ja-JP" sz="2400" dirty="0" smtClean="0"/>
              <a:t>, </a:t>
            </a:r>
            <a:r>
              <a:rPr lang="ja-JP" altLang="en-US" sz="2400" dirty="0" smtClean="0"/>
              <a:t>医師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先生</a:t>
            </a:r>
            <a:r>
              <a:rPr kumimoji="1" lang="en-US" altLang="ja-JP" sz="2400" dirty="0" smtClean="0"/>
              <a:t>, …}</a:t>
            </a:r>
            <a:r>
              <a:rPr lang="ja-JP" altLang="en-US" sz="2400" dirty="0" smtClean="0"/>
              <a:t>を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3848" y="616530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招く </a:t>
            </a:r>
            <a:r>
              <a:rPr lang="en-US" altLang="ja-JP" sz="2400" dirty="0" smtClean="0"/>
              <a:t>= </a:t>
            </a:r>
            <a:r>
              <a:rPr lang="ja-JP" altLang="en-US" sz="2400" dirty="0" smtClean="0"/>
              <a:t>招聘する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ja-JP" altLang="en-US" dirty="0" smtClean="0"/>
              <a:t>人手による</a:t>
            </a:r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格要素を無作為に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個選び、それぞれに対して同義関係</a:t>
            </a:r>
            <a:r>
              <a:rPr lang="ja-JP" altLang="en-US" dirty="0" smtClean="0"/>
              <a:t>が成り立つ述語を列挙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航空券を </a:t>
            </a:r>
            <a:r>
              <a:rPr kumimoji="1" lang="ja-JP" altLang="en-US" dirty="0" smtClean="0"/>
              <a:t>　　　　</a:t>
            </a:r>
            <a:r>
              <a:rPr lang="ja-JP" altLang="en-US" dirty="0" smtClean="0"/>
              <a:t>  </a:t>
            </a:r>
            <a:r>
              <a:rPr kumimoji="1" lang="ja-JP" altLang="en-US" dirty="0" smtClean="0"/>
              <a:t>買う　購入する　取る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才能が </a:t>
            </a:r>
            <a:r>
              <a:rPr lang="ja-JP" altLang="en-US" dirty="0" smtClean="0"/>
              <a:t>　　　　　　開く　開花する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コントロールが </a:t>
            </a:r>
            <a:r>
              <a:rPr lang="ja-JP" altLang="en-US" dirty="0" smtClean="0"/>
              <a:t>　 悪い  悪化する  甘い</a:t>
            </a:r>
            <a:endParaRPr lang="en-US" altLang="ja-JP" dirty="0" smtClean="0"/>
          </a:p>
          <a:p>
            <a:r>
              <a:rPr kumimoji="1" lang="ja-JP" altLang="en-US" dirty="0" smtClean="0"/>
              <a:t>類似度を計算し、同義とみなす閾値を変化させながら</a:t>
            </a:r>
            <a:r>
              <a:rPr kumimoji="1" lang="en-US" altLang="ja-JP" dirty="0" smtClean="0"/>
              <a:t>Precision, Recall, F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「航空券を買う」と「航空券を購入する」、「航空券を買う」と「航空券をキャンセル」</a:t>
            </a:r>
            <a:r>
              <a:rPr lang="en-US" altLang="ja-JP" dirty="0" smtClean="0"/>
              <a:t>‥</a:t>
            </a:r>
            <a:r>
              <a:rPr lang="ja-JP" altLang="en-US" dirty="0" smtClean="0"/>
              <a:t>の類似度を計算する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分布類似度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kumimoji="1" lang="ja-JP" altLang="en-US" dirty="0" smtClean="0"/>
              <a:t>意味の似た語は似たコンテキストで出現 </a:t>
            </a:r>
            <a:r>
              <a:rPr kumimoji="1" lang="en-US" altLang="ja-JP" dirty="0" smtClean="0"/>
              <a:t>[Firth57]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85720" y="2425644"/>
          <a:ext cx="4017329" cy="387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843"/>
                <a:gridCol w="987743"/>
                <a:gridCol w="987743"/>
              </a:tblGrid>
              <a:tr h="5536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素性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医師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医者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～の診察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8225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495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～に相談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4374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1359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～の許可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～が増える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～を志す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277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～の不養生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387367" y="2465144"/>
          <a:ext cx="3042285" cy="36785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71980"/>
                <a:gridCol w="1170305"/>
              </a:tblGrid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類義語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類似度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主治医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0.437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ドクター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0.395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医者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0.382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教員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0.374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カウンセラー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0.368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獣医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0.350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572132" y="621508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「医師」の類義語</a:t>
            </a:r>
            <a:endParaRPr kumimoji="1" lang="ja-JP" altLang="en-US" sz="2800" dirty="0"/>
          </a:p>
        </p:txBody>
      </p:sp>
      <p:sp>
        <p:nvSpPr>
          <p:cNvPr id="7" name="フリーフォーム 6"/>
          <p:cNvSpPr/>
          <p:nvPr/>
        </p:nvSpPr>
        <p:spPr>
          <a:xfrm>
            <a:off x="2713055" y="6352832"/>
            <a:ext cx="1225899" cy="433754"/>
          </a:xfrm>
          <a:custGeom>
            <a:avLst/>
            <a:gdLst>
              <a:gd name="connsiteX0" fmla="*/ 0 w 1225899"/>
              <a:gd name="connsiteY0" fmla="*/ 10048 h 433754"/>
              <a:gd name="connsiteX1" fmla="*/ 622998 w 1225899"/>
              <a:gd name="connsiteY1" fmla="*/ 432079 h 433754"/>
              <a:gd name="connsiteX2" fmla="*/ 1225899 w 1225899"/>
              <a:gd name="connsiteY2" fmla="*/ 0 h 43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5899" h="433754">
                <a:moveTo>
                  <a:pt x="0" y="10048"/>
                </a:moveTo>
                <a:cubicBezTo>
                  <a:pt x="209341" y="221901"/>
                  <a:pt x="418682" y="433754"/>
                  <a:pt x="622998" y="432079"/>
                </a:cubicBezTo>
                <a:cubicBezTo>
                  <a:pt x="827314" y="430404"/>
                  <a:pt x="1026606" y="215202"/>
                  <a:pt x="1225899" y="0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9058" y="63579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0.382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実験結果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395536" y="1628800"/>
          <a:ext cx="7853486" cy="398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3635896" y="5705872"/>
            <a:ext cx="5293096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「</a:t>
            </a:r>
            <a:r>
              <a:rPr kumimoji="1" lang="en-US" altLang="ja-JP" dirty="0" smtClean="0">
                <a:solidFill>
                  <a:schemeClr val="tx1"/>
                </a:solidFill>
              </a:rPr>
              <a:t>+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syn</a:t>
            </a:r>
            <a:r>
              <a:rPr kumimoji="1" lang="ja-JP" altLang="en-US" dirty="0" smtClean="0">
                <a:solidFill>
                  <a:schemeClr val="tx1"/>
                </a:solidFill>
              </a:rPr>
              <a:t>」</a:t>
            </a:r>
            <a:r>
              <a:rPr kumimoji="1" lang="en-US" altLang="ja-JP" dirty="0" smtClean="0">
                <a:solidFill>
                  <a:schemeClr val="tx1"/>
                </a:solidFill>
              </a:rPr>
              <a:t>: </a:t>
            </a:r>
            <a:r>
              <a:rPr kumimoji="1" lang="ja-JP" altLang="en-US" dirty="0" smtClean="0">
                <a:solidFill>
                  <a:schemeClr val="tx1"/>
                </a:solidFill>
              </a:rPr>
              <a:t>類似度が閾値を下回っていても述語単体が  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               </a:t>
            </a:r>
            <a:r>
              <a:rPr kumimoji="1" lang="ja-JP" altLang="en-US" dirty="0" smtClean="0">
                <a:solidFill>
                  <a:schemeClr val="tx1"/>
                </a:solidFill>
              </a:rPr>
              <a:t>同義であるものを正解とみなす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    </a:t>
            </a:r>
            <a:r>
              <a:rPr lang="ja-JP" altLang="en-US" dirty="0" smtClean="0">
                <a:solidFill>
                  <a:schemeClr val="tx1"/>
                </a:solidFill>
              </a:rPr>
              <a:t>例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ja-JP" altLang="en-US" dirty="0" smtClean="0">
                <a:solidFill>
                  <a:schemeClr val="tx1"/>
                </a:solidFill>
              </a:rPr>
              <a:t>使用 </a:t>
            </a:r>
            <a:r>
              <a:rPr lang="en-US" altLang="ja-JP" dirty="0" smtClean="0">
                <a:solidFill>
                  <a:schemeClr val="tx1"/>
                </a:solidFill>
              </a:rPr>
              <a:t>= </a:t>
            </a:r>
            <a:r>
              <a:rPr lang="ja-JP" altLang="en-US" dirty="0" smtClean="0">
                <a:solidFill>
                  <a:schemeClr val="tx1"/>
                </a:solidFill>
              </a:rPr>
              <a:t>使う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ja-JP" altLang="en-US" dirty="0" smtClean="0">
                <a:solidFill>
                  <a:schemeClr val="tx1"/>
                </a:solidFill>
              </a:rPr>
              <a:t>出来る </a:t>
            </a:r>
            <a:r>
              <a:rPr lang="en-US" altLang="ja-JP" dirty="0" smtClean="0">
                <a:solidFill>
                  <a:schemeClr val="tx1"/>
                </a:solidFill>
              </a:rPr>
              <a:t>= </a:t>
            </a:r>
            <a:r>
              <a:rPr lang="ja-JP" altLang="en-US" dirty="0" smtClean="0">
                <a:solidFill>
                  <a:schemeClr val="tx1"/>
                </a:solidFill>
              </a:rPr>
              <a:t>可能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 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142976" y="2708920"/>
          <a:ext cx="714806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068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Precision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Recall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F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提案手法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0.512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0.287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0.368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ja-JP" altLang="en-US" sz="2400" dirty="0" smtClean="0"/>
                        <a:t>－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ja-JP" altLang="en-US" sz="2400" dirty="0" smtClean="0"/>
                        <a:t>時間経過除去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0.405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0.305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0.348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ja-JP" altLang="en-US" sz="2400" dirty="0" smtClean="0"/>
                        <a:t>－</a:t>
                      </a:r>
                      <a:r>
                        <a:rPr kumimoji="1" lang="ja-JP" altLang="en-US" sz="2400" baseline="0" dirty="0" smtClean="0"/>
                        <a:t> 反義除去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0.500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0.287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0.365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ja-JP" altLang="en-US" sz="2400" baseline="0" dirty="0" smtClean="0">
                          <a:solidFill>
                            <a:schemeClr val="bg1"/>
                          </a:solidFill>
                        </a:rPr>
                        <a:t>＋</a:t>
                      </a:r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 同義追加 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en-US" altLang="ja-JP" sz="2400" dirty="0" err="1" smtClean="0">
                          <a:solidFill>
                            <a:schemeClr val="bg1"/>
                          </a:solidFill>
                        </a:rPr>
                        <a:t>syn</a:t>
                      </a:r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0.576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0.323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chemeClr val="bg1"/>
                          </a:solidFill>
                        </a:rPr>
                        <a:t>0.414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283968" y="2060848"/>
            <a:ext cx="3960440" cy="461665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素性</a:t>
            </a:r>
            <a:r>
              <a:rPr lang="ja-JP" altLang="en-US" sz="2400" dirty="0" smtClean="0"/>
              <a:t>の単位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述語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閾値</a:t>
            </a:r>
            <a:r>
              <a:rPr lang="en-US" altLang="ja-JP" sz="2400" dirty="0" smtClean="0"/>
              <a:t>: 0.25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素性ベクトルの構築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分布</a:t>
            </a:r>
            <a:r>
              <a:rPr lang="ja-JP" altLang="en-US" dirty="0" smtClean="0"/>
              <a:t>類似度計算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実験と評価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>
                <a:solidFill>
                  <a:srgbClr val="FF0000"/>
                </a:solidFill>
              </a:rPr>
              <a:t>検索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で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の利用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獲得された同義述語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文脈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>
                <a:solidFill>
                  <a:srgbClr val="FF0000"/>
                </a:solidFill>
              </a:rPr>
              <a:t>景気が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上向く　上がる　回復する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冷える　悪化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  <a:p>
            <a:r>
              <a:rPr lang="ja-JP" altLang="en-US" dirty="0" smtClean="0"/>
              <a:t>文脈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rgbClr val="FF0000"/>
                </a:solidFill>
              </a:rPr>
              <a:t>PC</a:t>
            </a:r>
            <a:r>
              <a:rPr lang="ja-JP" altLang="en-US" dirty="0" smtClean="0">
                <a:solidFill>
                  <a:srgbClr val="FF0000"/>
                </a:solidFill>
              </a:rPr>
              <a:t>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クラッシュする</a:t>
            </a:r>
            <a:r>
              <a:rPr lang="ja-JP" altLang="en-US" dirty="0" smtClean="0"/>
              <a:t>　不調だ　壊れる　故障する</a:t>
            </a:r>
            <a:endParaRPr lang="en-US" altLang="ja-JP" dirty="0" smtClean="0"/>
          </a:p>
          <a:p>
            <a:r>
              <a:rPr lang="ja-JP" altLang="en-US" dirty="0" smtClean="0"/>
              <a:t>文脈</a:t>
            </a:r>
            <a:r>
              <a:rPr lang="en-US" altLang="ja-JP" dirty="0" smtClean="0"/>
              <a:t>: </a:t>
            </a:r>
            <a:r>
              <a:rPr lang="ja-JP" altLang="en-US" dirty="0" smtClean="0">
                <a:solidFill>
                  <a:srgbClr val="FF0000"/>
                </a:solidFill>
              </a:rPr>
              <a:t>地震が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来る　発生する　</a:t>
            </a:r>
            <a:r>
              <a:rPr lang="ja-JP" altLang="en-US" dirty="0" smtClean="0"/>
              <a:t>相次ぐ</a:t>
            </a:r>
            <a:endParaRPr lang="en-US" altLang="ja-JP" dirty="0" smtClean="0"/>
          </a:p>
          <a:p>
            <a:r>
              <a:rPr lang="ja-JP" altLang="en-US" dirty="0" smtClean="0"/>
              <a:t>文脈</a:t>
            </a:r>
            <a:r>
              <a:rPr lang="en-US" altLang="ja-JP" dirty="0" smtClean="0"/>
              <a:t>: </a:t>
            </a:r>
            <a:r>
              <a:rPr lang="ja-JP" altLang="en-US" dirty="0" smtClean="0">
                <a:solidFill>
                  <a:srgbClr val="FF0000"/>
                </a:solidFill>
              </a:rPr>
              <a:t>大学を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出る　卒業する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48064" y="1340768"/>
            <a:ext cx="3456384" cy="830997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素性</a:t>
            </a:r>
            <a:r>
              <a:rPr lang="ja-JP" altLang="en-US" sz="2400" dirty="0" smtClean="0"/>
              <a:t>の単位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述語項</a:t>
            </a:r>
            <a:r>
              <a:rPr lang="ja-JP" altLang="en-US" sz="2400" dirty="0" smtClean="0"/>
              <a:t>構造</a:t>
            </a:r>
            <a:endParaRPr lang="en-US" altLang="ja-JP" sz="2400" dirty="0" smtClean="0"/>
          </a:p>
          <a:p>
            <a:r>
              <a:rPr lang="ja-JP" altLang="en-US" sz="2400" dirty="0" smtClean="0"/>
              <a:t>閾値</a:t>
            </a:r>
            <a:r>
              <a:rPr lang="en-US" altLang="ja-JP" sz="2400" dirty="0" smtClean="0"/>
              <a:t>: </a:t>
            </a:r>
            <a:r>
              <a:rPr lang="en-US" altLang="ja-JP" sz="2400" dirty="0" smtClean="0"/>
              <a:t>0.3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検索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の利用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検索エンジン</a:t>
            </a:r>
            <a:r>
              <a:rPr kumimoji="1" lang="en-US" altLang="ja-JP" dirty="0" smtClean="0"/>
              <a:t>TSUBAKI[Shinzato+08]</a:t>
            </a:r>
            <a:r>
              <a:rPr lang="ja-JP" altLang="en-US" dirty="0" smtClean="0"/>
              <a:t>でインデキシング</a:t>
            </a:r>
            <a:endParaRPr kumimoji="1" lang="ja-JP" altLang="en-US" dirty="0"/>
          </a:p>
        </p:txBody>
      </p:sp>
      <p:grpSp>
        <p:nvGrpSpPr>
          <p:cNvPr id="3" name="グループ化 32"/>
          <p:cNvGrpSpPr/>
          <p:nvPr/>
        </p:nvGrpSpPr>
        <p:grpSpPr>
          <a:xfrm>
            <a:off x="1670707" y="3429001"/>
            <a:ext cx="5277556" cy="1588"/>
            <a:chOff x="1570056" y="3071811"/>
            <a:chExt cx="5277556" cy="1588"/>
          </a:xfrm>
        </p:grpSpPr>
        <p:cxnSp>
          <p:nvCxnSpPr>
            <p:cNvPr id="5" name="カギ線コネクタ 4"/>
            <p:cNvCxnSpPr>
              <a:endCxn id="13" idx="0"/>
            </p:cNvCxnSpPr>
            <p:nvPr/>
          </p:nvCxnSpPr>
          <p:spPr>
            <a:xfrm flipV="1">
              <a:off x="1570056" y="3072604"/>
              <a:ext cx="1669796" cy="794"/>
            </a:xfrm>
            <a:prstGeom prst="bentConnector4">
              <a:avLst>
                <a:gd name="adj1" fmla="val -1193"/>
                <a:gd name="adj2" fmla="val 4094296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図形 24"/>
            <p:cNvCxnSpPr/>
            <p:nvPr/>
          </p:nvCxnSpPr>
          <p:spPr>
            <a:xfrm rot="5400000" flipH="1" flipV="1">
              <a:off x="5096944" y="1322730"/>
              <a:ext cx="1588" cy="3499749"/>
            </a:xfrm>
            <a:prstGeom prst="bentConnector3">
              <a:avLst>
                <a:gd name="adj1" fmla="val 28531873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カギ線コネクタ 6"/>
            <p:cNvCxnSpPr/>
            <p:nvPr/>
          </p:nvCxnSpPr>
          <p:spPr>
            <a:xfrm rot="5400000" flipH="1" flipV="1">
              <a:off x="5796859" y="2322365"/>
              <a:ext cx="1588" cy="1500479"/>
            </a:xfrm>
            <a:prstGeom prst="bentConnector3">
              <a:avLst>
                <a:gd name="adj1" fmla="val 20484452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/>
          <p:cNvSpPr txBox="1"/>
          <p:nvPr/>
        </p:nvSpPr>
        <p:spPr>
          <a:xfrm>
            <a:off x="4499992" y="4007914"/>
            <a:ext cx="3312368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会社を設立する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会社を創業する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26297" y="3429794"/>
            <a:ext cx="18565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立ち上げた。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9992" y="3429794"/>
            <a:ext cx="106311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会社を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276" y="3429794"/>
            <a:ext cx="106311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大学を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5046" y="3964420"/>
            <a:ext cx="252486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大学を卒業する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99792" y="3429794"/>
            <a:ext cx="108012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出て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2434" name="Picture 2"/>
          <p:cNvPicPr>
            <a:picLocks noChangeAspect="1" noChangeArrowheads="1"/>
          </p:cNvPicPr>
          <p:nvPr/>
        </p:nvPicPr>
        <p:blipFill>
          <a:blip r:embed="rId3" cstate="print"/>
          <a:srcRect t="1625" r="8571"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979712" y="908720"/>
            <a:ext cx="58326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大学を出るまでにいくらかかるか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75856" y="2852936"/>
            <a:ext cx="5616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大学を卒業して一人前になるまでの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年間に、いったい、どれくらいの金額が必要なのでしょうか。</a:t>
            </a:r>
            <a:endParaRPr lang="ja-JP" altLang="en-US" dirty="0"/>
          </a:p>
        </p:txBody>
      </p:sp>
      <p:sp>
        <p:nvSpPr>
          <p:cNvPr id="6" name="円形吹き出し 5"/>
          <p:cNvSpPr/>
          <p:nvPr/>
        </p:nvSpPr>
        <p:spPr>
          <a:xfrm>
            <a:off x="3635896" y="2276872"/>
            <a:ext cx="3024336" cy="612648"/>
          </a:xfrm>
          <a:prstGeom prst="wedgeEllipseCallout">
            <a:avLst>
              <a:gd name="adj1" fmla="val -37306"/>
              <a:gd name="adj2" fmla="val 81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= </a:t>
            </a:r>
            <a:r>
              <a:rPr kumimoji="1" lang="ja-JP" altLang="en-US" dirty="0" smtClean="0"/>
              <a:t>大学を出る</a:t>
            </a:r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777336" y="665400"/>
            <a:ext cx="5256584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iTunes </a:t>
            </a:r>
            <a:r>
              <a:rPr kumimoji="1" lang="ja-JP" altLang="en-US" dirty="0" smtClean="0">
                <a:solidFill>
                  <a:schemeClr val="tx1"/>
                </a:solidFill>
              </a:rPr>
              <a:t>以外のサイトから音楽を </a:t>
            </a:r>
            <a:r>
              <a:rPr kumimoji="1" lang="en-US" altLang="ja-JP" dirty="0" smtClean="0">
                <a:solidFill>
                  <a:schemeClr val="tx1"/>
                </a:solidFill>
              </a:rPr>
              <a:t>iPod 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に落とすには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95736" y="2420888"/>
            <a:ext cx="66247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質問 </a:t>
            </a:r>
            <a:r>
              <a:rPr lang="en-US" altLang="ja-JP" dirty="0" smtClean="0">
                <a:solidFill>
                  <a:srgbClr val="FFFF00"/>
                </a:solidFill>
              </a:rPr>
              <a:t>iTunes</a:t>
            </a:r>
            <a:r>
              <a:rPr lang="ja-JP" altLang="en-US" dirty="0" smtClean="0"/>
              <a:t>以外からの</a:t>
            </a:r>
            <a:r>
              <a:rPr lang="en-US" altLang="ja-JP" dirty="0" smtClean="0">
                <a:solidFill>
                  <a:srgbClr val="FFFF00"/>
                </a:solidFill>
              </a:rPr>
              <a:t>iPod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ダウンロード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FF00"/>
                </a:solidFill>
              </a:rPr>
              <a:t>ITunes</a:t>
            </a:r>
            <a:r>
              <a:rPr lang="en-US" altLang="ja-JP" dirty="0" smtClean="0"/>
              <a:t> </a:t>
            </a:r>
            <a:r>
              <a:rPr lang="ja-JP" altLang="en-US" dirty="0"/>
              <a:t>以外の</a:t>
            </a:r>
            <a:r>
              <a:rPr lang="ja-JP" altLang="en-US" dirty="0">
                <a:solidFill>
                  <a:srgbClr val="FFFF00"/>
                </a:solidFill>
              </a:rPr>
              <a:t>音楽</a:t>
            </a:r>
            <a:r>
              <a:rPr lang="ja-JP" altLang="en-US" dirty="0"/>
              <a:t>ダウンロードサイトから曲をダウンロードして、</a:t>
            </a:r>
            <a:r>
              <a:rPr lang="en-US" altLang="ja-JP" dirty="0">
                <a:solidFill>
                  <a:srgbClr val="FFFF00"/>
                </a:solidFill>
              </a:rPr>
              <a:t>iPod</a:t>
            </a:r>
            <a:r>
              <a:rPr lang="en-US" altLang="ja-JP" dirty="0"/>
              <a:t> </a:t>
            </a:r>
            <a:r>
              <a:rPr lang="ja-JP" altLang="en-US" dirty="0">
                <a:solidFill>
                  <a:srgbClr val="FFFF00"/>
                </a:solidFill>
              </a:rPr>
              <a:t>に</a:t>
            </a:r>
            <a:r>
              <a:rPr lang="ja-JP" altLang="en-US" dirty="0"/>
              <a:t>曲を</a:t>
            </a:r>
            <a:r>
              <a:rPr lang="ja-JP" altLang="en-US" dirty="0">
                <a:solidFill>
                  <a:srgbClr val="FFFF00"/>
                </a:solidFill>
              </a:rPr>
              <a:t>入れる</a:t>
            </a:r>
            <a:r>
              <a:rPr lang="ja-JP" altLang="en-US" dirty="0"/>
              <a:t>にはどうしたらいいんでしょうか？</a:t>
            </a:r>
          </a:p>
        </p:txBody>
      </p:sp>
      <p:sp>
        <p:nvSpPr>
          <p:cNvPr id="6" name="円形吹き出し 5"/>
          <p:cNvSpPr/>
          <p:nvPr/>
        </p:nvSpPr>
        <p:spPr>
          <a:xfrm>
            <a:off x="1907704" y="3573016"/>
            <a:ext cx="3672408" cy="612648"/>
          </a:xfrm>
          <a:prstGeom prst="wedgeEllipseCallout">
            <a:avLst>
              <a:gd name="adj1" fmla="val -23698"/>
              <a:gd name="adj2" fmla="val -976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= iPod 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落とす</a:t>
            </a:r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文脈に依存して同義関係となる述語ペアを自動</a:t>
            </a:r>
            <a:r>
              <a:rPr kumimoji="1" lang="ja-JP" altLang="en-US" dirty="0" smtClean="0"/>
              <a:t>獲得</a:t>
            </a:r>
            <a:endParaRPr kumimoji="1" lang="en-US" altLang="ja-JP" dirty="0" smtClean="0"/>
          </a:p>
          <a:p>
            <a:r>
              <a:rPr lang="ja-JP" altLang="en-US" dirty="0" smtClean="0"/>
              <a:t>自動生成した評価セットによる実験と人手評価</a:t>
            </a:r>
            <a:endParaRPr kumimoji="1" lang="en-US" altLang="ja-JP" dirty="0" smtClean="0"/>
          </a:p>
          <a:p>
            <a:r>
              <a:rPr lang="ja-JP" altLang="en-US" dirty="0" smtClean="0"/>
              <a:t>検索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の利用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Lexical Substitution Task[McCarthy+07]</a:t>
            </a:r>
            <a:r>
              <a:rPr kumimoji="1" lang="ja-JP" altLang="en-US" dirty="0" err="1" smtClean="0"/>
              <a:t>での</a:t>
            </a:r>
            <a:r>
              <a:rPr lang="ja-JP" altLang="en-US" dirty="0" smtClean="0"/>
              <a:t>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データスパースネスへの</a:t>
            </a:r>
            <a:r>
              <a:rPr lang="ja-JP" altLang="en-US" dirty="0" smtClean="0"/>
              <a:t>対処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検索タスクでの</a:t>
            </a:r>
            <a:r>
              <a:rPr kumimoji="1" lang="ja-JP" altLang="en-US" dirty="0" smtClean="0"/>
              <a:t>評価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分布類似度の問題点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多義語の扱い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3808" y="249289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(</a:t>
            </a:r>
            <a:r>
              <a:rPr lang="ja-JP" altLang="en-US" sz="2000" dirty="0" smtClean="0"/>
              <a:t>朝晩が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部屋が</a:t>
            </a:r>
            <a:r>
              <a:rPr lang="en-US" altLang="ja-JP" sz="2000" dirty="0" smtClean="0"/>
              <a:t>, …,  </a:t>
            </a:r>
            <a:r>
              <a:rPr lang="ja-JP" altLang="en-US" sz="2000" dirty="0" smtClean="0"/>
              <a:t>景気が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消費が</a:t>
            </a:r>
            <a:r>
              <a:rPr lang="en-US" altLang="ja-JP" sz="2000" dirty="0" smtClean="0"/>
              <a:t>,… )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328498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(</a:t>
            </a:r>
            <a:r>
              <a:rPr lang="ja-JP" altLang="en-US" sz="2000" dirty="0" smtClean="0"/>
              <a:t>病気が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風邪が</a:t>
            </a:r>
            <a:r>
              <a:rPr lang="en-US" altLang="ja-JP" sz="2000" dirty="0" smtClean="0"/>
              <a:t>, …,  </a:t>
            </a:r>
            <a:r>
              <a:rPr lang="ja-JP" altLang="en-US" sz="2000" dirty="0" smtClean="0"/>
              <a:t>景気が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消費が</a:t>
            </a:r>
            <a:r>
              <a:rPr lang="en-US" altLang="ja-JP" sz="2000" dirty="0" smtClean="0"/>
              <a:t>,… )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259632" y="2420888"/>
            <a:ext cx="13681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冷え込む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259632" y="3284984"/>
            <a:ext cx="13681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悪化する</a:t>
            </a:r>
            <a:endParaRPr kumimoji="1" lang="ja-JP" altLang="en-US" sz="2400" dirty="0"/>
          </a:p>
        </p:txBody>
      </p:sp>
      <p:sp>
        <p:nvSpPr>
          <p:cNvPr id="14" name="角丸四角形 13"/>
          <p:cNvSpPr/>
          <p:nvPr/>
        </p:nvSpPr>
        <p:spPr>
          <a:xfrm>
            <a:off x="3024000" y="2492896"/>
            <a:ext cx="1620008" cy="43204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347864" y="1988840"/>
            <a:ext cx="2016224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「気温が下がる」</a:t>
            </a:r>
            <a:endParaRPr kumimoji="1" lang="ja-JP" altLang="en-US" sz="2000" dirty="0"/>
          </a:p>
        </p:txBody>
      </p:sp>
      <p:sp>
        <p:nvSpPr>
          <p:cNvPr id="16" name="角丸四角形 15"/>
          <p:cNvSpPr/>
          <p:nvPr/>
        </p:nvSpPr>
        <p:spPr>
          <a:xfrm>
            <a:off x="5796136" y="1988840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「悪化する」</a:t>
            </a:r>
            <a:endParaRPr kumimoji="1" lang="ja-JP" altLang="en-US" sz="2000" dirty="0"/>
          </a:p>
        </p:txBody>
      </p:sp>
      <p:sp>
        <p:nvSpPr>
          <p:cNvPr id="18" name="角丸四角形 17"/>
          <p:cNvSpPr/>
          <p:nvPr/>
        </p:nvSpPr>
        <p:spPr>
          <a:xfrm>
            <a:off x="5148064" y="2492896"/>
            <a:ext cx="1656184" cy="432048"/>
          </a:xfrm>
          <a:prstGeom prst="round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899592" y="4221088"/>
            <a:ext cx="7272808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「景気が」という文脈では、「冷え込む」と「悪化する」の類似度が高くなって</a:t>
            </a:r>
            <a:r>
              <a:rPr lang="ja-JP" altLang="en-US" sz="2400" dirty="0" smtClean="0">
                <a:solidFill>
                  <a:schemeClr val="tx1"/>
                </a:solidFill>
              </a:rPr>
              <a:t>ほしい</a:t>
            </a:r>
            <a:endParaRPr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187624" y="5805264"/>
            <a:ext cx="6696744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/>
              <a:t>文脈（＝格要素）に依存した述語の同義関係獲得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分布類似度計算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名詞間の類似度計算 </a:t>
            </a:r>
            <a:r>
              <a:rPr lang="en-US" altLang="ja-JP" dirty="0" smtClean="0"/>
              <a:t>[Lin01, </a:t>
            </a:r>
            <a:r>
              <a:rPr lang="ja-JP" altLang="en-US" dirty="0" smtClean="0"/>
              <a:t>相澤</a:t>
            </a:r>
            <a:r>
              <a:rPr lang="en-US" altLang="ja-JP" dirty="0" smtClean="0"/>
              <a:t>08</a:t>
            </a:r>
            <a:r>
              <a:rPr lang="en-US" altLang="ja-JP" dirty="0" smtClean="0"/>
              <a:t>, Pantel+09</a:t>
            </a:r>
            <a:r>
              <a:rPr lang="en-US" altLang="ja-JP" dirty="0" smtClean="0"/>
              <a:t>]</a:t>
            </a:r>
          </a:p>
          <a:p>
            <a:pPr lvl="1"/>
            <a:r>
              <a:rPr kumimoji="1" lang="ja-JP" altLang="en-US" dirty="0" smtClean="0"/>
              <a:t>述語句間の類似度計算 </a:t>
            </a:r>
            <a:r>
              <a:rPr kumimoji="1" lang="en-US" altLang="ja-JP" dirty="0" smtClean="0"/>
              <a:t>[Lin+01, Szpektor+08]</a:t>
            </a:r>
          </a:p>
          <a:p>
            <a:r>
              <a:rPr lang="ja-JP" altLang="en-US" dirty="0" smtClean="0"/>
              <a:t>分布類似度計算における多義語の扱い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ベクトル空間モデル</a:t>
            </a:r>
            <a:r>
              <a:rPr lang="ja-JP" altLang="en-US" dirty="0" smtClean="0"/>
              <a:t> </a:t>
            </a:r>
            <a:r>
              <a:rPr lang="en-US" altLang="ja-JP" dirty="0" smtClean="0"/>
              <a:t>[Mitchell+08, Erk+08, Thater+10]</a:t>
            </a:r>
          </a:p>
          <a:p>
            <a:pPr lvl="2"/>
            <a:r>
              <a:rPr lang="ja-JP" altLang="en-US" dirty="0" smtClean="0"/>
              <a:t>ベクトルを合成</a:t>
            </a:r>
            <a:r>
              <a:rPr lang="en-US" altLang="ja-JP" dirty="0" smtClean="0"/>
              <a:t>(</a:t>
            </a:r>
            <a:r>
              <a:rPr lang="ja-JP" altLang="en-US" dirty="0" smtClean="0"/>
              <a:t>加法</a:t>
            </a:r>
            <a:r>
              <a:rPr lang="en-US" altLang="ja-JP" dirty="0" smtClean="0"/>
              <a:t>, </a:t>
            </a:r>
            <a:r>
              <a:rPr lang="ja-JP" altLang="en-US" dirty="0" smtClean="0"/>
              <a:t>乗法など</a:t>
            </a:r>
            <a:r>
              <a:rPr lang="en-US" altLang="ja-JP" dirty="0" smtClean="0"/>
              <a:t>)</a:t>
            </a:r>
            <a:r>
              <a:rPr lang="ja-JP" altLang="en-US" dirty="0" smtClean="0"/>
              <a:t>することによって、ある語のある文脈での意味を表す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chemeClr val="tx2"/>
                </a:solidFill>
              </a:rPr>
              <a:t>文脈中の語以外の意味の影響も残ってしまう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8168" y="44624"/>
            <a:ext cx="4966320" cy="34460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4070176" y="304288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[Erk+08]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763688" y="6093296"/>
            <a:ext cx="6408712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本研究ではある</a:t>
            </a:r>
            <a:r>
              <a:rPr lang="ja-JP" altLang="en-US" sz="2000" dirty="0" smtClean="0"/>
              <a:t>文脈中での語の意味を直接的に表現</a:t>
            </a:r>
            <a:r>
              <a:rPr lang="ja-JP" altLang="en-US" sz="2000" dirty="0" smtClean="0"/>
              <a:t>する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文脈に依存した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述語の同義関係獲得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述語単体ではなく、文脈（＝格要素）とペアにして同義関係を捉える</a:t>
            </a:r>
            <a:endParaRPr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9672" y="38610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2852936"/>
            <a:ext cx="4464496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‥‥‥‥</a:t>
            </a:r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低迷し</a:t>
            </a:r>
            <a:r>
              <a:rPr kumimoji="1" lang="ja-JP" altLang="en-US" sz="2000" dirty="0" smtClean="0"/>
              <a:t>、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景気が冷え込む</a:t>
            </a:r>
            <a:r>
              <a:rPr kumimoji="1" lang="ja-JP" altLang="en-US" sz="2000" dirty="0" smtClean="0"/>
              <a:t>。</a:t>
            </a:r>
            <a:endParaRPr kumimoji="1" lang="en-US" altLang="ja-JP" sz="2000" dirty="0" smtClean="0"/>
          </a:p>
          <a:p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バブルが弾けて</a:t>
            </a:r>
            <a:r>
              <a:rPr kumimoji="1" lang="ja-JP" altLang="en-US" sz="2000" dirty="0" smtClean="0"/>
              <a:t>、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景気が冷え込む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en-US" altLang="ja-JP" sz="2000" dirty="0" smtClean="0"/>
              <a:t>‥‥‥‥‥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減り</a:t>
            </a:r>
            <a:r>
              <a:rPr kumimoji="1" lang="ja-JP" altLang="en-US" sz="2000" dirty="0" smtClean="0"/>
              <a:t>、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景気が冷え込み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‥</a:t>
            </a:r>
          </a:p>
          <a:p>
            <a:r>
              <a:rPr lang="en-US" altLang="ja-JP" sz="2000" dirty="0" smtClean="0"/>
              <a:t>‥‥‥‥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増税し</a:t>
            </a:r>
            <a:r>
              <a:rPr lang="ja-JP" altLang="en-US" sz="2000" dirty="0" smtClean="0"/>
              <a:t>、</a:t>
            </a:r>
            <a:r>
              <a:rPr lang="ja-JP" altLang="en-US" sz="2000" dirty="0" smtClean="0">
                <a:solidFill>
                  <a:srgbClr val="FF0000"/>
                </a:solidFill>
              </a:rPr>
              <a:t>景気が冷え込んだ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　　　　　　</a:t>
            </a:r>
            <a:r>
              <a:rPr kumimoji="1" lang="en-US" altLang="ja-JP" sz="2000" dirty="0" smtClean="0"/>
              <a:t>‥‥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584" y="4919008"/>
            <a:ext cx="3888432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‥</a:t>
            </a:r>
            <a:r>
              <a:rPr lang="en-US" altLang="ja-JP" sz="2000" dirty="0" smtClean="0"/>
              <a:t>‥</a:t>
            </a:r>
            <a:r>
              <a:rPr kumimoji="1" lang="ja-JP" altLang="en-US" sz="2000" dirty="0" smtClean="0"/>
              <a:t> </a:t>
            </a:r>
            <a:r>
              <a:rPr lang="en-US" altLang="ja-JP" sz="2000" dirty="0" smtClean="0"/>
              <a:t>‥‥</a:t>
            </a:r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低迷し</a:t>
            </a:r>
            <a:r>
              <a:rPr kumimoji="1" lang="ja-JP" altLang="en-US" sz="2000" dirty="0" smtClean="0"/>
              <a:t>、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景気が悪化する</a:t>
            </a:r>
            <a:r>
              <a:rPr kumimoji="1" lang="ja-JP" altLang="en-US" sz="2000" dirty="0" smtClean="0"/>
              <a:t>。</a:t>
            </a:r>
            <a:endParaRPr kumimoji="1" lang="en-US" altLang="ja-JP" sz="2000" dirty="0" smtClean="0"/>
          </a:p>
          <a:p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バブルが弾けて</a:t>
            </a:r>
            <a:r>
              <a:rPr kumimoji="1"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景気が悪化した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‥‥</a:t>
            </a:r>
            <a:r>
              <a:rPr lang="en-US" altLang="ja-JP" sz="2000" dirty="0" smtClean="0"/>
              <a:t>‥‥</a:t>
            </a:r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落ちて</a:t>
            </a:r>
            <a:r>
              <a:rPr kumimoji="1"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景気が悪化する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en-US" altLang="ja-JP" sz="2000" dirty="0" smtClean="0"/>
              <a:t>‥‥‥‥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増税し</a:t>
            </a:r>
            <a:r>
              <a:rPr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景気が悪化した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　　　　　</a:t>
            </a:r>
            <a:r>
              <a:rPr kumimoji="1" lang="en-US" altLang="ja-JP" sz="2000" dirty="0" smtClean="0"/>
              <a:t>‥‥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0032" y="2852936"/>
            <a:ext cx="4032448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‥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景気が冷え込み</a:t>
            </a:r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株価が下落する</a:t>
            </a:r>
            <a:r>
              <a:rPr kumimoji="1" lang="ja-JP" altLang="en-US" sz="2000" dirty="0" smtClean="0"/>
              <a:t>。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‥</a:t>
            </a:r>
            <a:r>
              <a:rPr lang="ja-JP" altLang="en-US" sz="2000" dirty="0" smtClean="0">
                <a:solidFill>
                  <a:srgbClr val="FF0000"/>
                </a:solidFill>
              </a:rPr>
              <a:t>景気が冷え込み</a:t>
            </a:r>
            <a:r>
              <a:rPr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金利を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下げ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た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‥</a:t>
            </a:r>
            <a:r>
              <a:rPr lang="ja-JP" altLang="en-US" sz="2000" dirty="0" smtClean="0">
                <a:solidFill>
                  <a:srgbClr val="FF0000"/>
                </a:solidFill>
              </a:rPr>
              <a:t>景気が冷え込み</a:t>
            </a:r>
            <a:r>
              <a:rPr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消費が減った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en-US" altLang="ja-JP" sz="2000" dirty="0" smtClean="0"/>
              <a:t>‥</a:t>
            </a:r>
            <a:r>
              <a:rPr lang="ja-JP" altLang="en-US" sz="2000" dirty="0" smtClean="0">
                <a:solidFill>
                  <a:srgbClr val="FF0000"/>
                </a:solidFill>
              </a:rPr>
              <a:t>景気が冷え込み</a:t>
            </a:r>
            <a:r>
              <a:rPr lang="ja-JP" altLang="en-US" sz="2000" dirty="0" smtClean="0"/>
              <a:t>、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困る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　　　　　　　</a:t>
            </a:r>
            <a:r>
              <a:rPr kumimoji="1" lang="en-US" altLang="ja-JP" sz="2000" dirty="0" smtClean="0"/>
              <a:t>‥‥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60032" y="4941168"/>
            <a:ext cx="4032448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‥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景気が悪化し</a:t>
            </a:r>
            <a:r>
              <a:rPr kumimoji="1"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株価が下落した</a:t>
            </a:r>
            <a:r>
              <a:rPr kumimoji="1" lang="ja-JP" altLang="en-US" sz="2000" dirty="0" smtClean="0"/>
              <a:t>。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‥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景気が悪化し、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金利を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下げた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‥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景気が悪化し、 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厳しくなる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en-US" altLang="ja-JP" sz="2000" dirty="0" smtClean="0"/>
              <a:t>‥</a:t>
            </a:r>
            <a:r>
              <a:rPr lang="ja-JP" altLang="en-US" sz="2000" dirty="0" smtClean="0">
                <a:solidFill>
                  <a:schemeClr val="tx2"/>
                </a:solidFill>
              </a:rPr>
              <a:t>景気が悪化し、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困る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　　　　　　　</a:t>
            </a:r>
            <a:r>
              <a:rPr kumimoji="1" lang="en-US" altLang="ja-JP" sz="2000" dirty="0" smtClean="0"/>
              <a:t>‥‥</a:t>
            </a:r>
            <a:endParaRPr kumimoji="1" lang="ja-JP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素性ベクトルの構築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分布</a:t>
            </a:r>
            <a:r>
              <a:rPr lang="ja-JP" altLang="en-US" dirty="0" smtClean="0"/>
              <a:t>類似度計算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実験と評価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検索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の利用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素性ベクトル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kumimoji="1" lang="ja-JP" altLang="en-US" dirty="0" smtClean="0"/>
              <a:t>格要素と述語をペアとして素性ベクトル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係り受け関係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ある述語</a:t>
            </a:r>
            <a:r>
              <a:rPr lang="en-US" altLang="ja-JP" dirty="0" smtClean="0"/>
              <a:t>/</a:t>
            </a:r>
            <a:r>
              <a:rPr lang="ja-JP" altLang="en-US" dirty="0" smtClean="0"/>
              <a:t>述語項構造を利用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素性の単位</a:t>
            </a:r>
            <a:r>
              <a:rPr lang="en-US" altLang="ja-JP" dirty="0" smtClean="0"/>
              <a:t>: </a:t>
            </a:r>
            <a:r>
              <a:rPr lang="ja-JP" altLang="en-US" dirty="0" smtClean="0"/>
              <a:t>述語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景気が悪化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　下落</a:t>
            </a:r>
            <a:r>
              <a:rPr kumimoji="1" lang="en-US" altLang="ja-JP" dirty="0" smtClean="0"/>
              <a:t>: post</a:t>
            </a:r>
          </a:p>
          <a:p>
            <a:pPr lvl="2"/>
            <a:r>
              <a:rPr lang="en-US" altLang="ja-JP" dirty="0" smtClean="0"/>
              <a:t>“</a:t>
            </a:r>
            <a:r>
              <a:rPr lang="ja-JP" altLang="en-US" dirty="0" smtClean="0"/>
              <a:t>株価が下落</a:t>
            </a:r>
            <a:r>
              <a:rPr lang="en-US" altLang="ja-JP" dirty="0" smtClean="0"/>
              <a:t>”   </a:t>
            </a:r>
            <a:r>
              <a:rPr lang="ja-JP" altLang="en-US" dirty="0" smtClean="0"/>
              <a:t>悪化</a:t>
            </a:r>
            <a:r>
              <a:rPr lang="en-US" altLang="ja-JP" dirty="0" smtClean="0"/>
              <a:t>:pre</a:t>
            </a:r>
          </a:p>
          <a:p>
            <a:pPr lvl="1"/>
            <a:r>
              <a:rPr lang="ja-JP" altLang="en-US" dirty="0" smtClean="0"/>
              <a:t>素性の単位</a:t>
            </a:r>
            <a:r>
              <a:rPr lang="en-US" altLang="ja-JP" dirty="0" smtClean="0"/>
              <a:t>: </a:t>
            </a:r>
            <a:r>
              <a:rPr lang="ja-JP" altLang="en-US" dirty="0" smtClean="0"/>
              <a:t>述語項構造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“</a:t>
            </a:r>
            <a:r>
              <a:rPr lang="ja-JP" altLang="en-US" dirty="0" smtClean="0"/>
              <a:t>景気が悪化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　株価が下落</a:t>
            </a:r>
            <a:r>
              <a:rPr lang="en-US" altLang="ja-JP" dirty="0" smtClean="0"/>
              <a:t>: post</a:t>
            </a:r>
          </a:p>
          <a:p>
            <a:pPr lvl="2"/>
            <a:r>
              <a:rPr lang="en-US" altLang="ja-JP" dirty="0" smtClean="0"/>
              <a:t>“</a:t>
            </a:r>
            <a:r>
              <a:rPr lang="ja-JP" altLang="en-US" dirty="0" smtClean="0"/>
              <a:t>株価が下落</a:t>
            </a:r>
            <a:r>
              <a:rPr lang="en-US" altLang="ja-JP" dirty="0" smtClean="0"/>
              <a:t>”   </a:t>
            </a:r>
            <a:r>
              <a:rPr lang="ja-JP" altLang="en-US" dirty="0" smtClean="0"/>
              <a:t>景気が悪化</a:t>
            </a:r>
            <a:r>
              <a:rPr lang="en-US" altLang="ja-JP" dirty="0" smtClean="0"/>
              <a:t>:pre</a:t>
            </a:r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grpSp>
        <p:nvGrpSpPr>
          <p:cNvPr id="4" name="グループ化 19"/>
          <p:cNvGrpSpPr/>
          <p:nvPr/>
        </p:nvGrpSpPr>
        <p:grpSpPr>
          <a:xfrm>
            <a:off x="2267744" y="5456054"/>
            <a:ext cx="5358802" cy="1357322"/>
            <a:chOff x="3569556" y="857232"/>
            <a:chExt cx="5358802" cy="1357322"/>
          </a:xfrm>
        </p:grpSpPr>
        <p:sp>
          <p:nvSpPr>
            <p:cNvPr id="5" name="角丸四角形 4"/>
            <p:cNvSpPr/>
            <p:nvPr/>
          </p:nvSpPr>
          <p:spPr>
            <a:xfrm>
              <a:off x="3569556" y="857232"/>
              <a:ext cx="5286412" cy="1357322"/>
            </a:xfrm>
            <a:prstGeom prst="roundRect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2857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071902" y="1662014"/>
              <a:ext cx="11538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景気が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214910" y="1662014"/>
              <a:ext cx="1090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悪化し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357918" y="1662014"/>
              <a:ext cx="117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株価が</a:t>
              </a:r>
              <a:endParaRPr kumimoji="1" lang="ja-JP" altLang="en-US" sz="24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457988" y="1662014"/>
              <a:ext cx="1470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下落した</a:t>
              </a:r>
              <a:endParaRPr kumimoji="1" lang="ja-JP" altLang="en-US" sz="2400" dirty="0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4529845" y="1317511"/>
              <a:ext cx="1062182" cy="357139"/>
            </a:xfrm>
            <a:custGeom>
              <a:avLst/>
              <a:gdLst>
                <a:gd name="connsiteX0" fmla="*/ 0 w 1062182"/>
                <a:gd name="connsiteY0" fmla="*/ 320194 h 357139"/>
                <a:gd name="connsiteX1" fmla="*/ 609600 w 1062182"/>
                <a:gd name="connsiteY1" fmla="*/ 6157 h 357139"/>
                <a:gd name="connsiteX2" fmla="*/ 1062182 w 1062182"/>
                <a:gd name="connsiteY2" fmla="*/ 357139 h 3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2182" h="357139">
                  <a:moveTo>
                    <a:pt x="0" y="320194"/>
                  </a:moveTo>
                  <a:cubicBezTo>
                    <a:pt x="216285" y="160097"/>
                    <a:pt x="432570" y="0"/>
                    <a:pt x="609600" y="6157"/>
                  </a:cubicBezTo>
                  <a:cubicBezTo>
                    <a:pt x="786630" y="12315"/>
                    <a:pt x="991370" y="277091"/>
                    <a:pt x="1062182" y="357139"/>
                  </a:cubicBezTo>
                </a:path>
              </a:pathLst>
            </a:cu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6857984" y="1340543"/>
              <a:ext cx="1062182" cy="357139"/>
            </a:xfrm>
            <a:custGeom>
              <a:avLst/>
              <a:gdLst>
                <a:gd name="connsiteX0" fmla="*/ 0 w 1062182"/>
                <a:gd name="connsiteY0" fmla="*/ 320194 h 357139"/>
                <a:gd name="connsiteX1" fmla="*/ 609600 w 1062182"/>
                <a:gd name="connsiteY1" fmla="*/ 6157 h 357139"/>
                <a:gd name="connsiteX2" fmla="*/ 1062182 w 1062182"/>
                <a:gd name="connsiteY2" fmla="*/ 357139 h 3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2182" h="357139">
                  <a:moveTo>
                    <a:pt x="0" y="320194"/>
                  </a:moveTo>
                  <a:cubicBezTo>
                    <a:pt x="216285" y="160097"/>
                    <a:pt x="432570" y="0"/>
                    <a:pt x="609600" y="6157"/>
                  </a:cubicBezTo>
                  <a:cubicBezTo>
                    <a:pt x="786630" y="12315"/>
                    <a:pt x="991370" y="277091"/>
                    <a:pt x="1062182" y="357139"/>
                  </a:cubicBezTo>
                </a:path>
              </a:pathLst>
            </a:cu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5656680" y="1000108"/>
              <a:ext cx="2377371" cy="674542"/>
            </a:xfrm>
            <a:custGeom>
              <a:avLst/>
              <a:gdLst>
                <a:gd name="connsiteX0" fmla="*/ 0 w 2336800"/>
                <a:gd name="connsiteY0" fmla="*/ 789709 h 817418"/>
                <a:gd name="connsiteX1" fmla="*/ 1136073 w 2336800"/>
                <a:gd name="connsiteY1" fmla="*/ 4618 h 817418"/>
                <a:gd name="connsiteX2" fmla="*/ 2336800 w 2336800"/>
                <a:gd name="connsiteY2" fmla="*/ 817418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800" h="817418">
                  <a:moveTo>
                    <a:pt x="0" y="789709"/>
                  </a:moveTo>
                  <a:cubicBezTo>
                    <a:pt x="373303" y="394854"/>
                    <a:pt x="746606" y="0"/>
                    <a:pt x="1136073" y="4618"/>
                  </a:cubicBezTo>
                  <a:cubicBezTo>
                    <a:pt x="1525540" y="9236"/>
                    <a:pt x="1931170" y="413327"/>
                    <a:pt x="2336800" y="817418"/>
                  </a:cubicBezTo>
                </a:path>
              </a:pathLst>
            </a:cu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539552" y="2852936"/>
            <a:ext cx="8208912" cy="33123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400" dirty="0" smtClean="0"/>
          </a:p>
          <a:p>
            <a:r>
              <a:rPr lang="ja-JP" altLang="en-US" sz="2400" dirty="0" smtClean="0"/>
              <a:t>素性ベクトル</a:t>
            </a:r>
            <a:r>
              <a:rPr lang="ja-JP" altLang="en-US" sz="2400" dirty="0" smtClean="0"/>
              <a:t>の例</a:t>
            </a:r>
            <a:endParaRPr lang="en-US" altLang="ja-JP" sz="2400" dirty="0" smtClean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素性の単位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述語</a:t>
            </a:r>
            <a:r>
              <a:rPr lang="en-US" altLang="ja-JP" sz="2400" dirty="0" smtClean="0"/>
              <a:t>]</a:t>
            </a:r>
          </a:p>
          <a:p>
            <a:r>
              <a:rPr kumimoji="1" lang="en-US" altLang="ja-JP" sz="2400" dirty="0" smtClean="0"/>
              <a:t>“</a:t>
            </a:r>
            <a:r>
              <a:rPr kumimoji="1" lang="ja-JP" altLang="en-US" sz="2400" dirty="0" smtClean="0"/>
              <a:t>景気が悪化</a:t>
            </a:r>
            <a:r>
              <a:rPr kumimoji="1" lang="en-US" altLang="ja-JP" sz="2400" dirty="0" smtClean="0"/>
              <a:t>”:  </a:t>
            </a:r>
            <a:r>
              <a:rPr kumimoji="1" lang="ja-JP" altLang="en-US" sz="2400" dirty="0" smtClean="0"/>
              <a:t>減る</a:t>
            </a:r>
            <a:r>
              <a:rPr kumimoji="1" lang="en-US" altLang="ja-JP" sz="2400" dirty="0" smtClean="0"/>
              <a:t>:post 64, </a:t>
            </a:r>
            <a:r>
              <a:rPr kumimoji="1" lang="ja-JP" altLang="en-US" sz="2400" dirty="0" smtClean="0"/>
              <a:t>下がる</a:t>
            </a:r>
            <a:r>
              <a:rPr kumimoji="1" lang="en-US" altLang="ja-JP" sz="2400" dirty="0" smtClean="0"/>
              <a:t>: post  </a:t>
            </a:r>
            <a:r>
              <a:rPr lang="en-US" altLang="ja-JP" sz="2400" dirty="0" smtClean="0"/>
              <a:t>54</a:t>
            </a:r>
            <a:r>
              <a:rPr kumimoji="1" lang="en-US" altLang="ja-JP" sz="2400" dirty="0" smtClean="0"/>
              <a:t>, … </a:t>
            </a:r>
          </a:p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景気が冷える</a:t>
            </a:r>
            <a:r>
              <a:rPr lang="en-US" altLang="ja-JP" sz="2400" dirty="0" smtClean="0"/>
              <a:t>”:  </a:t>
            </a:r>
            <a:r>
              <a:rPr lang="ja-JP" altLang="en-US" sz="2400" dirty="0" smtClean="0"/>
              <a:t>減る</a:t>
            </a:r>
            <a:r>
              <a:rPr lang="en-US" altLang="ja-JP" sz="2400" dirty="0" smtClean="0"/>
              <a:t>:post 15, …, </a:t>
            </a:r>
            <a:r>
              <a:rPr lang="ja-JP" altLang="en-US" sz="2400" dirty="0" smtClean="0"/>
              <a:t>弾ける</a:t>
            </a:r>
            <a:r>
              <a:rPr lang="en-US" altLang="ja-JP" sz="2400" dirty="0" smtClean="0"/>
              <a:t>:</a:t>
            </a:r>
            <a:r>
              <a:rPr lang="en-US" altLang="ja-JP" sz="2400" dirty="0" smtClean="0"/>
              <a:t>pre </a:t>
            </a:r>
            <a:r>
              <a:rPr lang="en-US" altLang="ja-JP" sz="2400" dirty="0" smtClean="0"/>
              <a:t>7, …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素性の単位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述語項構造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景気が悪化</a:t>
            </a:r>
            <a:r>
              <a:rPr lang="en-US" altLang="ja-JP" sz="2400" dirty="0" smtClean="0"/>
              <a:t>”:  </a:t>
            </a:r>
            <a:r>
              <a:rPr lang="ja-JP" altLang="en-US" sz="2400" dirty="0" smtClean="0"/>
              <a:t>下がる</a:t>
            </a:r>
            <a:r>
              <a:rPr lang="en-US" altLang="ja-JP" sz="2400" dirty="0" smtClean="0"/>
              <a:t>:post 19,…, </a:t>
            </a:r>
            <a:r>
              <a:rPr lang="ja-JP" altLang="en-US" sz="2400" dirty="0" smtClean="0"/>
              <a:t>税収が下がる</a:t>
            </a:r>
            <a:r>
              <a:rPr lang="en-US" altLang="ja-JP" sz="2400" dirty="0" smtClean="0"/>
              <a:t>: post  </a:t>
            </a:r>
            <a:r>
              <a:rPr lang="en-US" altLang="ja-JP" sz="2400" dirty="0" smtClean="0"/>
              <a:t>13, </a:t>
            </a:r>
            <a:r>
              <a:rPr lang="en-US" altLang="ja-JP" sz="2400" dirty="0" smtClean="0"/>
              <a:t>… </a:t>
            </a:r>
          </a:p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景気が冷える</a:t>
            </a:r>
            <a:r>
              <a:rPr lang="en-US" altLang="ja-JP" sz="2400" dirty="0" smtClean="0"/>
              <a:t>”:  </a:t>
            </a:r>
            <a:r>
              <a:rPr lang="ja-JP" altLang="en-US" sz="2400" dirty="0" smtClean="0"/>
              <a:t> 減る</a:t>
            </a:r>
            <a:r>
              <a:rPr lang="en-US" altLang="ja-JP" sz="2400" dirty="0" smtClean="0"/>
              <a:t>:post 7,…, </a:t>
            </a:r>
            <a:r>
              <a:rPr lang="ja-JP" altLang="en-US" sz="2400" dirty="0" smtClean="0"/>
              <a:t>給料が下がる</a:t>
            </a:r>
            <a:r>
              <a:rPr lang="en-US" altLang="ja-JP" sz="2400" dirty="0" smtClean="0"/>
              <a:t>:post 3, …</a:t>
            </a:r>
          </a:p>
          <a:p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素性ベクトルの構築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分布</a:t>
            </a:r>
            <a:r>
              <a:rPr lang="ja-JP" altLang="en-US" dirty="0" smtClean="0">
                <a:solidFill>
                  <a:srgbClr val="FF0000"/>
                </a:solidFill>
              </a:rPr>
              <a:t>類似度計算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実験と評価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検索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の利用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分布類似度計算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以下の二つの</a:t>
            </a:r>
            <a:r>
              <a:rPr kumimoji="1" lang="en-US" altLang="ja-JP" dirty="0" smtClean="0"/>
              <a:t>function</a:t>
            </a:r>
            <a:r>
              <a:rPr kumimoji="1" lang="ja-JP" altLang="en-US" dirty="0" smtClean="0"/>
              <a:t>に分解 </a:t>
            </a:r>
            <a:r>
              <a:rPr kumimoji="1" lang="en-US" altLang="ja-JP" dirty="0" smtClean="0"/>
              <a:t>[Curran04]</a:t>
            </a:r>
          </a:p>
          <a:p>
            <a:pPr lvl="1">
              <a:buClr>
                <a:schemeClr val="tx1"/>
              </a:buClr>
            </a:pPr>
            <a:r>
              <a:rPr lang="en-US" altLang="ja-JP" dirty="0" smtClean="0">
                <a:solidFill>
                  <a:srgbClr val="FF0000"/>
                </a:solidFill>
              </a:rPr>
              <a:t>Weight function</a:t>
            </a:r>
          </a:p>
          <a:p>
            <a:pPr lvl="1">
              <a:buClr>
                <a:schemeClr val="tx1"/>
              </a:buClr>
            </a:pPr>
            <a:r>
              <a:rPr lang="en-US" altLang="ja-JP" dirty="0" smtClean="0">
                <a:solidFill>
                  <a:srgbClr val="00B050"/>
                </a:solidFill>
              </a:rPr>
              <a:t>M</a:t>
            </a:r>
            <a:r>
              <a:rPr kumimoji="1" lang="en-US" altLang="ja-JP" dirty="0" smtClean="0">
                <a:solidFill>
                  <a:srgbClr val="00B050"/>
                </a:solidFill>
              </a:rPr>
              <a:t>easure function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643042" y="3286124"/>
          <a:ext cx="5671297" cy="332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843"/>
                <a:gridCol w="987743"/>
                <a:gridCol w="826984"/>
                <a:gridCol w="987743"/>
                <a:gridCol w="826984"/>
              </a:tblGrid>
              <a:tr h="553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素性</a:t>
                      </a:r>
                      <a:endParaRPr kumimoji="1" lang="ja-JP" altLang="en-US" sz="28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医師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医者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～の診察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8225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11.4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8.7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～に相談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4374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8.1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1359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7.3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～の許可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5.3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～が増える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0.9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～を志す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277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5.9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6.3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矢印コネクタ 5"/>
          <p:cNvCxnSpPr/>
          <p:nvPr/>
        </p:nvCxnSpPr>
        <p:spPr>
          <a:xfrm>
            <a:off x="4572000" y="4106867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 9"/>
          <p:cNvSpPr/>
          <p:nvPr/>
        </p:nvSpPr>
        <p:spPr>
          <a:xfrm>
            <a:off x="5064369" y="2820399"/>
            <a:ext cx="2007961" cy="1108667"/>
          </a:xfrm>
          <a:custGeom>
            <a:avLst/>
            <a:gdLst>
              <a:gd name="connsiteX0" fmla="*/ 0 w 1919235"/>
              <a:gd name="connsiteY0" fmla="*/ 1108667 h 1108667"/>
              <a:gd name="connsiteX1" fmla="*/ 1034980 w 1919235"/>
              <a:gd name="connsiteY1" fmla="*/ 3349 h 1108667"/>
              <a:gd name="connsiteX2" fmla="*/ 1919235 w 1919235"/>
              <a:gd name="connsiteY2" fmla="*/ 1088571 h 110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235" h="1108667">
                <a:moveTo>
                  <a:pt x="0" y="1108667"/>
                </a:moveTo>
                <a:cubicBezTo>
                  <a:pt x="357554" y="557682"/>
                  <a:pt x="715108" y="6698"/>
                  <a:pt x="1034980" y="3349"/>
                </a:cubicBezTo>
                <a:cubicBezTo>
                  <a:pt x="1354852" y="0"/>
                  <a:pt x="1817077" y="1029956"/>
                  <a:pt x="1919235" y="1088571"/>
                </a:cubicBezTo>
              </a:path>
            </a:pathLst>
          </a:cu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4572000" y="464265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572000" y="521336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4572000" y="5787248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572000" y="632303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372000" y="4106867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6372000" y="632303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372000" y="464265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372000" y="521336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372000" y="5787248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1549</Words>
  <Application>Microsoft Office PowerPoint</Application>
  <PresentationFormat>画面に合わせる (4:3)</PresentationFormat>
  <Paragraphs>450</Paragraphs>
  <Slides>27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Office テーマ</vt:lpstr>
      <vt:lpstr>数式</vt:lpstr>
      <vt:lpstr>文脈に依存した 述語の同義関係獲得</vt:lpstr>
      <vt:lpstr>分布類似度</vt:lpstr>
      <vt:lpstr>分布類似度の問題点</vt:lpstr>
      <vt:lpstr>関連研究</vt:lpstr>
      <vt:lpstr>文脈に依存した 述語の同義関係獲得</vt:lpstr>
      <vt:lpstr>目次</vt:lpstr>
      <vt:lpstr>素性ベクトル</vt:lpstr>
      <vt:lpstr>目次</vt:lpstr>
      <vt:lpstr>分布類似度計算</vt:lpstr>
      <vt:lpstr>Weight/Measure関数 [柴田ら09]</vt:lpstr>
      <vt:lpstr>類似度の高い述語項構造ペア</vt:lpstr>
      <vt:lpstr>目次</vt:lpstr>
      <vt:lpstr>実験</vt:lpstr>
      <vt:lpstr>1. 評価データ生成</vt:lpstr>
      <vt:lpstr>評価例</vt:lpstr>
      <vt:lpstr>コーパスサイズと精度</vt:lpstr>
      <vt:lpstr>コーパスサイズと精度</vt:lpstr>
      <vt:lpstr>議論</vt:lpstr>
      <vt:lpstr>2. 人手による評価</vt:lpstr>
      <vt:lpstr>実験結果 (1/2)</vt:lpstr>
      <vt:lpstr>実験結果 (2/2)</vt:lpstr>
      <vt:lpstr>目次</vt:lpstr>
      <vt:lpstr>獲得された同義述語</vt:lpstr>
      <vt:lpstr>検索での利用</vt:lpstr>
      <vt:lpstr>スライド 25</vt:lpstr>
      <vt:lpstr>スライド 26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文脈に依存した 述語の同義関係獲得</dc:title>
  <cp:lastModifiedBy>shibata</cp:lastModifiedBy>
  <cp:revision>58</cp:revision>
  <dcterms:modified xsi:type="dcterms:W3CDTF">2010-11-19T02:38:01Z</dcterms:modified>
</cp:coreProperties>
</file>