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81" r:id="rId5"/>
    <p:sldId id="283" r:id="rId6"/>
    <p:sldId id="261" r:id="rId7"/>
    <p:sldId id="262" r:id="rId8"/>
    <p:sldId id="288" r:id="rId9"/>
    <p:sldId id="264" r:id="rId10"/>
    <p:sldId id="265" r:id="rId11"/>
    <p:sldId id="266" r:id="rId12"/>
    <p:sldId id="267" r:id="rId13"/>
    <p:sldId id="268" r:id="rId14"/>
    <p:sldId id="269" r:id="rId15"/>
    <p:sldId id="270" r:id="rId16"/>
    <p:sldId id="271" r:id="rId17"/>
    <p:sldId id="272" r:id="rId18"/>
    <p:sldId id="273" r:id="rId19"/>
    <p:sldId id="282" r:id="rId20"/>
    <p:sldId id="287" r:id="rId21"/>
    <p:sldId id="276" r:id="rId22"/>
    <p:sldId id="277" r:id="rId23"/>
    <p:sldId id="284" r:id="rId24"/>
    <p:sldId id="285" r:id="rId25"/>
    <p:sldId id="286" r:id="rId26"/>
    <p:sldId id="279" r:id="rId27"/>
  </p:sldIdLst>
  <p:sldSz cx="9144000" cy="6858000" type="screen4x3"/>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3" autoAdjust="0"/>
    <p:restoredTop sz="94660"/>
  </p:normalViewPr>
  <p:slideViewPr>
    <p:cSldViewPr>
      <p:cViewPr varScale="1">
        <p:scale>
          <a:sx n="86" d="100"/>
          <a:sy n="86" d="100"/>
        </p:scale>
        <p:origin x="-4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8234F790-7D4C-4420-8774-7D8F533D21C6}" type="datetimeFigureOut">
              <a:rPr kumimoji="1" lang="ja-JP" altLang="en-US" smtClean="0"/>
              <a:pPr/>
              <a:t>2011/9/16</a:t>
            </a:fld>
            <a:endParaRPr kumimoji="1" lang="ja-JP" altLang="en-US"/>
          </a:p>
        </p:txBody>
      </p:sp>
      <p:sp>
        <p:nvSpPr>
          <p:cNvPr id="4" name="スライド イメージ プレースホルダ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E3A04FB2-9D14-49E8-BA01-AF262239255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4DC9754-7729-419B-90BE-AA10CDD41F23}" type="slidenum">
              <a:rPr kumimoji="1" lang="ja-JP" altLang="en-US" smtClean="0"/>
              <a:pPr/>
              <a:t>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3A04FB2-9D14-49E8-BA01-AF2622392550}" type="slidenum">
              <a:rPr kumimoji="1" lang="ja-JP" altLang="en-US" smtClean="0"/>
              <a:pPr/>
              <a:t>13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3A04FB2-9D14-49E8-BA01-AF2622392550}" type="slidenum">
              <a:rPr kumimoji="1" lang="ja-JP" altLang="en-US" smtClean="0"/>
              <a:pPr/>
              <a:t>20</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2011/9/16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2011/9/16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cs typeface="Arial" pitchFamily="34" charset="0"/>
              </a:rPr>
              <a:t>述語項構造の共起情報と</a:t>
            </a:r>
            <a:r>
              <a:rPr kumimoji="1" lang="en-US" altLang="ja-JP" dirty="0" smtClean="0">
                <a:cs typeface="Arial" pitchFamily="34" charset="0"/>
              </a:rPr>
              <a:t/>
            </a:r>
            <a:br>
              <a:rPr kumimoji="1" lang="en-US" altLang="ja-JP" dirty="0" smtClean="0">
                <a:cs typeface="Arial" pitchFamily="34" charset="0"/>
              </a:rPr>
            </a:br>
            <a:r>
              <a:rPr kumimoji="1" lang="ja-JP" altLang="en-US" dirty="0" smtClean="0">
                <a:cs typeface="Arial" pitchFamily="34" charset="0"/>
              </a:rPr>
              <a:t>格フレームを用いた</a:t>
            </a:r>
            <a:r>
              <a:rPr kumimoji="1" lang="en-US" altLang="ja-JP" dirty="0" smtClean="0">
                <a:cs typeface="Arial" pitchFamily="34" charset="0"/>
              </a:rPr>
              <a:t/>
            </a:r>
            <a:br>
              <a:rPr kumimoji="1" lang="en-US" altLang="ja-JP" dirty="0" smtClean="0">
                <a:cs typeface="Arial" pitchFamily="34" charset="0"/>
              </a:rPr>
            </a:br>
            <a:r>
              <a:rPr kumimoji="1" lang="ja-JP" altLang="en-US" dirty="0" smtClean="0">
                <a:cs typeface="Arial" pitchFamily="34" charset="0"/>
              </a:rPr>
              <a:t>事態間知識の自動獲得</a:t>
            </a:r>
            <a:endParaRPr kumimoji="1" lang="ja-JP" altLang="en-US" dirty="0">
              <a:cs typeface="Arial" pitchFamily="34" charset="0"/>
            </a:endParaRPr>
          </a:p>
        </p:txBody>
      </p:sp>
      <p:sp>
        <p:nvSpPr>
          <p:cNvPr id="3" name="サブタイトル 2"/>
          <p:cNvSpPr>
            <a:spLocks noGrp="1"/>
          </p:cNvSpPr>
          <p:nvPr>
            <p:ph type="subTitle" idx="1"/>
          </p:nvPr>
        </p:nvSpPr>
        <p:spPr>
          <a:xfrm>
            <a:off x="1371600" y="4340696"/>
            <a:ext cx="6400800" cy="1752600"/>
          </a:xfrm>
        </p:spPr>
        <p:txBody>
          <a:bodyPr/>
          <a:lstStyle/>
          <a:p>
            <a:r>
              <a:rPr kumimoji="1" lang="en-US" altLang="ja-JP" dirty="0" smtClean="0">
                <a:solidFill>
                  <a:schemeClr val="tx1"/>
                </a:solidFill>
                <a:latin typeface="+mj-lt"/>
                <a:cs typeface="Arial" pitchFamily="34" charset="0"/>
              </a:rPr>
              <a:t>11/09/16</a:t>
            </a:r>
          </a:p>
          <a:p>
            <a:r>
              <a:rPr lang="ja-JP" altLang="en-US" dirty="0" smtClean="0">
                <a:solidFill>
                  <a:schemeClr val="tx1"/>
                </a:solidFill>
                <a:latin typeface="+mj-lt"/>
                <a:cs typeface="Arial" pitchFamily="34" charset="0"/>
              </a:rPr>
              <a:t>京都大学</a:t>
            </a:r>
            <a:endParaRPr lang="en-US" altLang="ja-JP" dirty="0" smtClean="0">
              <a:solidFill>
                <a:schemeClr val="tx1"/>
              </a:solidFill>
              <a:latin typeface="+mj-lt"/>
              <a:cs typeface="Arial" pitchFamily="34" charset="0"/>
            </a:endParaRPr>
          </a:p>
          <a:p>
            <a:r>
              <a:rPr kumimoji="1" lang="ja-JP" altLang="en-US" dirty="0" smtClean="0">
                <a:solidFill>
                  <a:schemeClr val="tx1"/>
                </a:solidFill>
                <a:latin typeface="+mj-lt"/>
                <a:cs typeface="Arial" pitchFamily="34" charset="0"/>
              </a:rPr>
              <a:t>柴田知秀　黒橋禎夫</a:t>
            </a:r>
            <a:endParaRPr kumimoji="1" lang="en-US" altLang="ja-JP" dirty="0" smtClean="0">
              <a:solidFill>
                <a:schemeClr val="tx1"/>
              </a:solidFill>
              <a:latin typeface="+mj-l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述語項構造ペアの共起度計算</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任意の述語項構造ペアの組み合わせ数は膨大</a:t>
            </a:r>
            <a:endParaRPr kumimoji="1" lang="en-US" altLang="ja-JP" dirty="0" smtClean="0"/>
          </a:p>
          <a:p>
            <a:pPr lvl="1"/>
            <a:r>
              <a:rPr lang="en-US" altLang="ja-JP" dirty="0" smtClean="0"/>
              <a:t>“</a:t>
            </a:r>
            <a:r>
              <a:rPr lang="ja-JP" altLang="en-US" dirty="0" smtClean="0"/>
              <a:t>拾う</a:t>
            </a:r>
            <a:r>
              <a:rPr lang="en-US" altLang="ja-JP" dirty="0" smtClean="0"/>
              <a:t>” </a:t>
            </a:r>
            <a:r>
              <a:rPr lang="ja-JP" altLang="en-US" dirty="0" smtClean="0"/>
              <a:t>と</a:t>
            </a:r>
            <a:r>
              <a:rPr lang="en-US" altLang="ja-JP" dirty="0" smtClean="0"/>
              <a:t> “</a:t>
            </a:r>
            <a:r>
              <a:rPr lang="ja-JP" altLang="en-US" dirty="0" smtClean="0"/>
              <a:t>届ける</a:t>
            </a:r>
            <a:r>
              <a:rPr lang="en-US" altLang="ja-JP" dirty="0" smtClean="0"/>
              <a:t>”</a:t>
            </a:r>
          </a:p>
          <a:p>
            <a:pPr lvl="1"/>
            <a:r>
              <a:rPr lang="en-US" altLang="ja-JP" dirty="0" smtClean="0"/>
              <a:t>“</a:t>
            </a:r>
            <a:r>
              <a:rPr lang="ja-JP" altLang="en-US" dirty="0" smtClean="0"/>
              <a:t>財布を拾う</a:t>
            </a:r>
            <a:r>
              <a:rPr lang="en-US" altLang="ja-JP" dirty="0" smtClean="0"/>
              <a:t>” </a:t>
            </a:r>
            <a:r>
              <a:rPr lang="ja-JP" altLang="en-US" dirty="0" smtClean="0"/>
              <a:t>と</a:t>
            </a:r>
            <a:r>
              <a:rPr lang="en-US" altLang="ja-JP" dirty="0" smtClean="0"/>
              <a:t> “</a:t>
            </a:r>
            <a:r>
              <a:rPr lang="ja-JP" altLang="en-US" dirty="0" smtClean="0"/>
              <a:t>届ける</a:t>
            </a:r>
            <a:r>
              <a:rPr lang="en-US" altLang="ja-JP" dirty="0" smtClean="0"/>
              <a:t>”</a:t>
            </a:r>
          </a:p>
          <a:p>
            <a:pPr lvl="1"/>
            <a:r>
              <a:rPr kumimoji="1" lang="en-US" altLang="ja-JP" dirty="0" smtClean="0"/>
              <a:t>“</a:t>
            </a:r>
            <a:r>
              <a:rPr kumimoji="1" lang="ja-JP" altLang="en-US" dirty="0" smtClean="0"/>
              <a:t>財布を拾う</a:t>
            </a:r>
            <a:r>
              <a:rPr kumimoji="1" lang="en-US" altLang="ja-JP" dirty="0" smtClean="0"/>
              <a:t>” </a:t>
            </a:r>
            <a:r>
              <a:rPr kumimoji="1" lang="ja-JP" altLang="en-US" dirty="0" smtClean="0"/>
              <a:t>と</a:t>
            </a:r>
            <a:r>
              <a:rPr kumimoji="1" lang="en-US" altLang="ja-JP" dirty="0" smtClean="0"/>
              <a:t> “</a:t>
            </a:r>
            <a:r>
              <a:rPr kumimoji="1" lang="ja-JP" altLang="en-US" dirty="0" smtClean="0"/>
              <a:t>警察に届ける</a:t>
            </a:r>
            <a:r>
              <a:rPr kumimoji="1" lang="en-US" altLang="ja-JP" dirty="0" smtClean="0"/>
              <a:t>”</a:t>
            </a:r>
          </a:p>
          <a:p>
            <a:pPr lvl="1"/>
            <a:r>
              <a:rPr lang="en-US" altLang="ja-JP" dirty="0" smtClean="0"/>
              <a:t>“</a:t>
            </a:r>
            <a:r>
              <a:rPr lang="ja-JP" altLang="en-US" dirty="0" smtClean="0"/>
              <a:t>人が財布を拾う</a:t>
            </a:r>
            <a:r>
              <a:rPr lang="en-US" altLang="ja-JP" dirty="0" smtClean="0"/>
              <a:t>” </a:t>
            </a:r>
            <a:r>
              <a:rPr lang="ja-JP" altLang="en-US" dirty="0" smtClean="0"/>
              <a:t>と</a:t>
            </a:r>
            <a:r>
              <a:rPr lang="en-US" altLang="ja-JP" dirty="0" smtClean="0"/>
              <a:t> “</a:t>
            </a:r>
            <a:r>
              <a:rPr lang="ja-JP" altLang="en-US" dirty="0" smtClean="0"/>
              <a:t>警察に届ける</a:t>
            </a:r>
            <a:r>
              <a:rPr lang="en-US" altLang="ja-JP" dirty="0" smtClean="0"/>
              <a:t>”</a:t>
            </a:r>
          </a:p>
          <a:p>
            <a:pPr lvl="1"/>
            <a:r>
              <a:rPr kumimoji="1" lang="en-US" altLang="ja-JP" dirty="0" smtClean="0"/>
              <a:t>…</a:t>
            </a:r>
          </a:p>
          <a:p>
            <a:r>
              <a:rPr kumimoji="1" lang="ja-JP" altLang="en-US" dirty="0" smtClean="0"/>
              <a:t>よく共起する述語項構造</a:t>
            </a:r>
            <a:r>
              <a:rPr lang="ja-JP" altLang="en-US" dirty="0" smtClean="0"/>
              <a:t>ペアをどのようにして効率的</a:t>
            </a:r>
            <a:r>
              <a:rPr kumimoji="1" lang="ja-JP" altLang="en-US" dirty="0" smtClean="0"/>
              <a:t>に求めるか</a:t>
            </a:r>
            <a:endParaRPr kumimoji="1" lang="en-US" altLang="ja-JP" dirty="0" smtClean="0"/>
          </a:p>
          <a:p>
            <a:pPr>
              <a:buNone/>
            </a:pPr>
            <a:r>
              <a:rPr lang="ja-JP" altLang="en-US" dirty="0" smtClean="0"/>
              <a:t>　⇒</a:t>
            </a:r>
            <a:r>
              <a:rPr lang="en-US" altLang="ja-JP" dirty="0" smtClean="0"/>
              <a:t> </a:t>
            </a:r>
            <a:r>
              <a:rPr lang="ja-JP" altLang="en-US" dirty="0" smtClean="0">
                <a:solidFill>
                  <a:srgbClr val="FF0000"/>
                </a:solidFill>
              </a:rPr>
              <a:t>アソシエーション分析</a:t>
            </a:r>
            <a:r>
              <a:rPr lang="en-US" altLang="ja-JP" dirty="0" smtClean="0">
                <a:solidFill>
                  <a:srgbClr val="FF0000"/>
                </a:solidFill>
              </a:rPr>
              <a:t> </a:t>
            </a:r>
            <a:r>
              <a:rPr lang="en-US" altLang="ja-JP" dirty="0" smtClean="0"/>
              <a:t>[</a:t>
            </a:r>
            <a:r>
              <a:rPr lang="en-US" altLang="ja-JP" dirty="0" err="1" smtClean="0"/>
              <a:t>Agrawal</a:t>
            </a:r>
            <a:r>
              <a:rPr lang="en-US" altLang="ja-JP" dirty="0" smtClean="0"/>
              <a:t>+ 93]</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アソシエーション分析</a:t>
            </a:r>
            <a:r>
              <a:rPr kumimoji="1" lang="en-US" altLang="ja-JP" dirty="0" smtClean="0"/>
              <a:t> (1/2)</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データベースから価値のある</a:t>
            </a:r>
            <a:r>
              <a:rPr lang="ja-JP" altLang="en-US" dirty="0" smtClean="0"/>
              <a:t>ルールを発見</a:t>
            </a:r>
            <a:r>
              <a:rPr kumimoji="1" lang="en-US" altLang="ja-JP" dirty="0" smtClean="0"/>
              <a:t> [</a:t>
            </a:r>
            <a:r>
              <a:rPr kumimoji="1" lang="en-US" altLang="ja-JP" dirty="0" err="1" smtClean="0"/>
              <a:t>Agrawal</a:t>
            </a:r>
            <a:r>
              <a:rPr kumimoji="1" lang="en-US" altLang="ja-JP" dirty="0" smtClean="0"/>
              <a:t>+ 93]</a:t>
            </a:r>
          </a:p>
          <a:p>
            <a:pPr lvl="1"/>
            <a:r>
              <a:rPr lang="ja-JP" altLang="en-US" dirty="0" smtClean="0"/>
              <a:t>例</a:t>
            </a:r>
            <a:r>
              <a:rPr lang="en-US" altLang="ja-JP" dirty="0" smtClean="0"/>
              <a:t>) </a:t>
            </a:r>
            <a:r>
              <a:rPr lang="ja-JP" altLang="en-US" dirty="0" smtClean="0"/>
              <a:t>おむつを買う客はビールも買う</a:t>
            </a:r>
            <a:endParaRPr lang="en-US" altLang="ja-JP" dirty="0" smtClean="0"/>
          </a:p>
          <a:p>
            <a:r>
              <a:rPr lang="ja-JP" altLang="en-US" dirty="0" smtClean="0"/>
              <a:t>属性</a:t>
            </a:r>
            <a:r>
              <a:rPr lang="en-US" altLang="ja-JP" dirty="0" smtClean="0"/>
              <a:t>:</a:t>
            </a:r>
            <a:r>
              <a:rPr lang="ja-JP" altLang="en-US" dirty="0" smtClean="0"/>
              <a:t>　　　　　　　　　（例</a:t>
            </a:r>
            <a:r>
              <a:rPr lang="en-US" altLang="ja-JP" dirty="0" smtClean="0"/>
              <a:t>:</a:t>
            </a:r>
            <a:r>
              <a:rPr lang="ja-JP" altLang="en-US" dirty="0" smtClean="0"/>
              <a:t>     </a:t>
            </a:r>
            <a:r>
              <a:rPr lang="en-US" altLang="ja-JP" dirty="0" smtClean="0"/>
              <a:t>= </a:t>
            </a:r>
            <a:r>
              <a:rPr lang="ja-JP" altLang="en-US" dirty="0" smtClean="0"/>
              <a:t>おむつ</a:t>
            </a:r>
            <a:r>
              <a:rPr lang="en-US" altLang="ja-JP" dirty="0" smtClean="0"/>
              <a:t>, …)</a:t>
            </a:r>
          </a:p>
          <a:p>
            <a:r>
              <a:rPr lang="ja-JP" altLang="en-US" dirty="0" smtClean="0"/>
              <a:t>トランザクションデータ</a:t>
            </a:r>
            <a:endParaRPr lang="en-US" altLang="ja-JP" dirty="0" smtClean="0"/>
          </a:p>
          <a:p>
            <a:r>
              <a:rPr lang="ja-JP" altLang="en-US" dirty="0" smtClean="0"/>
              <a:t>ルール</a:t>
            </a:r>
            <a:r>
              <a:rPr lang="en-US" altLang="ja-JP" dirty="0" smtClean="0"/>
              <a:t>: </a:t>
            </a:r>
          </a:p>
          <a:p>
            <a:pPr lvl="1"/>
            <a:r>
              <a:rPr lang="en-US" altLang="ja-JP" dirty="0" smtClean="0"/>
              <a:t>X</a:t>
            </a:r>
            <a:r>
              <a:rPr lang="ja-JP" altLang="en-US" dirty="0" smtClean="0"/>
              <a:t>が生じるときに</a:t>
            </a:r>
            <a:r>
              <a:rPr lang="en-US" altLang="ja-JP" dirty="0" smtClean="0"/>
              <a:t>Y</a:t>
            </a:r>
            <a:r>
              <a:rPr lang="ja-JP" altLang="en-US" dirty="0" smtClean="0"/>
              <a:t>も生じやすい</a:t>
            </a:r>
            <a:endParaRPr lang="en-US" altLang="ja-JP" dirty="0" smtClean="0"/>
          </a:p>
          <a:p>
            <a:endParaRPr kumimoji="1" lang="ja-JP" altLang="en-US" dirty="0"/>
          </a:p>
        </p:txBody>
      </p:sp>
      <p:graphicFrame>
        <p:nvGraphicFramePr>
          <p:cNvPr id="7" name="オブジェクト 6"/>
          <p:cNvGraphicFramePr>
            <a:graphicFrameLocks noChangeAspect="1"/>
          </p:cNvGraphicFramePr>
          <p:nvPr/>
        </p:nvGraphicFramePr>
        <p:xfrm>
          <a:off x="2411760" y="4437112"/>
          <a:ext cx="1368152" cy="504056"/>
        </p:xfrm>
        <a:graphic>
          <a:graphicData uri="http://schemas.openxmlformats.org/presentationml/2006/ole">
            <p:oleObj spid="_x0000_s1026" name="数式" r:id="rId3" imgW="482400" imgH="177480" progId="Equation.3">
              <p:embed/>
            </p:oleObj>
          </a:graphicData>
        </a:graphic>
      </p:graphicFrame>
      <p:graphicFrame>
        <p:nvGraphicFramePr>
          <p:cNvPr id="8" name="オブジェクト 7"/>
          <p:cNvGraphicFramePr>
            <a:graphicFrameLocks noChangeAspect="1"/>
          </p:cNvGraphicFramePr>
          <p:nvPr/>
        </p:nvGraphicFramePr>
        <p:xfrm>
          <a:off x="4086225" y="4437063"/>
          <a:ext cx="3403600" cy="504825"/>
        </p:xfrm>
        <a:graphic>
          <a:graphicData uri="http://schemas.openxmlformats.org/presentationml/2006/ole">
            <p:oleObj spid="_x0000_s1027" name="数式" r:id="rId4" imgW="1371600" imgH="203040" progId="Equation.3">
              <p:embed/>
            </p:oleObj>
          </a:graphicData>
        </a:graphic>
      </p:graphicFrame>
      <p:graphicFrame>
        <p:nvGraphicFramePr>
          <p:cNvPr id="9" name="オブジェクト 8"/>
          <p:cNvGraphicFramePr>
            <a:graphicFrameLocks noChangeAspect="1"/>
          </p:cNvGraphicFramePr>
          <p:nvPr/>
        </p:nvGraphicFramePr>
        <p:xfrm>
          <a:off x="1979712" y="3212976"/>
          <a:ext cx="2160240" cy="586351"/>
        </p:xfrm>
        <a:graphic>
          <a:graphicData uri="http://schemas.openxmlformats.org/presentationml/2006/ole">
            <p:oleObj spid="_x0000_s1028" name="数式" r:id="rId5" imgW="888840" imgH="241200" progId="Equation.3">
              <p:embed/>
            </p:oleObj>
          </a:graphicData>
        </a:graphic>
      </p:graphicFrame>
      <p:graphicFrame>
        <p:nvGraphicFramePr>
          <p:cNvPr id="1030" name="Object 6"/>
          <p:cNvGraphicFramePr>
            <a:graphicFrameLocks noChangeAspect="1"/>
          </p:cNvGraphicFramePr>
          <p:nvPr/>
        </p:nvGraphicFramePr>
        <p:xfrm>
          <a:off x="5025951" y="3212976"/>
          <a:ext cx="338137" cy="523875"/>
        </p:xfrm>
        <a:graphic>
          <a:graphicData uri="http://schemas.openxmlformats.org/presentationml/2006/ole">
            <p:oleObj spid="_x0000_s1030" name="数式" r:id="rId6" imgW="139680" imgH="215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par>
                                <p:cTn id="20" presetID="9"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par>
                                <p:cTn id="26" presetID="9" presetClass="entr" presetSubtype="0" fill="hold" nodeType="withEffect">
                                  <p:stCondLst>
                                    <p:cond delay="0"/>
                                  </p:stCondLst>
                                  <p:childTnLst>
                                    <p:set>
                                      <p:cBhvr>
                                        <p:cTn id="27" dur="1" fill="hold">
                                          <p:stCondLst>
                                            <p:cond delay="0"/>
                                          </p:stCondLst>
                                        </p:cTn>
                                        <p:tgtEl>
                                          <p:spTgt spid="1030"/>
                                        </p:tgtEl>
                                        <p:attrNameLst>
                                          <p:attrName>style.visibility</p:attrName>
                                        </p:attrNameLst>
                                      </p:cBhvr>
                                      <p:to>
                                        <p:strVal val="visible"/>
                                      </p:to>
                                    </p:set>
                                    <p:animEffect transition="in" filter="dissolve">
                                      <p:cBhvr>
                                        <p:cTn id="28"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アソシエーション</a:t>
            </a:r>
            <a:r>
              <a:rPr lang="ja-JP" altLang="en-US" dirty="0" smtClean="0"/>
              <a:t>分析 </a:t>
            </a:r>
            <a:r>
              <a:rPr lang="en-US" altLang="ja-JP" dirty="0" smtClean="0"/>
              <a:t>(</a:t>
            </a:r>
            <a:r>
              <a:rPr lang="en-US" altLang="ja-JP" dirty="0" smtClean="0"/>
              <a:t>2/2)</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77500" lnSpcReduction="20000"/>
          </a:bodyPr>
          <a:lstStyle/>
          <a:p>
            <a:r>
              <a:rPr kumimoji="1" lang="en-US" altLang="ja-JP" dirty="0" smtClean="0"/>
              <a:t>3</a:t>
            </a:r>
            <a:r>
              <a:rPr kumimoji="1" lang="ja-JP" altLang="en-US" dirty="0" err="1" smtClean="0"/>
              <a:t>つの</a:t>
            </a:r>
            <a:r>
              <a:rPr kumimoji="1" lang="ja-JP" altLang="en-US" dirty="0" smtClean="0"/>
              <a:t>尺度を用いる</a:t>
            </a:r>
            <a:endParaRPr kumimoji="1"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lang="en-US" altLang="ja-JP" dirty="0" smtClean="0"/>
          </a:p>
          <a:p>
            <a:r>
              <a:rPr lang="en-US" altLang="ja-JP" dirty="0" err="1" smtClean="0"/>
              <a:t>Apriori</a:t>
            </a:r>
            <a:r>
              <a:rPr lang="ja-JP" altLang="en-US" dirty="0" smtClean="0"/>
              <a:t>アルゴリズム</a:t>
            </a:r>
            <a:endParaRPr lang="en-US" altLang="ja-JP" dirty="0" smtClean="0"/>
          </a:p>
          <a:p>
            <a:pPr lvl="1"/>
            <a:r>
              <a:rPr lang="ja-JP" altLang="en-US" dirty="0" smtClean="0"/>
              <a:t>アイテム </a:t>
            </a:r>
            <a:r>
              <a:rPr lang="en-US" altLang="ja-JP" i="1" dirty="0" err="1" smtClean="0"/>
              <a:t>abc</a:t>
            </a:r>
            <a:r>
              <a:rPr lang="en-US" altLang="ja-JP" i="1" dirty="0" smtClean="0"/>
              <a:t> </a:t>
            </a:r>
            <a:r>
              <a:rPr lang="ja-JP" altLang="en-US" dirty="0" smtClean="0"/>
              <a:t>の出現回数　</a:t>
            </a:r>
            <a:r>
              <a:rPr lang="en-US" altLang="ja-JP" sz="3100" i="1" dirty="0" smtClean="0"/>
              <a:t>t</a:t>
            </a:r>
            <a:r>
              <a:rPr lang="en-US" altLang="ja-JP" sz="2100" i="1" dirty="0" smtClean="0"/>
              <a:t>1</a:t>
            </a:r>
            <a:endParaRPr lang="en-US" altLang="ja-JP" i="1" dirty="0" smtClean="0"/>
          </a:p>
          <a:p>
            <a:pPr lvl="1"/>
            <a:r>
              <a:rPr lang="ja-JP" altLang="en-US" dirty="0" smtClean="0"/>
              <a:t>アイテム </a:t>
            </a:r>
            <a:r>
              <a:rPr lang="en-US" altLang="ja-JP" i="1" dirty="0" err="1" smtClean="0"/>
              <a:t>abcd</a:t>
            </a:r>
            <a:r>
              <a:rPr lang="en-US" altLang="ja-JP" i="1" dirty="0" smtClean="0"/>
              <a:t> </a:t>
            </a:r>
            <a:r>
              <a:rPr lang="ja-JP" altLang="en-US" dirty="0" smtClean="0"/>
              <a:t>の</a:t>
            </a:r>
            <a:r>
              <a:rPr lang="ja-JP" altLang="en-US" dirty="0" smtClean="0"/>
              <a:t>出現</a:t>
            </a:r>
            <a:r>
              <a:rPr lang="ja-JP" altLang="en-US" dirty="0" smtClean="0"/>
              <a:t>回数</a:t>
            </a:r>
            <a:r>
              <a:rPr lang="en-US" altLang="ja-JP" i="1" dirty="0" smtClean="0"/>
              <a:t> </a:t>
            </a:r>
            <a:r>
              <a:rPr lang="en-US" altLang="ja-JP" sz="3100" i="1" dirty="0" smtClean="0"/>
              <a:t>t</a:t>
            </a:r>
            <a:r>
              <a:rPr lang="en-US" altLang="ja-JP" sz="2000" i="1" dirty="0" smtClean="0"/>
              <a:t>2</a:t>
            </a:r>
            <a:endParaRPr lang="en-US" altLang="ja-JP" dirty="0" smtClean="0"/>
          </a:p>
          <a:p>
            <a:pPr lvl="1"/>
            <a:endParaRPr lang="en-US" altLang="ja-JP" dirty="0" smtClean="0"/>
          </a:p>
          <a:p>
            <a:pPr lvl="1"/>
            <a:r>
              <a:rPr lang="ja-JP" altLang="en-US" dirty="0" smtClean="0"/>
              <a:t>設定した条件を満たすルールを高速に</a:t>
            </a:r>
            <a:r>
              <a:rPr lang="ja-JP" altLang="en-US" dirty="0" smtClean="0"/>
              <a:t>列挙</a:t>
            </a:r>
            <a:endParaRPr lang="en-US" altLang="ja-JP" dirty="0" smtClean="0"/>
          </a:p>
          <a:p>
            <a:pPr lvl="2"/>
            <a:r>
              <a:rPr kumimoji="1" lang="en-US" altLang="ja-JP" dirty="0" smtClean="0"/>
              <a:t>Supp, Conf</a:t>
            </a:r>
            <a:r>
              <a:rPr kumimoji="1" lang="ja-JP" altLang="en-US" dirty="0" smtClean="0"/>
              <a:t>値の最小値を与え、</a:t>
            </a:r>
            <a:r>
              <a:rPr kumimoji="1" lang="en-US" altLang="ja-JP" dirty="0" smtClean="0"/>
              <a:t>Lift</a:t>
            </a:r>
            <a:r>
              <a:rPr kumimoji="1" lang="ja-JP" altLang="en-US" dirty="0" smtClean="0"/>
              <a:t>値が閾値以上のルールを採用</a:t>
            </a:r>
            <a:endParaRPr kumimoji="1" lang="en-US" altLang="ja-JP" dirty="0" smtClean="0"/>
          </a:p>
        </p:txBody>
      </p:sp>
      <p:graphicFrame>
        <p:nvGraphicFramePr>
          <p:cNvPr id="3074" name="Object 2"/>
          <p:cNvGraphicFramePr>
            <a:graphicFrameLocks noChangeAspect="1"/>
          </p:cNvGraphicFramePr>
          <p:nvPr/>
        </p:nvGraphicFramePr>
        <p:xfrm>
          <a:off x="1187624" y="1798836"/>
          <a:ext cx="4248150" cy="1054100"/>
        </p:xfrm>
        <a:graphic>
          <a:graphicData uri="http://schemas.openxmlformats.org/presentationml/2006/ole">
            <p:oleObj spid="_x0000_s2050" name="数式" r:id="rId3" imgW="1688760" imgH="419040" progId="Equation.3">
              <p:embed/>
            </p:oleObj>
          </a:graphicData>
        </a:graphic>
      </p:graphicFrame>
      <p:graphicFrame>
        <p:nvGraphicFramePr>
          <p:cNvPr id="3075" name="Object 3"/>
          <p:cNvGraphicFramePr>
            <a:graphicFrameLocks noChangeAspect="1"/>
          </p:cNvGraphicFramePr>
          <p:nvPr/>
        </p:nvGraphicFramePr>
        <p:xfrm>
          <a:off x="1259632" y="2852936"/>
          <a:ext cx="5656262" cy="863600"/>
        </p:xfrm>
        <a:graphic>
          <a:graphicData uri="http://schemas.openxmlformats.org/presentationml/2006/ole">
            <p:oleObj spid="_x0000_s2051" name="数式" r:id="rId4" imgW="2743200" imgH="419040" progId="Equation.3">
              <p:embed/>
            </p:oleObj>
          </a:graphicData>
        </a:graphic>
      </p:graphicFrame>
      <p:graphicFrame>
        <p:nvGraphicFramePr>
          <p:cNvPr id="3076" name="Object 4"/>
          <p:cNvGraphicFramePr>
            <a:graphicFrameLocks noChangeAspect="1"/>
          </p:cNvGraphicFramePr>
          <p:nvPr/>
        </p:nvGraphicFramePr>
        <p:xfrm>
          <a:off x="1259632" y="3789040"/>
          <a:ext cx="4492625" cy="1001713"/>
        </p:xfrm>
        <a:graphic>
          <a:graphicData uri="http://schemas.openxmlformats.org/presentationml/2006/ole">
            <p:oleObj spid="_x0000_s2052" name="数式" r:id="rId5" imgW="1879560" imgH="419040" progId="Equation.3">
              <p:embed/>
            </p:oleObj>
          </a:graphicData>
        </a:graphic>
      </p:graphicFrame>
      <p:sp>
        <p:nvSpPr>
          <p:cNvPr id="7" name="角丸四角形 6"/>
          <p:cNvSpPr/>
          <p:nvPr/>
        </p:nvSpPr>
        <p:spPr>
          <a:xfrm>
            <a:off x="5868144" y="4077072"/>
            <a:ext cx="1944216"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000" dirty="0" smtClean="0"/>
              <a:t>= </a:t>
            </a:r>
            <a:r>
              <a:rPr lang="ja-JP" altLang="en-US" sz="2000" dirty="0" smtClean="0"/>
              <a:t>相互</a:t>
            </a:r>
            <a:r>
              <a:rPr lang="ja-JP" altLang="en-US" sz="2000" dirty="0" smtClean="0"/>
              <a:t>情報量</a:t>
            </a:r>
            <a:endParaRPr kumimoji="1" lang="ja-JP" altLang="en-US" sz="2000" dirty="0"/>
          </a:p>
        </p:txBody>
      </p:sp>
      <p:sp>
        <p:nvSpPr>
          <p:cNvPr id="8" name="正方形/長方形 7"/>
          <p:cNvSpPr/>
          <p:nvPr/>
        </p:nvSpPr>
        <p:spPr>
          <a:xfrm>
            <a:off x="5436096" y="5066020"/>
            <a:ext cx="3024336" cy="523220"/>
          </a:xfrm>
          <a:prstGeom prst="rect">
            <a:avLst/>
          </a:prstGeom>
        </p:spPr>
        <p:txBody>
          <a:bodyPr wrap="square">
            <a:spAutoFit/>
          </a:bodyPr>
          <a:lstStyle/>
          <a:p>
            <a:r>
              <a:rPr lang="en-US" altLang="ja-JP" sz="2800" i="1" dirty="0" smtClean="0"/>
              <a:t>t</a:t>
            </a:r>
            <a:r>
              <a:rPr lang="en-US" altLang="ja-JP" sz="2000" i="1" dirty="0" smtClean="0"/>
              <a:t>1 </a:t>
            </a:r>
            <a:r>
              <a:rPr lang="en-US" altLang="ja-JP" sz="2400" dirty="0" smtClean="0"/>
              <a:t>&gt;</a:t>
            </a:r>
            <a:r>
              <a:rPr lang="en-US" altLang="ja-JP" sz="2000" i="1" dirty="0" smtClean="0"/>
              <a:t> </a:t>
            </a:r>
            <a:r>
              <a:rPr lang="en-US" altLang="ja-JP" sz="2800" i="1" dirty="0" smtClean="0"/>
              <a:t>t</a:t>
            </a:r>
            <a:r>
              <a:rPr lang="en-US" altLang="ja-JP" sz="2000" i="1" dirty="0" smtClean="0"/>
              <a:t>2 </a:t>
            </a:r>
            <a:r>
              <a:rPr lang="ja-JP" altLang="en-US" sz="2000" dirty="0" smtClean="0"/>
              <a:t>となる性質を利用</a:t>
            </a:r>
            <a:endParaRPr lang="ja-JP" altLang="en-US" sz="2000" dirty="0"/>
          </a:p>
        </p:txBody>
      </p:sp>
      <p:sp>
        <p:nvSpPr>
          <p:cNvPr id="9" name="右矢印 8"/>
          <p:cNvSpPr/>
          <p:nvPr/>
        </p:nvSpPr>
        <p:spPr>
          <a:xfrm>
            <a:off x="4860032" y="5229200"/>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err="1" smtClean="0"/>
              <a:t>Apriori</a:t>
            </a:r>
            <a:r>
              <a:rPr kumimoji="1" lang="ja-JP" altLang="en-US" dirty="0" smtClean="0"/>
              <a:t>を述語項構造ペアに適用</a:t>
            </a:r>
            <a:endParaRPr kumimoji="1" lang="ja-JP" altLang="en-US" dirty="0"/>
          </a:p>
        </p:txBody>
      </p:sp>
      <p:graphicFrame>
        <p:nvGraphicFramePr>
          <p:cNvPr id="4" name="コンテンツ プレースホルダ 3"/>
          <p:cNvGraphicFramePr>
            <a:graphicFrameLocks noGrp="1"/>
          </p:cNvGraphicFramePr>
          <p:nvPr>
            <p:ph idx="1"/>
          </p:nvPr>
        </p:nvGraphicFramePr>
        <p:xfrm>
          <a:off x="467544" y="1484784"/>
          <a:ext cx="8229600" cy="43078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2">
                  <a:txBody>
                    <a:bodyPr/>
                    <a:lstStyle/>
                    <a:p>
                      <a:pPr algn="ctr"/>
                      <a:r>
                        <a:rPr kumimoji="1" lang="en-US" altLang="ja-JP" dirty="0" smtClean="0"/>
                        <a:t>PA1</a:t>
                      </a:r>
                      <a:endParaRPr kumimoji="1" lang="ja-JP" altLang="en-US" dirty="0"/>
                    </a:p>
                  </a:txBody>
                  <a:tcPr/>
                </a:tc>
                <a:tc hMerge="1">
                  <a:txBody>
                    <a:bodyPr/>
                    <a:lstStyle/>
                    <a:p>
                      <a:endParaRPr kumimoji="1" lang="ja-JP" altLang="en-US" dirty="0"/>
                    </a:p>
                  </a:txBody>
                  <a:tcPr/>
                </a:tc>
                <a:tc gridSpan="2">
                  <a:txBody>
                    <a:bodyPr/>
                    <a:lstStyle/>
                    <a:p>
                      <a:pPr algn="ctr"/>
                      <a:r>
                        <a:rPr kumimoji="1" lang="en-US" altLang="ja-JP" dirty="0" smtClean="0"/>
                        <a:t>PA2</a:t>
                      </a:r>
                      <a:endParaRPr kumimoji="1" lang="ja-JP" altLang="en-US" dirty="0"/>
                    </a:p>
                  </a:txBody>
                  <a:tcPr/>
                </a:tc>
                <a:tc hMerge="1">
                  <a:txBody>
                    <a:bodyPr/>
                    <a:lstStyle/>
                    <a:p>
                      <a:endParaRPr kumimoji="1" lang="ja-JP"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solidFill>
                        </a:rPr>
                        <a:t>格要素</a:t>
                      </a: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solidFill>
                        </a:rPr>
                        <a:t>述語</a:t>
                      </a:r>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bg1"/>
                          </a:solidFill>
                        </a:rPr>
                        <a:t>格要素</a:t>
                      </a:r>
                    </a:p>
                  </a:txBody>
                  <a:tcPr>
                    <a:solidFill>
                      <a:schemeClr val="tx2">
                        <a:lumMod val="60000"/>
                        <a:lumOff val="40000"/>
                      </a:schemeClr>
                    </a:solidFill>
                  </a:tcPr>
                </a:tc>
                <a:tc>
                  <a:txBody>
                    <a:bodyPr/>
                    <a:lstStyle/>
                    <a:p>
                      <a:pPr algn="ctr"/>
                      <a:r>
                        <a:rPr kumimoji="1" lang="ja-JP" altLang="en-US" dirty="0" smtClean="0">
                          <a:solidFill>
                            <a:schemeClr val="bg1"/>
                          </a:solidFill>
                        </a:rPr>
                        <a:t>述語</a:t>
                      </a:r>
                      <a:endParaRPr kumimoji="1" lang="ja-JP" altLang="en-US" dirty="0">
                        <a:solidFill>
                          <a:schemeClr val="bg1"/>
                        </a:solidFill>
                      </a:endParaRPr>
                    </a:p>
                  </a:txBody>
                  <a:tcPr>
                    <a:solidFill>
                      <a:schemeClr val="tx2">
                        <a:lumMod val="60000"/>
                        <a:lumOff val="40000"/>
                      </a:schemeClr>
                    </a:solidFill>
                  </a:tcPr>
                </a:tc>
              </a:tr>
              <a:tr h="370840">
                <a:tc>
                  <a:txBody>
                    <a:bodyPr/>
                    <a:lstStyle/>
                    <a:p>
                      <a:r>
                        <a:rPr kumimoji="1" lang="ja-JP" altLang="en-US" sz="2000" dirty="0" smtClean="0"/>
                        <a:t>財布ヲ</a:t>
                      </a:r>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r>
                        <a:rPr kumimoji="1" lang="ja-JP" altLang="en-US" sz="2000" dirty="0" smtClean="0"/>
                        <a:t>警察ニ</a:t>
                      </a:r>
                      <a:endParaRPr kumimoji="1" lang="ja-JP" altLang="en-US" sz="2000" dirty="0"/>
                    </a:p>
                  </a:txBody>
                  <a:tcPr/>
                </a:tc>
                <a:tc>
                  <a:txBody>
                    <a:bodyPr/>
                    <a:lstStyle/>
                    <a:p>
                      <a:r>
                        <a:rPr kumimoji="1" lang="ja-JP" altLang="en-US" sz="2000" dirty="0" smtClean="0"/>
                        <a:t>届ける</a:t>
                      </a:r>
                      <a:endParaRPr kumimoji="1" lang="ja-JP" altLang="en-US" sz="2000" dirty="0"/>
                    </a:p>
                  </a:txBody>
                  <a:tcPr/>
                </a:tc>
              </a:tr>
              <a:tr h="370840">
                <a:tc>
                  <a:txBody>
                    <a:bodyPr/>
                    <a:lstStyle/>
                    <a:p>
                      <a:r>
                        <a:rPr kumimoji="1" lang="ja-JP" altLang="en-US" sz="2000" dirty="0" smtClean="0"/>
                        <a:t>彼ガ</a:t>
                      </a:r>
                      <a:r>
                        <a:rPr kumimoji="1" lang="en-US" altLang="ja-JP" sz="2000" dirty="0" smtClean="0"/>
                        <a:t>, </a:t>
                      </a:r>
                      <a:r>
                        <a:rPr kumimoji="1" lang="ja-JP" altLang="en-US" sz="2000" dirty="0" smtClean="0"/>
                        <a:t>財布ヲ</a:t>
                      </a:r>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r>
                        <a:rPr kumimoji="1" lang="ja-JP" altLang="en-US" sz="2000" dirty="0" smtClean="0"/>
                        <a:t>警察ニ</a:t>
                      </a:r>
                      <a:endParaRPr kumimoji="1" lang="ja-JP" altLang="en-US" sz="2000" dirty="0"/>
                    </a:p>
                  </a:txBody>
                  <a:tcPr/>
                </a:tc>
                <a:tc>
                  <a:txBody>
                    <a:bodyPr/>
                    <a:lstStyle/>
                    <a:p>
                      <a:r>
                        <a:rPr kumimoji="1" lang="ja-JP" altLang="en-US" sz="2000" dirty="0" smtClean="0"/>
                        <a:t>届ける</a:t>
                      </a:r>
                      <a:endParaRPr kumimoji="1" lang="ja-JP" altLang="en-US" sz="2000" dirty="0"/>
                    </a:p>
                  </a:txBody>
                  <a:tcPr/>
                </a:tc>
              </a:tr>
              <a:tr h="370840">
                <a:tc>
                  <a:txBody>
                    <a:bodyPr/>
                    <a:lstStyle/>
                    <a:p>
                      <a:r>
                        <a:rPr kumimoji="1" lang="ja-JP" altLang="en-US" sz="2000" dirty="0" smtClean="0"/>
                        <a:t>財布ヲ</a:t>
                      </a:r>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endParaRPr kumimoji="1" lang="ja-JP" altLang="en-US" sz="2000" dirty="0"/>
                    </a:p>
                  </a:txBody>
                  <a:tcPr/>
                </a:tc>
                <a:tc>
                  <a:txBody>
                    <a:bodyPr/>
                    <a:lstStyle/>
                    <a:p>
                      <a:r>
                        <a:rPr kumimoji="1" lang="ja-JP" altLang="en-US" sz="2000" dirty="0" smtClean="0"/>
                        <a:t>届ける</a:t>
                      </a:r>
                      <a:endParaRPr kumimoji="1" lang="ja-JP" altLang="en-US" sz="2000" dirty="0"/>
                    </a:p>
                  </a:txBody>
                  <a:tcPr/>
                </a:tc>
              </a:tr>
              <a:tr h="370840">
                <a:tc>
                  <a:txBody>
                    <a:bodyPr/>
                    <a:lstStyle/>
                    <a:p>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r>
                        <a:rPr kumimoji="1" lang="ja-JP" altLang="en-US" sz="2000" dirty="0" smtClean="0"/>
                        <a:t>警察ニ</a:t>
                      </a:r>
                      <a:endParaRPr kumimoji="1" lang="ja-JP" altLang="en-US" sz="2000" dirty="0"/>
                    </a:p>
                  </a:txBody>
                  <a:tcPr/>
                </a:tc>
                <a:tc>
                  <a:txBody>
                    <a:bodyPr/>
                    <a:lstStyle/>
                    <a:p>
                      <a:r>
                        <a:rPr kumimoji="1" lang="ja-JP" altLang="en-US" sz="2000" dirty="0" smtClean="0"/>
                        <a:t>届ける</a:t>
                      </a:r>
                      <a:endParaRPr kumimoji="1" lang="ja-JP" altLang="en-US" sz="2000" dirty="0"/>
                    </a:p>
                  </a:txBody>
                  <a:tcPr/>
                </a:tc>
              </a:tr>
              <a:tr h="370840">
                <a:tc gridSpan="4">
                  <a:txBody>
                    <a:bodyPr/>
                    <a:lstStyle/>
                    <a:p>
                      <a:pPr algn="ctr"/>
                      <a:r>
                        <a:rPr kumimoji="1" lang="en-US" altLang="ja-JP" sz="2000" dirty="0" smtClean="0"/>
                        <a:t>‥</a:t>
                      </a:r>
                      <a:endParaRPr kumimoji="1" lang="ja-JP" altLang="en-US" sz="20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ja-JP" altLang="en-US" sz="2000" dirty="0" smtClean="0"/>
                        <a:t>財布ヲ</a:t>
                      </a:r>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endParaRPr kumimoji="1" lang="ja-JP" altLang="en-US" sz="2000"/>
                    </a:p>
                  </a:txBody>
                  <a:tcPr/>
                </a:tc>
                <a:tc>
                  <a:txBody>
                    <a:bodyPr/>
                    <a:lstStyle/>
                    <a:p>
                      <a:r>
                        <a:rPr kumimoji="1" lang="ja-JP" altLang="en-US" sz="2000" dirty="0" smtClean="0"/>
                        <a:t>手渡す</a:t>
                      </a:r>
                      <a:endParaRPr kumimoji="1" lang="ja-JP" altLang="en-US" sz="2000" dirty="0"/>
                    </a:p>
                  </a:txBody>
                  <a:tcPr/>
                </a:tc>
              </a:tr>
              <a:tr h="370840">
                <a:tc>
                  <a:txBody>
                    <a:bodyPr/>
                    <a:lstStyle/>
                    <a:p>
                      <a:r>
                        <a:rPr kumimoji="1" lang="ja-JP" altLang="en-US" sz="2000" dirty="0" smtClean="0"/>
                        <a:t>財布ヲ</a:t>
                      </a:r>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r>
                        <a:rPr kumimoji="1" lang="ja-JP" altLang="en-US" sz="2000" dirty="0" smtClean="0"/>
                        <a:t>彼ニ</a:t>
                      </a:r>
                      <a:endParaRPr kumimoji="1" lang="ja-JP" altLang="en-US" sz="2000" dirty="0"/>
                    </a:p>
                  </a:txBody>
                  <a:tcPr/>
                </a:tc>
                <a:tc>
                  <a:txBody>
                    <a:bodyPr/>
                    <a:lstStyle/>
                    <a:p>
                      <a:r>
                        <a:rPr kumimoji="1" lang="ja-JP" altLang="en-US" sz="2000" dirty="0" smtClean="0"/>
                        <a:t>手渡す</a:t>
                      </a:r>
                      <a:endParaRPr kumimoji="1" lang="ja-JP" altLang="en-US" sz="2000" dirty="0"/>
                    </a:p>
                  </a:txBody>
                  <a:tcPr/>
                </a:tc>
              </a:tr>
              <a:tr h="370840">
                <a:tc>
                  <a:txBody>
                    <a:bodyPr/>
                    <a:lstStyle/>
                    <a:p>
                      <a:r>
                        <a:rPr kumimoji="1" lang="ja-JP" altLang="en-US" sz="2000" dirty="0" smtClean="0"/>
                        <a:t>男ガ</a:t>
                      </a:r>
                      <a:r>
                        <a:rPr kumimoji="1" lang="en-US" altLang="ja-JP" sz="2000" dirty="0" smtClean="0"/>
                        <a:t>, </a:t>
                      </a:r>
                      <a:r>
                        <a:rPr kumimoji="1" lang="ja-JP" altLang="en-US" sz="2000" dirty="0" smtClean="0"/>
                        <a:t>財布ヲ</a:t>
                      </a:r>
                      <a:endParaRPr kumimoji="1" lang="ja-JP" altLang="en-US" sz="2000" dirty="0"/>
                    </a:p>
                  </a:txBody>
                  <a:tcPr/>
                </a:tc>
                <a:tc>
                  <a:txBody>
                    <a:bodyPr/>
                    <a:lstStyle/>
                    <a:p>
                      <a:r>
                        <a:rPr kumimoji="1" lang="ja-JP" altLang="en-US" sz="2000" dirty="0" smtClean="0"/>
                        <a:t>拾う</a:t>
                      </a:r>
                      <a:endParaRPr kumimoji="1" lang="ja-JP" altLang="en-US" sz="2000" dirty="0"/>
                    </a:p>
                  </a:txBody>
                  <a:tcPr/>
                </a:tc>
                <a:tc>
                  <a:txBody>
                    <a:bodyPr/>
                    <a:lstStyle/>
                    <a:p>
                      <a:endParaRPr kumimoji="1" lang="ja-JP" altLang="en-US" sz="2000" dirty="0"/>
                    </a:p>
                  </a:txBody>
                  <a:tcPr/>
                </a:tc>
                <a:tc>
                  <a:txBody>
                    <a:bodyPr/>
                    <a:lstStyle/>
                    <a:p>
                      <a:r>
                        <a:rPr kumimoji="1" lang="ja-JP" altLang="en-US" sz="2000" dirty="0" smtClean="0"/>
                        <a:t>手渡す</a:t>
                      </a:r>
                      <a:endParaRPr kumimoji="1" lang="ja-JP" altLang="en-US" sz="2000" dirty="0"/>
                    </a:p>
                  </a:txBody>
                  <a:tcPr/>
                </a:tc>
              </a:tr>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t>‥</a:t>
                      </a:r>
                      <a:endParaRPr kumimoji="1" lang="ja-JP" altLang="en-US" sz="2000" dirty="0" smtClean="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bl>
          </a:graphicData>
        </a:graphic>
      </p:graphicFrame>
      <p:sp>
        <p:nvSpPr>
          <p:cNvPr id="5" name="テキスト ボックス 4"/>
          <p:cNvSpPr txBox="1"/>
          <p:nvPr/>
        </p:nvSpPr>
        <p:spPr>
          <a:xfrm>
            <a:off x="2699792" y="6021288"/>
            <a:ext cx="3456384" cy="707886"/>
          </a:xfrm>
          <a:prstGeom prst="rect">
            <a:avLst/>
          </a:prstGeom>
          <a:noFill/>
          <a:ln>
            <a:solidFill>
              <a:schemeClr val="dk1"/>
            </a:solidFill>
          </a:ln>
        </p:spPr>
        <p:txBody>
          <a:bodyPr wrap="square" rtlCol="0">
            <a:spAutoFit/>
          </a:bodyPr>
          <a:lstStyle/>
          <a:p>
            <a:r>
              <a:rPr lang="ja-JP" altLang="en-US" sz="2000" dirty="0" smtClean="0"/>
              <a:t>財布ヲ 拾う ⇒ 警察ニ 届ける</a:t>
            </a:r>
            <a:endParaRPr lang="en-US" altLang="ja-JP" sz="2000" dirty="0" smtClean="0"/>
          </a:p>
          <a:p>
            <a:r>
              <a:rPr kumimoji="1" lang="ja-JP" altLang="en-US" sz="2000" dirty="0" smtClean="0"/>
              <a:t>財布</a:t>
            </a:r>
            <a:r>
              <a:rPr lang="ja-JP" altLang="en-US" sz="2000" dirty="0" smtClean="0"/>
              <a:t>ヲ 拾う ⇒ 手渡す</a:t>
            </a:r>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項の</a:t>
            </a:r>
            <a:r>
              <a:rPr kumimoji="1" lang="ja-JP" altLang="en-US" dirty="0" smtClean="0"/>
              <a:t>アライメント</a:t>
            </a:r>
            <a:r>
              <a:rPr kumimoji="1" lang="en-US" altLang="ja-JP" dirty="0" smtClean="0"/>
              <a:t> (1/2)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Apriori</a:t>
            </a:r>
            <a:r>
              <a:rPr kumimoji="1" lang="ja-JP" altLang="en-US" dirty="0" err="1" smtClean="0"/>
              <a:t>で抽</a:t>
            </a:r>
            <a:r>
              <a:rPr kumimoji="1" lang="ja-JP" altLang="en-US" dirty="0" smtClean="0"/>
              <a:t>出されたルールでは、通常</a:t>
            </a:r>
            <a:r>
              <a:rPr kumimoji="1" lang="ja-JP" altLang="en-US" dirty="0" smtClean="0"/>
              <a:t>、項が</a:t>
            </a:r>
            <a:r>
              <a:rPr kumimoji="1" lang="ja-JP" altLang="en-US" dirty="0" smtClean="0"/>
              <a:t>欠けている</a:t>
            </a:r>
            <a:endParaRPr kumimoji="1" lang="en-US" altLang="ja-JP" dirty="0" smtClean="0"/>
          </a:p>
          <a:p>
            <a:r>
              <a:rPr kumimoji="1" lang="ja-JP" altLang="en-US" dirty="0" smtClean="0"/>
              <a:t>格フレームを</a:t>
            </a:r>
            <a:r>
              <a:rPr lang="ja-JP" altLang="en-US" dirty="0" smtClean="0"/>
              <a:t>使って項の</a:t>
            </a:r>
            <a:r>
              <a:rPr kumimoji="1" lang="ja-JP" altLang="en-US" dirty="0" smtClean="0"/>
              <a:t>アライメントをとる</a:t>
            </a:r>
            <a:endParaRPr kumimoji="1" lang="ja-JP" altLang="en-US" dirty="0"/>
          </a:p>
        </p:txBody>
      </p:sp>
      <p:sp>
        <p:nvSpPr>
          <p:cNvPr id="34" name="テキスト ボックス 33"/>
          <p:cNvSpPr txBox="1"/>
          <p:nvPr/>
        </p:nvSpPr>
        <p:spPr>
          <a:xfrm>
            <a:off x="3082301" y="3861048"/>
            <a:ext cx="2880320" cy="338554"/>
          </a:xfrm>
          <a:prstGeom prst="rect">
            <a:avLst/>
          </a:prstGeom>
          <a:noFill/>
          <a:ln>
            <a:solidFill>
              <a:schemeClr val="tx1"/>
            </a:solidFill>
          </a:ln>
        </p:spPr>
        <p:txBody>
          <a:bodyPr wrap="square" rtlCol="0">
            <a:spAutoFit/>
          </a:bodyPr>
          <a:lstStyle/>
          <a:p>
            <a:r>
              <a:rPr kumimoji="1" lang="ja-JP" altLang="en-US" sz="1600" dirty="0" smtClean="0">
                <a:latin typeface="Arial" pitchFamily="34" charset="0"/>
                <a:cs typeface="Arial" pitchFamily="34" charset="0"/>
              </a:rPr>
              <a:t>財布</a:t>
            </a:r>
            <a:r>
              <a:rPr lang="ja-JP" altLang="en-US" sz="1600" dirty="0" smtClean="0">
                <a:latin typeface="Arial" pitchFamily="34" charset="0"/>
                <a:cs typeface="Arial" pitchFamily="34" charset="0"/>
              </a:rPr>
              <a:t> ヲ 拾う </a:t>
            </a:r>
            <a:r>
              <a:rPr kumimoji="1" lang="ja-JP" altLang="en-US" sz="1600" dirty="0" smtClean="0">
                <a:latin typeface="Arial" pitchFamily="34" charset="0"/>
                <a:cs typeface="Arial" pitchFamily="34" charset="0"/>
              </a:rPr>
              <a:t>⇒  </a:t>
            </a:r>
            <a:r>
              <a:rPr lang="ja-JP" altLang="en-US" sz="1600" dirty="0" smtClean="0">
                <a:latin typeface="Arial" pitchFamily="34" charset="0"/>
                <a:cs typeface="Arial" pitchFamily="34" charset="0"/>
              </a:rPr>
              <a:t>警察 ニ 届ける</a:t>
            </a:r>
            <a:endParaRPr kumimoji="1" lang="en-US" altLang="ja-JP" sz="1400" i="1" dirty="0" smtClean="0">
              <a:latin typeface="Arial" pitchFamily="34" charset="0"/>
              <a:cs typeface="Arial" pitchFamily="34" charset="0"/>
            </a:endParaRPr>
          </a:p>
        </p:txBody>
      </p:sp>
      <p:grpSp>
        <p:nvGrpSpPr>
          <p:cNvPr id="36" name="グループ化 50"/>
          <p:cNvGrpSpPr/>
          <p:nvPr/>
        </p:nvGrpSpPr>
        <p:grpSpPr>
          <a:xfrm>
            <a:off x="6178645" y="4149080"/>
            <a:ext cx="2160240" cy="1872208"/>
            <a:chOff x="6660232" y="3452227"/>
            <a:chExt cx="2160240" cy="1872208"/>
          </a:xfrm>
        </p:grpSpPr>
        <p:cxnSp>
          <p:nvCxnSpPr>
            <p:cNvPr id="37" name="直線コネクタ 36"/>
            <p:cNvCxnSpPr/>
            <p:nvPr/>
          </p:nvCxnSpPr>
          <p:spPr>
            <a:xfrm>
              <a:off x="6732240" y="3812267"/>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732240" y="4964395"/>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732240" y="4388331"/>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732240" y="3812267"/>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ガ</a:t>
              </a:r>
              <a:endParaRPr kumimoji="1" lang="ja-JP" altLang="en-US" sz="1600" i="1" dirty="0">
                <a:latin typeface="Arial" pitchFamily="34" charset="0"/>
                <a:cs typeface="Arial" pitchFamily="34" charset="0"/>
              </a:endParaRPr>
            </a:p>
          </p:txBody>
        </p:sp>
        <p:cxnSp>
          <p:nvCxnSpPr>
            <p:cNvPr id="41" name="直線コネクタ 40"/>
            <p:cNvCxnSpPr/>
            <p:nvPr/>
          </p:nvCxnSpPr>
          <p:spPr>
            <a:xfrm rot="5400000">
              <a:off x="6408204" y="4568351"/>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6732240" y="4379039"/>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ヲ</a:t>
              </a:r>
              <a:endParaRPr kumimoji="1" lang="ja-JP" altLang="en-US" sz="1600" i="1" dirty="0">
                <a:latin typeface="Arial" pitchFamily="34" charset="0"/>
                <a:cs typeface="Arial" pitchFamily="34" charset="0"/>
              </a:endParaRPr>
            </a:p>
          </p:txBody>
        </p:sp>
        <p:sp>
          <p:nvSpPr>
            <p:cNvPr id="43" name="テキスト ボックス 42"/>
            <p:cNvSpPr txBox="1"/>
            <p:nvPr/>
          </p:nvSpPr>
          <p:spPr>
            <a:xfrm>
              <a:off x="6660232" y="3452227"/>
              <a:ext cx="1512168" cy="338554"/>
            </a:xfrm>
            <a:prstGeom prst="rect">
              <a:avLst/>
            </a:prstGeom>
            <a:noFill/>
          </p:spPr>
          <p:txBody>
            <a:bodyPr wrap="square" rtlCol="0">
              <a:spAutoFit/>
            </a:bodyPr>
            <a:lstStyle/>
            <a:p>
              <a:r>
                <a:rPr lang="ja-JP" altLang="en-US" sz="1600" dirty="0" smtClean="0">
                  <a:latin typeface="Arial" pitchFamily="34" charset="0"/>
                  <a:cs typeface="Arial" pitchFamily="34" charset="0"/>
                </a:rPr>
                <a:t>届ける</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20</a:t>
              </a:r>
              <a:endParaRPr kumimoji="1" lang="ja-JP" altLang="en-US" sz="1600" dirty="0">
                <a:latin typeface="Arial" pitchFamily="34" charset="0"/>
                <a:cs typeface="Arial" pitchFamily="34" charset="0"/>
              </a:endParaRPr>
            </a:p>
          </p:txBody>
        </p:sp>
        <p:sp>
          <p:nvSpPr>
            <p:cNvPr id="44" name="テキスト ボックス 43"/>
            <p:cNvSpPr txBox="1"/>
            <p:nvPr/>
          </p:nvSpPr>
          <p:spPr>
            <a:xfrm>
              <a:off x="7164288" y="4431883"/>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金</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cxnSp>
          <p:nvCxnSpPr>
            <p:cNvPr id="45" name="直線コネクタ 44"/>
            <p:cNvCxnSpPr/>
            <p:nvPr/>
          </p:nvCxnSpPr>
          <p:spPr>
            <a:xfrm>
              <a:off x="6732240" y="5324435"/>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6732240" y="4913873"/>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ニ</a:t>
              </a:r>
              <a:endParaRPr kumimoji="1" lang="ja-JP" altLang="en-US" sz="1600" i="1" dirty="0">
                <a:latin typeface="Arial" pitchFamily="34" charset="0"/>
                <a:cs typeface="Arial" pitchFamily="34" charset="0"/>
              </a:endParaRPr>
            </a:p>
          </p:txBody>
        </p:sp>
        <p:sp>
          <p:nvSpPr>
            <p:cNvPr id="47" name="テキスト ボックス 46"/>
            <p:cNvSpPr txBox="1"/>
            <p:nvPr/>
          </p:nvSpPr>
          <p:spPr>
            <a:xfrm>
              <a:off x="7164288" y="4964395"/>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警察</a:t>
              </a:r>
              <a:r>
                <a:rPr lang="en-US" altLang="ja-JP" sz="1600" dirty="0" smtClean="0">
                  <a:latin typeface="Arial" pitchFamily="34" charset="0"/>
                  <a:cs typeface="Arial" pitchFamily="34" charset="0"/>
                </a:rPr>
                <a:t>,</a:t>
              </a:r>
              <a:r>
                <a:rPr lang="ja-JP" altLang="en-US" sz="1600" dirty="0" smtClean="0">
                  <a:latin typeface="Arial" pitchFamily="34" charset="0"/>
                  <a:cs typeface="Arial" pitchFamily="34" charset="0"/>
                </a:rPr>
                <a:t> 交番</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sp>
          <p:nvSpPr>
            <p:cNvPr id="48" name="テキスト ボックス 47"/>
            <p:cNvSpPr txBox="1"/>
            <p:nvPr/>
          </p:nvSpPr>
          <p:spPr>
            <a:xfrm>
              <a:off x="7164288" y="3812267"/>
              <a:ext cx="1440160" cy="338554"/>
            </a:xfrm>
            <a:prstGeom prst="rect">
              <a:avLst/>
            </a:prstGeom>
            <a:noFill/>
          </p:spPr>
          <p:txBody>
            <a:bodyPr wrap="square" rtlCol="0">
              <a:spAutoFit/>
            </a:bodyPr>
            <a:lstStyle/>
            <a:p>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人</a:t>
              </a:r>
              <a:r>
                <a:rPr lang="en-US" altLang="ja-JP" sz="1600" dirty="0" smtClean="0">
                  <a:latin typeface="Arial" pitchFamily="34" charset="0"/>
                  <a:cs typeface="Arial" pitchFamily="34" charset="0"/>
                </a:rPr>
                <a:t>, …</a:t>
              </a:r>
            </a:p>
          </p:txBody>
        </p:sp>
      </p:grpSp>
      <p:cxnSp>
        <p:nvCxnSpPr>
          <p:cNvPr id="49" name="直線矢印コネクタ 48"/>
          <p:cNvCxnSpPr/>
          <p:nvPr/>
        </p:nvCxnSpPr>
        <p:spPr>
          <a:xfrm rot="16200000" flipH="1">
            <a:off x="4762876" y="4389494"/>
            <a:ext cx="1679411" cy="1296144"/>
          </a:xfrm>
          <a:prstGeom prst="straightConnector1">
            <a:avLst/>
          </a:prstGeom>
          <a:ln w="190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0" name="グループ化 52"/>
          <p:cNvGrpSpPr/>
          <p:nvPr/>
        </p:nvGrpSpPr>
        <p:grpSpPr>
          <a:xfrm>
            <a:off x="994069" y="4293096"/>
            <a:ext cx="2160240" cy="1440160"/>
            <a:chOff x="1475656" y="3596243"/>
            <a:chExt cx="2160240" cy="1440160"/>
          </a:xfrm>
        </p:grpSpPr>
        <p:cxnSp>
          <p:nvCxnSpPr>
            <p:cNvPr id="51" name="直線コネクタ 50"/>
            <p:cNvCxnSpPr/>
            <p:nvPr/>
          </p:nvCxnSpPr>
          <p:spPr>
            <a:xfrm>
              <a:off x="1547664" y="3934797"/>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1547664" y="3934797"/>
              <a:ext cx="648072" cy="338554"/>
            </a:xfrm>
            <a:prstGeom prst="rect">
              <a:avLst/>
            </a:prstGeom>
            <a:noFill/>
          </p:spPr>
          <p:txBody>
            <a:bodyPr wrap="square" rtlCol="0">
              <a:spAutoFit/>
            </a:bodyPr>
            <a:lstStyle/>
            <a:p>
              <a:r>
                <a:rPr lang="ja-JP" altLang="en-US" sz="1600" i="1" dirty="0" smtClean="0">
                  <a:latin typeface="Arial" pitchFamily="34" charset="0"/>
                  <a:cs typeface="Arial" pitchFamily="34" charset="0"/>
                </a:rPr>
                <a:t>ガ</a:t>
              </a:r>
              <a:endParaRPr kumimoji="1" lang="ja-JP" altLang="en-US" sz="1600" i="1" dirty="0">
                <a:latin typeface="Arial" pitchFamily="34" charset="0"/>
                <a:cs typeface="Arial" pitchFamily="34" charset="0"/>
              </a:endParaRPr>
            </a:p>
          </p:txBody>
        </p:sp>
        <p:cxnSp>
          <p:nvCxnSpPr>
            <p:cNvPr id="53" name="直線コネクタ 52"/>
            <p:cNvCxnSpPr/>
            <p:nvPr/>
          </p:nvCxnSpPr>
          <p:spPr>
            <a:xfrm rot="5400000">
              <a:off x="1439652" y="4474857"/>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1547664" y="4501569"/>
              <a:ext cx="504056"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ヲ</a:t>
              </a:r>
              <a:endParaRPr kumimoji="1" lang="ja-JP" altLang="en-US" sz="1600" i="1" dirty="0">
                <a:latin typeface="Arial" pitchFamily="34" charset="0"/>
                <a:cs typeface="Arial" pitchFamily="34" charset="0"/>
              </a:endParaRPr>
            </a:p>
          </p:txBody>
        </p:sp>
        <p:sp>
          <p:nvSpPr>
            <p:cNvPr id="55" name="テキスト ボックス 54"/>
            <p:cNvSpPr txBox="1"/>
            <p:nvPr/>
          </p:nvSpPr>
          <p:spPr>
            <a:xfrm>
              <a:off x="1475656" y="3596243"/>
              <a:ext cx="1512168" cy="338554"/>
            </a:xfrm>
            <a:prstGeom prst="rect">
              <a:avLst/>
            </a:prstGeom>
            <a:noFill/>
          </p:spPr>
          <p:txBody>
            <a:bodyPr wrap="square" rtlCol="0">
              <a:spAutoFit/>
            </a:bodyPr>
            <a:lstStyle/>
            <a:p>
              <a:r>
                <a:rPr lang="ja-JP" altLang="en-US" sz="1600" dirty="0" smtClean="0">
                  <a:latin typeface="Arial" pitchFamily="34" charset="0"/>
                  <a:cs typeface="Arial" pitchFamily="34" charset="0"/>
                </a:rPr>
                <a:t>拾う</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10</a:t>
              </a:r>
              <a:endParaRPr kumimoji="1" lang="ja-JP" altLang="en-US" sz="1600" dirty="0">
                <a:latin typeface="Arial" pitchFamily="34" charset="0"/>
                <a:cs typeface="Arial" pitchFamily="34" charset="0"/>
              </a:endParaRPr>
            </a:p>
          </p:txBody>
        </p:sp>
        <p:sp>
          <p:nvSpPr>
            <p:cNvPr id="56" name="テキスト ボックス 55"/>
            <p:cNvSpPr txBox="1"/>
            <p:nvPr/>
          </p:nvSpPr>
          <p:spPr>
            <a:xfrm>
              <a:off x="1979712" y="3915633"/>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女の子</a:t>
              </a:r>
              <a:r>
                <a:rPr lang="en-US" altLang="ja-JP" sz="1600" dirty="0" smtClean="0">
                  <a:latin typeface="Arial" pitchFamily="34" charset="0"/>
                  <a:cs typeface="Arial" pitchFamily="34" charset="0"/>
                </a:rPr>
                <a:t>, </a:t>
              </a:r>
              <a:r>
                <a:rPr lang="en-US" altLang="ja-JP" sz="1400" dirty="0" smtClean="0">
                  <a:latin typeface="Arial" pitchFamily="34" charset="0"/>
                  <a:cs typeface="Arial" pitchFamily="34" charset="0"/>
                </a:rPr>
                <a:t>…</a:t>
              </a:r>
            </a:p>
          </p:txBody>
        </p:sp>
        <p:sp>
          <p:nvSpPr>
            <p:cNvPr id="57" name="テキスト ボックス 56"/>
            <p:cNvSpPr txBox="1"/>
            <p:nvPr/>
          </p:nvSpPr>
          <p:spPr>
            <a:xfrm>
              <a:off x="1979712" y="4510861"/>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電話</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cxnSp>
          <p:nvCxnSpPr>
            <p:cNvPr id="58" name="直線コネクタ 57"/>
            <p:cNvCxnSpPr/>
            <p:nvPr/>
          </p:nvCxnSpPr>
          <p:spPr>
            <a:xfrm>
              <a:off x="1547664" y="4510861"/>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1547664" y="5036403"/>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0" name="直線矢印コネクタ 59"/>
          <p:cNvCxnSpPr/>
          <p:nvPr/>
        </p:nvCxnSpPr>
        <p:spPr>
          <a:xfrm rot="5400000">
            <a:off x="2566632" y="4497506"/>
            <a:ext cx="1175355" cy="576064"/>
          </a:xfrm>
          <a:prstGeom prst="straightConnector1">
            <a:avLst/>
          </a:prstGeom>
          <a:ln w="190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1" name="フリーフォーム 60"/>
          <p:cNvSpPr/>
          <p:nvPr/>
        </p:nvSpPr>
        <p:spPr>
          <a:xfrm>
            <a:off x="827584" y="4494000"/>
            <a:ext cx="7115060" cy="626126"/>
          </a:xfrm>
          <a:custGeom>
            <a:avLst/>
            <a:gdLst>
              <a:gd name="connsiteX0" fmla="*/ 3317913 w 7115060"/>
              <a:gd name="connsiteY0" fmla="*/ 444347 h 626126"/>
              <a:gd name="connsiteX1" fmla="*/ 1434029 w 7115060"/>
              <a:gd name="connsiteY1" fmla="*/ 620617 h 626126"/>
              <a:gd name="connsiteX2" fmla="*/ 67937 w 7115060"/>
              <a:gd name="connsiteY2" fmla="*/ 411296 h 626126"/>
              <a:gd name="connsiteX3" fmla="*/ 1026405 w 7115060"/>
              <a:gd name="connsiteY3" fmla="*/ 102824 h 626126"/>
              <a:gd name="connsiteX4" fmla="*/ 3328930 w 7115060"/>
              <a:gd name="connsiteY4" fmla="*/ 80790 h 626126"/>
              <a:gd name="connsiteX5" fmla="*/ 5510270 w 7115060"/>
              <a:gd name="connsiteY5" fmla="*/ 69773 h 626126"/>
              <a:gd name="connsiteX6" fmla="*/ 6755176 w 7115060"/>
              <a:gd name="connsiteY6" fmla="*/ 58757 h 626126"/>
              <a:gd name="connsiteX7" fmla="*/ 7030598 w 7115060"/>
              <a:gd name="connsiteY7" fmla="*/ 422313 h 626126"/>
              <a:gd name="connsiteX8" fmla="*/ 6490771 w 7115060"/>
              <a:gd name="connsiteY8" fmla="*/ 521465 h 626126"/>
              <a:gd name="connsiteX9" fmla="*/ 3317913 w 7115060"/>
              <a:gd name="connsiteY9" fmla="*/ 444347 h 62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5060" h="626126">
                <a:moveTo>
                  <a:pt x="3317913" y="444347"/>
                </a:moveTo>
                <a:cubicBezTo>
                  <a:pt x="2475123" y="460872"/>
                  <a:pt x="1975692" y="626126"/>
                  <a:pt x="1434029" y="620617"/>
                </a:cubicBezTo>
                <a:cubicBezTo>
                  <a:pt x="892366" y="615109"/>
                  <a:pt x="135874" y="497595"/>
                  <a:pt x="67937" y="411296"/>
                </a:cubicBezTo>
                <a:cubicBezTo>
                  <a:pt x="0" y="324997"/>
                  <a:pt x="482906" y="157908"/>
                  <a:pt x="1026405" y="102824"/>
                </a:cubicBezTo>
                <a:cubicBezTo>
                  <a:pt x="1569904" y="47740"/>
                  <a:pt x="3328930" y="80790"/>
                  <a:pt x="3328930" y="80790"/>
                </a:cubicBezTo>
                <a:lnTo>
                  <a:pt x="5510270" y="69773"/>
                </a:lnTo>
                <a:cubicBezTo>
                  <a:pt x="6081311" y="66101"/>
                  <a:pt x="6501788" y="0"/>
                  <a:pt x="6755176" y="58757"/>
                </a:cubicBezTo>
                <a:cubicBezTo>
                  <a:pt x="7008564" y="117514"/>
                  <a:pt x="7074665" y="345195"/>
                  <a:pt x="7030598" y="422313"/>
                </a:cubicBezTo>
                <a:cubicBezTo>
                  <a:pt x="6986531" y="499431"/>
                  <a:pt x="7115060" y="515957"/>
                  <a:pt x="6490771" y="521465"/>
                </a:cubicBezTo>
                <a:cubicBezTo>
                  <a:pt x="5866482" y="526974"/>
                  <a:pt x="4160703" y="427822"/>
                  <a:pt x="3317913" y="444347"/>
                </a:cubicBezTo>
                <a:close/>
              </a:path>
            </a:pathLst>
          </a:custGeom>
          <a:solidFill>
            <a:schemeClr val="accent2">
              <a:lumMod val="40000"/>
              <a:lumOff val="60000"/>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p:cNvSpPr/>
          <p:nvPr/>
        </p:nvSpPr>
        <p:spPr>
          <a:xfrm>
            <a:off x="946934" y="5109109"/>
            <a:ext cx="7023252" cy="572877"/>
          </a:xfrm>
          <a:custGeom>
            <a:avLst/>
            <a:gdLst>
              <a:gd name="connsiteX0" fmla="*/ 2978226 w 7023252"/>
              <a:gd name="connsiteY0" fmla="*/ 490250 h 572877"/>
              <a:gd name="connsiteX1" fmla="*/ 1645185 w 7023252"/>
              <a:gd name="connsiteY1" fmla="*/ 567368 h 572877"/>
              <a:gd name="connsiteX2" fmla="*/ 356212 w 7023252"/>
              <a:gd name="connsiteY2" fmla="*/ 523301 h 572877"/>
              <a:gd name="connsiteX3" fmla="*/ 25706 w 7023252"/>
              <a:gd name="connsiteY3" fmla="*/ 280930 h 572877"/>
              <a:gd name="connsiteX4" fmla="*/ 510448 w 7023252"/>
              <a:gd name="connsiteY4" fmla="*/ 137710 h 572877"/>
              <a:gd name="connsiteX5" fmla="*/ 2394332 w 7023252"/>
              <a:gd name="connsiteY5" fmla="*/ 170761 h 572877"/>
              <a:gd name="connsiteX6" fmla="*/ 3022293 w 7023252"/>
              <a:gd name="connsiteY6" fmla="*/ 170761 h 572877"/>
              <a:gd name="connsiteX7" fmla="*/ 5203633 w 7023252"/>
              <a:gd name="connsiteY7" fmla="*/ 82626 h 572877"/>
              <a:gd name="connsiteX8" fmla="*/ 6250236 w 7023252"/>
              <a:gd name="connsiteY8" fmla="*/ 16525 h 572877"/>
              <a:gd name="connsiteX9" fmla="*/ 6955315 w 7023252"/>
              <a:gd name="connsiteY9" fmla="*/ 181778 h 572877"/>
              <a:gd name="connsiteX10" fmla="*/ 6657860 w 7023252"/>
              <a:gd name="connsiteY10" fmla="*/ 479233 h 572877"/>
              <a:gd name="connsiteX11" fmla="*/ 5335836 w 7023252"/>
              <a:gd name="connsiteY11" fmla="*/ 457199 h 572877"/>
              <a:gd name="connsiteX12" fmla="*/ 3518052 w 7023252"/>
              <a:gd name="connsiteY12" fmla="*/ 468216 h 572877"/>
              <a:gd name="connsiteX13" fmla="*/ 2978226 w 7023252"/>
              <a:gd name="connsiteY13" fmla="*/ 490250 h 572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23252" h="572877">
                <a:moveTo>
                  <a:pt x="2978226" y="490250"/>
                </a:moveTo>
                <a:cubicBezTo>
                  <a:pt x="2666081" y="506775"/>
                  <a:pt x="2082187" y="561860"/>
                  <a:pt x="1645185" y="567368"/>
                </a:cubicBezTo>
                <a:cubicBezTo>
                  <a:pt x="1208183" y="572877"/>
                  <a:pt x="626125" y="571041"/>
                  <a:pt x="356212" y="523301"/>
                </a:cubicBezTo>
                <a:cubicBezTo>
                  <a:pt x="86299" y="475561"/>
                  <a:pt x="0" y="345195"/>
                  <a:pt x="25706" y="280930"/>
                </a:cubicBezTo>
                <a:cubicBezTo>
                  <a:pt x="51412" y="216665"/>
                  <a:pt x="115677" y="156071"/>
                  <a:pt x="510448" y="137710"/>
                </a:cubicBezTo>
                <a:cubicBezTo>
                  <a:pt x="905219" y="119349"/>
                  <a:pt x="1975691" y="165253"/>
                  <a:pt x="2394332" y="170761"/>
                </a:cubicBezTo>
                <a:cubicBezTo>
                  <a:pt x="2812973" y="176269"/>
                  <a:pt x="3022293" y="170761"/>
                  <a:pt x="3022293" y="170761"/>
                </a:cubicBezTo>
                <a:lnTo>
                  <a:pt x="5203633" y="82626"/>
                </a:lnTo>
                <a:cubicBezTo>
                  <a:pt x="5741623" y="56920"/>
                  <a:pt x="5958289" y="0"/>
                  <a:pt x="6250236" y="16525"/>
                </a:cubicBezTo>
                <a:cubicBezTo>
                  <a:pt x="6542183" y="33050"/>
                  <a:pt x="6887378" y="104660"/>
                  <a:pt x="6955315" y="181778"/>
                </a:cubicBezTo>
                <a:cubicBezTo>
                  <a:pt x="7023252" y="258896"/>
                  <a:pt x="6927773" y="433330"/>
                  <a:pt x="6657860" y="479233"/>
                </a:cubicBezTo>
                <a:cubicBezTo>
                  <a:pt x="6387947" y="525137"/>
                  <a:pt x="5335836" y="457199"/>
                  <a:pt x="5335836" y="457199"/>
                </a:cubicBezTo>
                <a:lnTo>
                  <a:pt x="3518052" y="468216"/>
                </a:lnTo>
                <a:cubicBezTo>
                  <a:pt x="3117773" y="475561"/>
                  <a:pt x="3290371" y="473725"/>
                  <a:pt x="2978226" y="490250"/>
                </a:cubicBezTo>
                <a:close/>
              </a:path>
            </a:pathLst>
          </a:custGeom>
          <a:solidFill>
            <a:schemeClr val="accent2">
              <a:lumMod val="40000"/>
              <a:lumOff val="60000"/>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dissolv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dissolve">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dissolve">
                                      <p:cBhvr>
                                        <p:cTn id="17" dur="500"/>
                                        <p:tgtEl>
                                          <p:spTgt spid="61"/>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dissolve">
                                      <p:cBhvr>
                                        <p:cTn id="2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項の</a:t>
            </a:r>
            <a:r>
              <a:rPr lang="ja-JP" altLang="en-US" dirty="0" smtClean="0"/>
              <a:t>アライメント </a:t>
            </a:r>
            <a:r>
              <a:rPr kumimoji="1" lang="en-US" altLang="ja-JP" dirty="0" smtClean="0"/>
              <a:t>(2/2)</a:t>
            </a:r>
            <a:endParaRPr kumimoji="1" lang="ja-JP" altLang="en-US" dirty="0"/>
          </a:p>
        </p:txBody>
      </p:sp>
      <p:sp>
        <p:nvSpPr>
          <p:cNvPr id="3" name="コンテンツ プレースホルダ 2"/>
          <p:cNvSpPr>
            <a:spLocks noGrp="1"/>
          </p:cNvSpPr>
          <p:nvPr>
            <p:ph idx="1"/>
          </p:nvPr>
        </p:nvSpPr>
        <p:spPr>
          <a:xfrm>
            <a:off x="457200" y="1600200"/>
            <a:ext cx="8507288" cy="4525963"/>
          </a:xfrm>
        </p:spPr>
        <p:txBody>
          <a:bodyPr/>
          <a:lstStyle/>
          <a:p>
            <a:r>
              <a:rPr kumimoji="1" lang="ja-JP" altLang="en-US" dirty="0" smtClean="0"/>
              <a:t>述語項構造</a:t>
            </a:r>
            <a:r>
              <a:rPr kumimoji="1" lang="en-US" altLang="ja-JP" dirty="0" smtClean="0"/>
              <a:t>1,2</a:t>
            </a:r>
            <a:r>
              <a:rPr kumimoji="1" lang="ja-JP" altLang="en-US" dirty="0" smtClean="0"/>
              <a:t>それぞれにおいて</a:t>
            </a:r>
            <a:endParaRPr kumimoji="1" lang="en-US" altLang="ja-JP" dirty="0" smtClean="0"/>
          </a:p>
          <a:p>
            <a:pPr lvl="1"/>
            <a:r>
              <a:rPr kumimoji="1" lang="ja-JP" altLang="en-US" dirty="0" smtClean="0"/>
              <a:t>格要素があれば、それ</a:t>
            </a:r>
            <a:r>
              <a:rPr lang="ja-JP" altLang="en-US" dirty="0" smtClean="0"/>
              <a:t>に基づき格フレームを選択</a:t>
            </a:r>
            <a:endParaRPr lang="en-US" altLang="ja-JP" dirty="0" smtClean="0"/>
          </a:p>
          <a:p>
            <a:pPr lvl="1"/>
            <a:r>
              <a:rPr lang="ja-JP" altLang="en-US" dirty="0" smtClean="0"/>
              <a:t>格要素がなければ、すべての格フレームを候補とする</a:t>
            </a:r>
            <a:endParaRPr lang="en-US" altLang="ja-JP" dirty="0" smtClean="0"/>
          </a:p>
          <a:p>
            <a:r>
              <a:rPr kumimoji="1" lang="ja-JP" altLang="en-US" dirty="0" smtClean="0"/>
              <a:t>最善な格フレームならび</a:t>
            </a:r>
            <a:r>
              <a:rPr kumimoji="1" lang="ja-JP" altLang="en-US" dirty="0" smtClean="0"/>
              <a:t>に</a:t>
            </a:r>
            <a:r>
              <a:rPr lang="ja-JP" altLang="en-US" dirty="0" smtClean="0"/>
              <a:t>項</a:t>
            </a:r>
            <a:r>
              <a:rPr kumimoji="1" lang="ja-JP" altLang="en-US" dirty="0" smtClean="0"/>
              <a:t>の</a:t>
            </a:r>
            <a:r>
              <a:rPr kumimoji="1" lang="ja-JP" altLang="en-US" dirty="0" smtClean="0"/>
              <a:t>アライメントを選ぶ</a:t>
            </a:r>
            <a:endParaRPr kumimoji="1" lang="en-US" altLang="ja-JP" dirty="0" smtClean="0"/>
          </a:p>
        </p:txBody>
      </p:sp>
      <p:sp>
        <p:nvSpPr>
          <p:cNvPr id="34" name="テキスト ボックス 33"/>
          <p:cNvSpPr txBox="1"/>
          <p:nvPr/>
        </p:nvSpPr>
        <p:spPr>
          <a:xfrm>
            <a:off x="3082301" y="4437112"/>
            <a:ext cx="2880320" cy="338554"/>
          </a:xfrm>
          <a:prstGeom prst="rect">
            <a:avLst/>
          </a:prstGeom>
          <a:noFill/>
          <a:ln>
            <a:solidFill>
              <a:schemeClr val="tx1"/>
            </a:solidFill>
          </a:ln>
        </p:spPr>
        <p:txBody>
          <a:bodyPr wrap="square" rtlCol="0">
            <a:spAutoFit/>
          </a:bodyPr>
          <a:lstStyle/>
          <a:p>
            <a:r>
              <a:rPr kumimoji="1" lang="ja-JP" altLang="en-US" sz="1600" dirty="0" smtClean="0">
                <a:latin typeface="Arial" pitchFamily="34" charset="0"/>
                <a:cs typeface="Arial" pitchFamily="34" charset="0"/>
              </a:rPr>
              <a:t>財布</a:t>
            </a:r>
            <a:r>
              <a:rPr lang="ja-JP" altLang="en-US" sz="1600" dirty="0" smtClean="0">
                <a:latin typeface="Arial" pitchFamily="34" charset="0"/>
                <a:cs typeface="Arial" pitchFamily="34" charset="0"/>
              </a:rPr>
              <a:t> ヲ 拾う </a:t>
            </a:r>
            <a:r>
              <a:rPr kumimoji="1" lang="ja-JP" altLang="en-US" sz="1600" dirty="0" smtClean="0">
                <a:latin typeface="Arial" pitchFamily="34" charset="0"/>
                <a:cs typeface="Arial" pitchFamily="34" charset="0"/>
              </a:rPr>
              <a:t>⇒  </a:t>
            </a:r>
            <a:r>
              <a:rPr lang="ja-JP" altLang="en-US" sz="1600" dirty="0" smtClean="0">
                <a:latin typeface="Arial" pitchFamily="34" charset="0"/>
                <a:cs typeface="Arial" pitchFamily="34" charset="0"/>
              </a:rPr>
              <a:t>警察 ニ 届ける</a:t>
            </a:r>
            <a:endParaRPr kumimoji="1" lang="en-US" altLang="ja-JP" sz="1400" i="1" dirty="0" smtClean="0">
              <a:latin typeface="Arial" pitchFamily="34" charset="0"/>
              <a:cs typeface="Arial" pitchFamily="34" charset="0"/>
            </a:endParaRPr>
          </a:p>
        </p:txBody>
      </p:sp>
      <p:grpSp>
        <p:nvGrpSpPr>
          <p:cNvPr id="35" name="グループ化 50"/>
          <p:cNvGrpSpPr/>
          <p:nvPr/>
        </p:nvGrpSpPr>
        <p:grpSpPr>
          <a:xfrm>
            <a:off x="6178645" y="4725144"/>
            <a:ext cx="2160240" cy="1872208"/>
            <a:chOff x="6660232" y="3452227"/>
            <a:chExt cx="2160240" cy="1872208"/>
          </a:xfrm>
        </p:grpSpPr>
        <p:cxnSp>
          <p:nvCxnSpPr>
            <p:cNvPr id="36" name="直線コネクタ 35"/>
            <p:cNvCxnSpPr/>
            <p:nvPr/>
          </p:nvCxnSpPr>
          <p:spPr>
            <a:xfrm>
              <a:off x="6732240" y="3812267"/>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732240" y="4964395"/>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6732240" y="4388331"/>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732240" y="3812267"/>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ガ</a:t>
              </a:r>
              <a:endParaRPr kumimoji="1" lang="ja-JP" altLang="en-US" sz="1600" i="1" dirty="0">
                <a:latin typeface="Arial" pitchFamily="34" charset="0"/>
                <a:cs typeface="Arial" pitchFamily="34" charset="0"/>
              </a:endParaRPr>
            </a:p>
          </p:txBody>
        </p:sp>
        <p:cxnSp>
          <p:nvCxnSpPr>
            <p:cNvPr id="40" name="直線コネクタ 39"/>
            <p:cNvCxnSpPr/>
            <p:nvPr/>
          </p:nvCxnSpPr>
          <p:spPr>
            <a:xfrm rot="5400000">
              <a:off x="6408204" y="4568351"/>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6732240" y="4379039"/>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ヲ</a:t>
              </a:r>
              <a:endParaRPr kumimoji="1" lang="ja-JP" altLang="en-US" sz="1600" i="1" dirty="0">
                <a:latin typeface="Arial" pitchFamily="34" charset="0"/>
                <a:cs typeface="Arial" pitchFamily="34" charset="0"/>
              </a:endParaRPr>
            </a:p>
          </p:txBody>
        </p:sp>
        <p:sp>
          <p:nvSpPr>
            <p:cNvPr id="42" name="テキスト ボックス 41"/>
            <p:cNvSpPr txBox="1"/>
            <p:nvPr/>
          </p:nvSpPr>
          <p:spPr>
            <a:xfrm>
              <a:off x="6660232" y="3452227"/>
              <a:ext cx="1512168" cy="338554"/>
            </a:xfrm>
            <a:prstGeom prst="rect">
              <a:avLst/>
            </a:prstGeom>
            <a:noFill/>
          </p:spPr>
          <p:txBody>
            <a:bodyPr wrap="square" rtlCol="0">
              <a:spAutoFit/>
            </a:bodyPr>
            <a:lstStyle/>
            <a:p>
              <a:r>
                <a:rPr lang="ja-JP" altLang="en-US" sz="1600" dirty="0" smtClean="0">
                  <a:latin typeface="Arial" pitchFamily="34" charset="0"/>
                  <a:cs typeface="Arial" pitchFamily="34" charset="0"/>
                </a:rPr>
                <a:t>届ける</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20</a:t>
              </a:r>
              <a:endParaRPr kumimoji="1" lang="ja-JP" altLang="en-US" sz="1600" dirty="0">
                <a:latin typeface="Arial" pitchFamily="34" charset="0"/>
                <a:cs typeface="Arial" pitchFamily="34" charset="0"/>
              </a:endParaRPr>
            </a:p>
          </p:txBody>
        </p:sp>
        <p:sp>
          <p:nvSpPr>
            <p:cNvPr id="43" name="テキスト ボックス 42"/>
            <p:cNvSpPr txBox="1"/>
            <p:nvPr/>
          </p:nvSpPr>
          <p:spPr>
            <a:xfrm>
              <a:off x="7164288" y="4431883"/>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金</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cxnSp>
          <p:nvCxnSpPr>
            <p:cNvPr id="44" name="直線コネクタ 43"/>
            <p:cNvCxnSpPr/>
            <p:nvPr/>
          </p:nvCxnSpPr>
          <p:spPr>
            <a:xfrm>
              <a:off x="6732240" y="5324435"/>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732240" y="4913873"/>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ニ</a:t>
              </a:r>
              <a:endParaRPr kumimoji="1" lang="ja-JP" altLang="en-US" sz="1600" i="1" dirty="0">
                <a:latin typeface="Arial" pitchFamily="34" charset="0"/>
                <a:cs typeface="Arial" pitchFamily="34" charset="0"/>
              </a:endParaRPr>
            </a:p>
          </p:txBody>
        </p:sp>
        <p:sp>
          <p:nvSpPr>
            <p:cNvPr id="46" name="テキスト ボックス 45"/>
            <p:cNvSpPr txBox="1"/>
            <p:nvPr/>
          </p:nvSpPr>
          <p:spPr>
            <a:xfrm>
              <a:off x="7164288" y="4964395"/>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警察</a:t>
              </a:r>
              <a:r>
                <a:rPr lang="en-US" altLang="ja-JP" sz="1600" dirty="0" smtClean="0">
                  <a:latin typeface="Arial" pitchFamily="34" charset="0"/>
                  <a:cs typeface="Arial" pitchFamily="34" charset="0"/>
                </a:rPr>
                <a:t>,</a:t>
              </a:r>
              <a:r>
                <a:rPr lang="ja-JP" altLang="en-US" sz="1600" dirty="0" smtClean="0">
                  <a:latin typeface="Arial" pitchFamily="34" charset="0"/>
                  <a:cs typeface="Arial" pitchFamily="34" charset="0"/>
                </a:rPr>
                <a:t> 交番</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sp>
          <p:nvSpPr>
            <p:cNvPr id="47" name="テキスト ボックス 46"/>
            <p:cNvSpPr txBox="1"/>
            <p:nvPr/>
          </p:nvSpPr>
          <p:spPr>
            <a:xfrm>
              <a:off x="7164288" y="3812267"/>
              <a:ext cx="1440160" cy="338554"/>
            </a:xfrm>
            <a:prstGeom prst="rect">
              <a:avLst/>
            </a:prstGeom>
            <a:noFill/>
          </p:spPr>
          <p:txBody>
            <a:bodyPr wrap="square" rtlCol="0">
              <a:spAutoFit/>
            </a:bodyPr>
            <a:lstStyle/>
            <a:p>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人</a:t>
              </a:r>
              <a:r>
                <a:rPr lang="en-US" altLang="ja-JP" sz="1600" dirty="0" smtClean="0">
                  <a:latin typeface="Arial" pitchFamily="34" charset="0"/>
                  <a:cs typeface="Arial" pitchFamily="34" charset="0"/>
                </a:rPr>
                <a:t>, …</a:t>
              </a:r>
            </a:p>
          </p:txBody>
        </p:sp>
      </p:grpSp>
      <p:cxnSp>
        <p:nvCxnSpPr>
          <p:cNvPr id="48" name="直線矢印コネクタ 47"/>
          <p:cNvCxnSpPr/>
          <p:nvPr/>
        </p:nvCxnSpPr>
        <p:spPr>
          <a:xfrm rot="16200000" flipH="1">
            <a:off x="4762876" y="4965558"/>
            <a:ext cx="1679411" cy="1296144"/>
          </a:xfrm>
          <a:prstGeom prst="straightConnector1">
            <a:avLst/>
          </a:prstGeom>
          <a:ln w="190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49" name="グループ化 52"/>
          <p:cNvGrpSpPr/>
          <p:nvPr/>
        </p:nvGrpSpPr>
        <p:grpSpPr>
          <a:xfrm>
            <a:off x="994069" y="4869160"/>
            <a:ext cx="2160240" cy="1440160"/>
            <a:chOff x="1475656" y="3596243"/>
            <a:chExt cx="2160240" cy="1440160"/>
          </a:xfrm>
        </p:grpSpPr>
        <p:cxnSp>
          <p:nvCxnSpPr>
            <p:cNvPr id="50" name="直線コネクタ 49"/>
            <p:cNvCxnSpPr/>
            <p:nvPr/>
          </p:nvCxnSpPr>
          <p:spPr>
            <a:xfrm>
              <a:off x="1547664" y="3934797"/>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1547664" y="3934797"/>
              <a:ext cx="648072" cy="338554"/>
            </a:xfrm>
            <a:prstGeom prst="rect">
              <a:avLst/>
            </a:prstGeom>
            <a:noFill/>
          </p:spPr>
          <p:txBody>
            <a:bodyPr wrap="square" rtlCol="0">
              <a:spAutoFit/>
            </a:bodyPr>
            <a:lstStyle/>
            <a:p>
              <a:r>
                <a:rPr lang="ja-JP" altLang="en-US" sz="1600" i="1" dirty="0" smtClean="0">
                  <a:latin typeface="Arial" pitchFamily="34" charset="0"/>
                  <a:cs typeface="Arial" pitchFamily="34" charset="0"/>
                </a:rPr>
                <a:t>ガ</a:t>
              </a:r>
              <a:endParaRPr kumimoji="1" lang="ja-JP" altLang="en-US" sz="1600" i="1" dirty="0">
                <a:latin typeface="Arial" pitchFamily="34" charset="0"/>
                <a:cs typeface="Arial" pitchFamily="34" charset="0"/>
              </a:endParaRPr>
            </a:p>
          </p:txBody>
        </p:sp>
        <p:cxnSp>
          <p:nvCxnSpPr>
            <p:cNvPr id="52" name="直線コネクタ 51"/>
            <p:cNvCxnSpPr/>
            <p:nvPr/>
          </p:nvCxnSpPr>
          <p:spPr>
            <a:xfrm rot="5400000">
              <a:off x="1439652" y="4474857"/>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1547664" y="4501569"/>
              <a:ext cx="504056"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ヲ</a:t>
              </a:r>
              <a:endParaRPr kumimoji="1" lang="ja-JP" altLang="en-US" sz="1600" i="1" dirty="0">
                <a:latin typeface="Arial" pitchFamily="34" charset="0"/>
                <a:cs typeface="Arial" pitchFamily="34" charset="0"/>
              </a:endParaRPr>
            </a:p>
          </p:txBody>
        </p:sp>
        <p:sp>
          <p:nvSpPr>
            <p:cNvPr id="54" name="テキスト ボックス 53"/>
            <p:cNvSpPr txBox="1"/>
            <p:nvPr/>
          </p:nvSpPr>
          <p:spPr>
            <a:xfrm>
              <a:off x="1475656" y="3596243"/>
              <a:ext cx="1512168" cy="338554"/>
            </a:xfrm>
            <a:prstGeom prst="rect">
              <a:avLst/>
            </a:prstGeom>
            <a:noFill/>
          </p:spPr>
          <p:txBody>
            <a:bodyPr wrap="square" rtlCol="0">
              <a:spAutoFit/>
            </a:bodyPr>
            <a:lstStyle/>
            <a:p>
              <a:r>
                <a:rPr lang="ja-JP" altLang="en-US" sz="1600" dirty="0" smtClean="0">
                  <a:latin typeface="Arial" pitchFamily="34" charset="0"/>
                  <a:cs typeface="Arial" pitchFamily="34" charset="0"/>
                </a:rPr>
                <a:t>拾う</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10</a:t>
              </a:r>
              <a:endParaRPr kumimoji="1" lang="ja-JP" altLang="en-US" sz="1600" dirty="0">
                <a:latin typeface="Arial" pitchFamily="34" charset="0"/>
                <a:cs typeface="Arial" pitchFamily="34" charset="0"/>
              </a:endParaRPr>
            </a:p>
          </p:txBody>
        </p:sp>
        <p:sp>
          <p:nvSpPr>
            <p:cNvPr id="55" name="テキスト ボックス 54"/>
            <p:cNvSpPr txBox="1"/>
            <p:nvPr/>
          </p:nvSpPr>
          <p:spPr>
            <a:xfrm>
              <a:off x="1979712" y="3915633"/>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女の子</a:t>
              </a:r>
              <a:r>
                <a:rPr lang="en-US" altLang="ja-JP" sz="1600" dirty="0" smtClean="0">
                  <a:latin typeface="Arial" pitchFamily="34" charset="0"/>
                  <a:cs typeface="Arial" pitchFamily="34" charset="0"/>
                </a:rPr>
                <a:t>, </a:t>
              </a:r>
              <a:r>
                <a:rPr lang="en-US" altLang="ja-JP" sz="1400" dirty="0" smtClean="0">
                  <a:latin typeface="Arial" pitchFamily="34" charset="0"/>
                  <a:cs typeface="Arial" pitchFamily="34" charset="0"/>
                </a:rPr>
                <a:t>…</a:t>
              </a:r>
            </a:p>
          </p:txBody>
        </p:sp>
        <p:sp>
          <p:nvSpPr>
            <p:cNvPr id="56" name="テキスト ボックス 55"/>
            <p:cNvSpPr txBox="1"/>
            <p:nvPr/>
          </p:nvSpPr>
          <p:spPr>
            <a:xfrm>
              <a:off x="1979712" y="4510861"/>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電話</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cxnSp>
          <p:nvCxnSpPr>
            <p:cNvPr id="57" name="直線コネクタ 56"/>
            <p:cNvCxnSpPr/>
            <p:nvPr/>
          </p:nvCxnSpPr>
          <p:spPr>
            <a:xfrm>
              <a:off x="1547664" y="4510861"/>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1547664" y="5036403"/>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9" name="直線矢印コネクタ 58"/>
          <p:cNvCxnSpPr/>
          <p:nvPr/>
        </p:nvCxnSpPr>
        <p:spPr>
          <a:xfrm rot="5400000">
            <a:off x="2566632" y="5073570"/>
            <a:ext cx="1175355" cy="576064"/>
          </a:xfrm>
          <a:prstGeom prst="straightConnector1">
            <a:avLst/>
          </a:prstGeom>
          <a:ln w="190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0" name="フリーフォーム 59"/>
          <p:cNvSpPr/>
          <p:nvPr/>
        </p:nvSpPr>
        <p:spPr>
          <a:xfrm>
            <a:off x="827584" y="5070064"/>
            <a:ext cx="7115060" cy="626126"/>
          </a:xfrm>
          <a:custGeom>
            <a:avLst/>
            <a:gdLst>
              <a:gd name="connsiteX0" fmla="*/ 3317913 w 7115060"/>
              <a:gd name="connsiteY0" fmla="*/ 444347 h 626126"/>
              <a:gd name="connsiteX1" fmla="*/ 1434029 w 7115060"/>
              <a:gd name="connsiteY1" fmla="*/ 620617 h 626126"/>
              <a:gd name="connsiteX2" fmla="*/ 67937 w 7115060"/>
              <a:gd name="connsiteY2" fmla="*/ 411296 h 626126"/>
              <a:gd name="connsiteX3" fmla="*/ 1026405 w 7115060"/>
              <a:gd name="connsiteY3" fmla="*/ 102824 h 626126"/>
              <a:gd name="connsiteX4" fmla="*/ 3328930 w 7115060"/>
              <a:gd name="connsiteY4" fmla="*/ 80790 h 626126"/>
              <a:gd name="connsiteX5" fmla="*/ 5510270 w 7115060"/>
              <a:gd name="connsiteY5" fmla="*/ 69773 h 626126"/>
              <a:gd name="connsiteX6" fmla="*/ 6755176 w 7115060"/>
              <a:gd name="connsiteY6" fmla="*/ 58757 h 626126"/>
              <a:gd name="connsiteX7" fmla="*/ 7030598 w 7115060"/>
              <a:gd name="connsiteY7" fmla="*/ 422313 h 626126"/>
              <a:gd name="connsiteX8" fmla="*/ 6490771 w 7115060"/>
              <a:gd name="connsiteY8" fmla="*/ 521465 h 626126"/>
              <a:gd name="connsiteX9" fmla="*/ 3317913 w 7115060"/>
              <a:gd name="connsiteY9" fmla="*/ 444347 h 62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5060" h="626126">
                <a:moveTo>
                  <a:pt x="3317913" y="444347"/>
                </a:moveTo>
                <a:cubicBezTo>
                  <a:pt x="2475123" y="460872"/>
                  <a:pt x="1975692" y="626126"/>
                  <a:pt x="1434029" y="620617"/>
                </a:cubicBezTo>
                <a:cubicBezTo>
                  <a:pt x="892366" y="615109"/>
                  <a:pt x="135874" y="497595"/>
                  <a:pt x="67937" y="411296"/>
                </a:cubicBezTo>
                <a:cubicBezTo>
                  <a:pt x="0" y="324997"/>
                  <a:pt x="482906" y="157908"/>
                  <a:pt x="1026405" y="102824"/>
                </a:cubicBezTo>
                <a:cubicBezTo>
                  <a:pt x="1569904" y="47740"/>
                  <a:pt x="3328930" y="80790"/>
                  <a:pt x="3328930" y="80790"/>
                </a:cubicBezTo>
                <a:lnTo>
                  <a:pt x="5510270" y="69773"/>
                </a:lnTo>
                <a:cubicBezTo>
                  <a:pt x="6081311" y="66101"/>
                  <a:pt x="6501788" y="0"/>
                  <a:pt x="6755176" y="58757"/>
                </a:cubicBezTo>
                <a:cubicBezTo>
                  <a:pt x="7008564" y="117514"/>
                  <a:pt x="7074665" y="345195"/>
                  <a:pt x="7030598" y="422313"/>
                </a:cubicBezTo>
                <a:cubicBezTo>
                  <a:pt x="6986531" y="499431"/>
                  <a:pt x="7115060" y="515957"/>
                  <a:pt x="6490771" y="521465"/>
                </a:cubicBezTo>
                <a:cubicBezTo>
                  <a:pt x="5866482" y="526974"/>
                  <a:pt x="4160703" y="427822"/>
                  <a:pt x="3317913" y="444347"/>
                </a:cubicBezTo>
                <a:close/>
              </a:path>
            </a:pathLst>
          </a:custGeom>
          <a:solidFill>
            <a:schemeClr val="accent2">
              <a:lumMod val="40000"/>
              <a:lumOff val="60000"/>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p:cNvSpPr/>
          <p:nvPr/>
        </p:nvSpPr>
        <p:spPr>
          <a:xfrm>
            <a:off x="946934" y="5685173"/>
            <a:ext cx="7023252" cy="572877"/>
          </a:xfrm>
          <a:custGeom>
            <a:avLst/>
            <a:gdLst>
              <a:gd name="connsiteX0" fmla="*/ 2978226 w 7023252"/>
              <a:gd name="connsiteY0" fmla="*/ 490250 h 572877"/>
              <a:gd name="connsiteX1" fmla="*/ 1645185 w 7023252"/>
              <a:gd name="connsiteY1" fmla="*/ 567368 h 572877"/>
              <a:gd name="connsiteX2" fmla="*/ 356212 w 7023252"/>
              <a:gd name="connsiteY2" fmla="*/ 523301 h 572877"/>
              <a:gd name="connsiteX3" fmla="*/ 25706 w 7023252"/>
              <a:gd name="connsiteY3" fmla="*/ 280930 h 572877"/>
              <a:gd name="connsiteX4" fmla="*/ 510448 w 7023252"/>
              <a:gd name="connsiteY4" fmla="*/ 137710 h 572877"/>
              <a:gd name="connsiteX5" fmla="*/ 2394332 w 7023252"/>
              <a:gd name="connsiteY5" fmla="*/ 170761 h 572877"/>
              <a:gd name="connsiteX6" fmla="*/ 3022293 w 7023252"/>
              <a:gd name="connsiteY6" fmla="*/ 170761 h 572877"/>
              <a:gd name="connsiteX7" fmla="*/ 5203633 w 7023252"/>
              <a:gd name="connsiteY7" fmla="*/ 82626 h 572877"/>
              <a:gd name="connsiteX8" fmla="*/ 6250236 w 7023252"/>
              <a:gd name="connsiteY8" fmla="*/ 16525 h 572877"/>
              <a:gd name="connsiteX9" fmla="*/ 6955315 w 7023252"/>
              <a:gd name="connsiteY9" fmla="*/ 181778 h 572877"/>
              <a:gd name="connsiteX10" fmla="*/ 6657860 w 7023252"/>
              <a:gd name="connsiteY10" fmla="*/ 479233 h 572877"/>
              <a:gd name="connsiteX11" fmla="*/ 5335836 w 7023252"/>
              <a:gd name="connsiteY11" fmla="*/ 457199 h 572877"/>
              <a:gd name="connsiteX12" fmla="*/ 3518052 w 7023252"/>
              <a:gd name="connsiteY12" fmla="*/ 468216 h 572877"/>
              <a:gd name="connsiteX13" fmla="*/ 2978226 w 7023252"/>
              <a:gd name="connsiteY13" fmla="*/ 490250 h 572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23252" h="572877">
                <a:moveTo>
                  <a:pt x="2978226" y="490250"/>
                </a:moveTo>
                <a:cubicBezTo>
                  <a:pt x="2666081" y="506775"/>
                  <a:pt x="2082187" y="561860"/>
                  <a:pt x="1645185" y="567368"/>
                </a:cubicBezTo>
                <a:cubicBezTo>
                  <a:pt x="1208183" y="572877"/>
                  <a:pt x="626125" y="571041"/>
                  <a:pt x="356212" y="523301"/>
                </a:cubicBezTo>
                <a:cubicBezTo>
                  <a:pt x="86299" y="475561"/>
                  <a:pt x="0" y="345195"/>
                  <a:pt x="25706" y="280930"/>
                </a:cubicBezTo>
                <a:cubicBezTo>
                  <a:pt x="51412" y="216665"/>
                  <a:pt x="115677" y="156071"/>
                  <a:pt x="510448" y="137710"/>
                </a:cubicBezTo>
                <a:cubicBezTo>
                  <a:pt x="905219" y="119349"/>
                  <a:pt x="1975691" y="165253"/>
                  <a:pt x="2394332" y="170761"/>
                </a:cubicBezTo>
                <a:cubicBezTo>
                  <a:pt x="2812973" y="176269"/>
                  <a:pt x="3022293" y="170761"/>
                  <a:pt x="3022293" y="170761"/>
                </a:cubicBezTo>
                <a:lnTo>
                  <a:pt x="5203633" y="82626"/>
                </a:lnTo>
                <a:cubicBezTo>
                  <a:pt x="5741623" y="56920"/>
                  <a:pt x="5958289" y="0"/>
                  <a:pt x="6250236" y="16525"/>
                </a:cubicBezTo>
                <a:cubicBezTo>
                  <a:pt x="6542183" y="33050"/>
                  <a:pt x="6887378" y="104660"/>
                  <a:pt x="6955315" y="181778"/>
                </a:cubicBezTo>
                <a:cubicBezTo>
                  <a:pt x="7023252" y="258896"/>
                  <a:pt x="6927773" y="433330"/>
                  <a:pt x="6657860" y="479233"/>
                </a:cubicBezTo>
                <a:cubicBezTo>
                  <a:pt x="6387947" y="525137"/>
                  <a:pt x="5335836" y="457199"/>
                  <a:pt x="5335836" y="457199"/>
                </a:cubicBezTo>
                <a:lnTo>
                  <a:pt x="3518052" y="468216"/>
                </a:lnTo>
                <a:cubicBezTo>
                  <a:pt x="3117773" y="475561"/>
                  <a:pt x="3290371" y="473725"/>
                  <a:pt x="2978226" y="490250"/>
                </a:cubicBezTo>
                <a:close/>
              </a:path>
            </a:pathLst>
          </a:custGeom>
          <a:solidFill>
            <a:schemeClr val="accent2">
              <a:lumMod val="40000"/>
              <a:lumOff val="60000"/>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lnSpcReduction="10000"/>
          </a:bodyPr>
          <a:lstStyle/>
          <a:p>
            <a:r>
              <a:rPr lang="ja-JP" altLang="en-US" dirty="0" smtClean="0"/>
              <a:t>設定</a:t>
            </a:r>
            <a:endParaRPr lang="en-US" altLang="ja-JP" dirty="0" smtClean="0"/>
          </a:p>
          <a:p>
            <a:pPr lvl="1"/>
            <a:r>
              <a:rPr lang="ja-JP" altLang="en-US" dirty="0" smtClean="0"/>
              <a:t>日本語</a:t>
            </a:r>
            <a:r>
              <a:rPr lang="en-US" altLang="ja-JP" dirty="0" smtClean="0"/>
              <a:t>Web1</a:t>
            </a:r>
            <a:r>
              <a:rPr lang="ja-JP" altLang="en-US" dirty="0" smtClean="0"/>
              <a:t>億ページ</a:t>
            </a:r>
            <a:r>
              <a:rPr lang="en-US" altLang="ja-JP" dirty="0" smtClean="0"/>
              <a:t>(</a:t>
            </a:r>
            <a:r>
              <a:rPr lang="ja-JP" altLang="en-US" dirty="0" smtClean="0"/>
              <a:t>約</a:t>
            </a:r>
            <a:r>
              <a:rPr lang="en-US" altLang="ja-JP" dirty="0" smtClean="0"/>
              <a:t>16</a:t>
            </a:r>
            <a:r>
              <a:rPr lang="ja-JP" altLang="en-US" dirty="0" smtClean="0"/>
              <a:t>億文</a:t>
            </a:r>
            <a:r>
              <a:rPr lang="en-US" altLang="ja-JP" dirty="0" smtClean="0"/>
              <a:t>)</a:t>
            </a:r>
          </a:p>
          <a:p>
            <a:pPr lvl="1"/>
            <a:r>
              <a:rPr lang="ja-JP" altLang="en-US" dirty="0" smtClean="0"/>
              <a:t>抽出された述語項構造ペアの数</a:t>
            </a:r>
            <a:r>
              <a:rPr lang="en-US" altLang="ja-JP" dirty="0" smtClean="0"/>
              <a:t>: </a:t>
            </a:r>
            <a:r>
              <a:rPr lang="ja-JP" altLang="en-US" dirty="0" smtClean="0"/>
              <a:t>約</a:t>
            </a:r>
            <a:r>
              <a:rPr lang="en-US" altLang="ja-JP" dirty="0" smtClean="0"/>
              <a:t>5</a:t>
            </a:r>
            <a:r>
              <a:rPr lang="ja-JP" altLang="en-US" dirty="0" smtClean="0"/>
              <a:t>億</a:t>
            </a:r>
            <a:endParaRPr lang="en-US" altLang="ja-JP" dirty="0" smtClean="0"/>
          </a:p>
          <a:p>
            <a:pPr lvl="1"/>
            <a:r>
              <a:rPr lang="en-US" altLang="ja-JP" dirty="0" err="1" smtClean="0"/>
              <a:t>Apriori</a:t>
            </a:r>
            <a:r>
              <a:rPr lang="ja-JP" altLang="en-US" dirty="0" smtClean="0"/>
              <a:t>アルゴリズム</a:t>
            </a:r>
            <a:endParaRPr lang="en-US" altLang="ja-JP" dirty="0" smtClean="0"/>
          </a:p>
          <a:p>
            <a:pPr lvl="2"/>
            <a:r>
              <a:rPr lang="en-US" altLang="ja-JP" dirty="0" smtClean="0"/>
              <a:t>Supp</a:t>
            </a:r>
            <a:r>
              <a:rPr lang="ja-JP" altLang="en-US" dirty="0" smtClean="0"/>
              <a:t>値の最小値</a:t>
            </a:r>
            <a:r>
              <a:rPr lang="en-US" altLang="ja-JP" dirty="0" smtClean="0"/>
              <a:t>:</a:t>
            </a:r>
          </a:p>
          <a:p>
            <a:pPr lvl="2"/>
            <a:r>
              <a:rPr lang="en-US" altLang="ja-JP" dirty="0" smtClean="0"/>
              <a:t>Conf</a:t>
            </a:r>
            <a:r>
              <a:rPr lang="ja-JP" altLang="en-US" dirty="0" smtClean="0"/>
              <a:t>値の最小値</a:t>
            </a:r>
            <a:r>
              <a:rPr lang="en-US" altLang="ja-JP" dirty="0" smtClean="0"/>
              <a:t>: </a:t>
            </a:r>
            <a:endParaRPr lang="en-US" altLang="ja-JP" dirty="0" smtClean="0"/>
          </a:p>
          <a:p>
            <a:r>
              <a:rPr lang="ja-JP" altLang="en-US" dirty="0" smtClean="0"/>
              <a:t>評価</a:t>
            </a:r>
            <a:endParaRPr kumimoji="1" lang="en-US" altLang="ja-JP" dirty="0" smtClean="0"/>
          </a:p>
          <a:p>
            <a:pPr lvl="1"/>
            <a:r>
              <a:rPr kumimoji="1" lang="ja-JP" altLang="en-US" dirty="0" smtClean="0"/>
              <a:t>抽出されたルール</a:t>
            </a:r>
            <a:endParaRPr kumimoji="1" lang="en-US" altLang="ja-JP" dirty="0" smtClean="0"/>
          </a:p>
          <a:p>
            <a:pPr lvl="1"/>
            <a:r>
              <a:rPr lang="ja-JP" altLang="en-US" dirty="0" smtClean="0"/>
              <a:t>項のアライメント</a:t>
            </a:r>
            <a:endParaRPr lang="en-US" altLang="ja-JP" dirty="0" smtClean="0"/>
          </a:p>
          <a:p>
            <a:pPr lvl="1"/>
            <a:r>
              <a:rPr lang="ja-JP" altLang="en-US" dirty="0" smtClean="0"/>
              <a:t>アンカーベースの手法との比較</a:t>
            </a:r>
            <a:endParaRPr kumimoji="1" lang="en-US" altLang="ja-JP" dirty="0" smtClean="0"/>
          </a:p>
        </p:txBody>
      </p:sp>
      <p:graphicFrame>
        <p:nvGraphicFramePr>
          <p:cNvPr id="4" name="オブジェクト 3"/>
          <p:cNvGraphicFramePr>
            <a:graphicFrameLocks noChangeAspect="1"/>
          </p:cNvGraphicFramePr>
          <p:nvPr/>
        </p:nvGraphicFramePr>
        <p:xfrm>
          <a:off x="4067944" y="3501008"/>
          <a:ext cx="1120192" cy="360040"/>
        </p:xfrm>
        <a:graphic>
          <a:graphicData uri="http://schemas.openxmlformats.org/presentationml/2006/ole">
            <p:oleObj spid="_x0000_s26626" name="数式" r:id="rId3" imgW="583920" imgH="203040" progId="Equation.3">
              <p:embed/>
            </p:oleObj>
          </a:graphicData>
        </a:graphic>
      </p:graphicFrame>
      <p:graphicFrame>
        <p:nvGraphicFramePr>
          <p:cNvPr id="26627" name="Object 3"/>
          <p:cNvGraphicFramePr>
            <a:graphicFrameLocks noChangeAspect="1"/>
          </p:cNvGraphicFramePr>
          <p:nvPr/>
        </p:nvGraphicFramePr>
        <p:xfrm>
          <a:off x="4067944" y="3933825"/>
          <a:ext cx="1096962" cy="360363"/>
        </p:xfrm>
        <a:graphic>
          <a:graphicData uri="http://schemas.openxmlformats.org/presentationml/2006/ole">
            <p:oleObj spid="_x0000_s26627" name="数式" r:id="rId4" imgW="571320" imgH="20304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endParaRPr kumimoji="1" lang="ja-JP" altLang="en-US" dirty="0"/>
          </a:p>
        </p:txBody>
      </p:sp>
      <p:sp>
        <p:nvSpPr>
          <p:cNvPr id="5" name="コンテンツ プレースホルダ 4"/>
          <p:cNvSpPr>
            <a:spLocks noGrp="1"/>
          </p:cNvSpPr>
          <p:nvPr>
            <p:ph idx="1"/>
          </p:nvPr>
        </p:nvSpPr>
        <p:spPr/>
        <p:txBody>
          <a:bodyPr/>
          <a:lstStyle/>
          <a:p>
            <a:r>
              <a:rPr lang="ja-JP" altLang="en-US" dirty="0" smtClean="0"/>
              <a:t>アソシエーション分析の結果、約</a:t>
            </a:r>
            <a:r>
              <a:rPr lang="en-US" altLang="ja-JP" dirty="0" smtClean="0"/>
              <a:t>2</a:t>
            </a:r>
            <a:r>
              <a:rPr lang="ja-JP" altLang="en-US" dirty="0" smtClean="0"/>
              <a:t>万ルールが得られた</a:t>
            </a:r>
            <a:endParaRPr lang="en-US" altLang="ja-JP" dirty="0" smtClean="0"/>
          </a:p>
          <a:p>
            <a:r>
              <a:rPr lang="ja-JP" altLang="en-US" dirty="0" smtClean="0"/>
              <a:t>ランダムに</a:t>
            </a:r>
            <a:r>
              <a:rPr lang="en-US" altLang="ja-JP" dirty="0" smtClean="0"/>
              <a:t>100</a:t>
            </a:r>
            <a:r>
              <a:rPr lang="ja-JP" altLang="en-US" dirty="0" smtClean="0"/>
              <a:t>個選んで評価</a:t>
            </a:r>
            <a:endParaRPr kumimoji="1" lang="ja-JP" altLang="en-US" dirty="0"/>
          </a:p>
        </p:txBody>
      </p:sp>
      <p:graphicFrame>
        <p:nvGraphicFramePr>
          <p:cNvPr id="4" name="表 3"/>
          <p:cNvGraphicFramePr>
            <a:graphicFrameLocks noGrp="1"/>
          </p:cNvGraphicFramePr>
          <p:nvPr/>
        </p:nvGraphicFramePr>
        <p:xfrm>
          <a:off x="1115616" y="3861048"/>
          <a:ext cx="6756717" cy="1584960"/>
        </p:xfrm>
        <a:graphic>
          <a:graphicData uri="http://schemas.openxmlformats.org/drawingml/2006/table">
            <a:tbl>
              <a:tblPr bandRow="1">
                <a:tableStyleId>{5C22544A-7EE6-4342-B048-85BDC9FD1C3A}</a:tableStyleId>
              </a:tblPr>
              <a:tblGrid>
                <a:gridCol w="2184717"/>
                <a:gridCol w="1524000"/>
                <a:gridCol w="1524000"/>
                <a:gridCol w="1524000"/>
              </a:tblGrid>
              <a:tr h="370840">
                <a:tc rowSpan="2">
                  <a:txBody>
                    <a:bodyPr/>
                    <a:lstStyle/>
                    <a:p>
                      <a:pPr algn="ctr"/>
                      <a:r>
                        <a:rPr kumimoji="1" lang="ja-JP" altLang="en-US" sz="2000" dirty="0" smtClean="0"/>
                        <a:t>抽出されたルール</a:t>
                      </a:r>
                      <a:endParaRPr kumimoji="1" lang="ja-JP" altLang="en-US" sz="2000" dirty="0"/>
                    </a:p>
                  </a:txBody>
                  <a:tcPr anchor="ctr"/>
                </a:tc>
                <a:tc gridSpan="2">
                  <a:txBody>
                    <a:bodyPr/>
                    <a:lstStyle/>
                    <a:p>
                      <a:pPr algn="ctr"/>
                      <a:r>
                        <a:rPr kumimoji="1" lang="ja-JP" altLang="en-US" sz="2000" dirty="0" smtClean="0"/>
                        <a:t>○</a:t>
                      </a:r>
                      <a:endParaRPr kumimoji="1" lang="ja-JP" altLang="en-US" sz="2000" dirty="0"/>
                    </a:p>
                  </a:txBody>
                  <a:tcPr/>
                </a:tc>
                <a:tc hMerge="1">
                  <a:txBody>
                    <a:bodyPr/>
                    <a:lstStyle/>
                    <a:p>
                      <a:endParaRPr kumimoji="1" lang="ja-JP" altLang="en-US" dirty="0"/>
                    </a:p>
                  </a:txBody>
                  <a:tcPr/>
                </a:tc>
                <a:tc>
                  <a:txBody>
                    <a:bodyPr/>
                    <a:lstStyle/>
                    <a:p>
                      <a:pPr algn="ctr"/>
                      <a:r>
                        <a:rPr kumimoji="1" lang="ja-JP" altLang="en-US" sz="2000" dirty="0" smtClean="0"/>
                        <a:t>☓</a:t>
                      </a:r>
                      <a:endParaRPr kumimoji="1" lang="ja-JP" altLang="en-US" sz="2000" dirty="0"/>
                    </a:p>
                  </a:txBody>
                  <a:tcPr/>
                </a:tc>
              </a:tr>
              <a:tr h="370840">
                <a:tc vMerge="1">
                  <a:txBody>
                    <a:bodyPr/>
                    <a:lstStyle/>
                    <a:p>
                      <a:endParaRPr kumimoji="1" lang="ja-JP" altLang="en-US" dirty="0"/>
                    </a:p>
                  </a:txBody>
                  <a:tcPr/>
                </a:tc>
                <a:tc gridSpan="2">
                  <a:txBody>
                    <a:bodyPr/>
                    <a:lstStyle/>
                    <a:p>
                      <a:pPr algn="ctr"/>
                      <a:r>
                        <a:rPr kumimoji="1" lang="en-US" altLang="ja-JP" sz="2000" dirty="0" smtClean="0"/>
                        <a:t>96 (96%)</a:t>
                      </a:r>
                      <a:endParaRPr kumimoji="1" lang="ja-JP" altLang="en-US" sz="2000" dirty="0"/>
                    </a:p>
                  </a:txBody>
                  <a:tcPr/>
                </a:tc>
                <a:tc hMerge="1">
                  <a:txBody>
                    <a:bodyPr/>
                    <a:lstStyle/>
                    <a:p>
                      <a:endParaRPr kumimoji="1" lang="ja-JP" altLang="en-US" dirty="0"/>
                    </a:p>
                  </a:txBody>
                  <a:tcPr/>
                </a:tc>
                <a:tc>
                  <a:txBody>
                    <a:bodyPr/>
                    <a:lstStyle/>
                    <a:p>
                      <a:pPr algn="ctr"/>
                      <a:r>
                        <a:rPr kumimoji="1" lang="en-US" altLang="ja-JP" sz="2000" dirty="0" smtClean="0"/>
                        <a:t>4 (4%)</a:t>
                      </a:r>
                      <a:endParaRPr kumimoji="1" lang="ja-JP" altLang="en-US" sz="2000" dirty="0"/>
                    </a:p>
                  </a:txBody>
                  <a:tcPr/>
                </a:tc>
              </a:tr>
              <a:tr h="370840">
                <a:tc rowSpan="2">
                  <a:txBody>
                    <a:bodyPr/>
                    <a:lstStyle/>
                    <a:p>
                      <a:pPr algn="ctr"/>
                      <a:r>
                        <a:rPr kumimoji="1" lang="ja-JP" altLang="en-US" sz="2000" dirty="0" smtClean="0"/>
                        <a:t>項アライメント</a:t>
                      </a:r>
                      <a:endParaRPr kumimoji="1" lang="ja-JP" alt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a:t>
                      </a:r>
                    </a:p>
                  </a:txBody>
                  <a:tcPr/>
                </a:tc>
                <a:tc>
                  <a:txBody>
                    <a:bodyPr/>
                    <a:lstStyle/>
                    <a:p>
                      <a:pPr algn="ctr"/>
                      <a:r>
                        <a:rPr kumimoji="1" lang="ja-JP" altLang="en-US" sz="2000" dirty="0" smtClean="0"/>
                        <a:t>☓</a:t>
                      </a:r>
                      <a:endParaRPr kumimoji="1" lang="ja-JP" altLang="en-US" sz="2000" dirty="0"/>
                    </a:p>
                  </a:txBody>
                  <a:tcPr/>
                </a:tc>
                <a:tc rowSpan="2">
                  <a:txBody>
                    <a:bodyPr/>
                    <a:lstStyle/>
                    <a:p>
                      <a:pPr algn="ctr"/>
                      <a:r>
                        <a:rPr kumimoji="1" lang="en-US" altLang="ja-JP" sz="2000" dirty="0" smtClean="0"/>
                        <a:t>---</a:t>
                      </a:r>
                      <a:endParaRPr kumimoji="1" lang="ja-JP" altLang="en-US" sz="2000" dirty="0"/>
                    </a:p>
                  </a:txBody>
                  <a:tcPr/>
                </a:tc>
              </a:tr>
              <a:tr h="370840">
                <a:tc vMerge="1">
                  <a:txBody>
                    <a:bodyPr/>
                    <a:lstStyle/>
                    <a:p>
                      <a:pPr algn="ctr"/>
                      <a:endParaRPr kumimoji="1" lang="ja-JP" altLang="en-US" dirty="0"/>
                    </a:p>
                  </a:txBody>
                  <a:tcPr anchor="ctr"/>
                </a:tc>
                <a:tc>
                  <a:txBody>
                    <a:bodyPr/>
                    <a:lstStyle/>
                    <a:p>
                      <a:pPr algn="ctr"/>
                      <a:r>
                        <a:rPr kumimoji="1" lang="en-US" altLang="ja-JP" sz="2000" dirty="0" smtClean="0"/>
                        <a:t>76 (79.1%)</a:t>
                      </a:r>
                      <a:endParaRPr kumimoji="1" lang="ja-JP" altLang="en-US" sz="2000" dirty="0"/>
                    </a:p>
                  </a:txBody>
                  <a:tcPr/>
                </a:tc>
                <a:tc>
                  <a:txBody>
                    <a:bodyPr/>
                    <a:lstStyle/>
                    <a:p>
                      <a:pPr algn="ctr"/>
                      <a:r>
                        <a:rPr kumimoji="1" lang="en-US" altLang="ja-JP" sz="2000" dirty="0" smtClean="0"/>
                        <a:t>20 (20.8%)</a:t>
                      </a:r>
                      <a:endParaRPr kumimoji="1" lang="ja-JP" altLang="en-US" sz="2000" dirty="0"/>
                    </a:p>
                  </a:txBody>
                  <a:tcPr/>
                </a:tc>
                <a:tc vMerge="1">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抽出された</a:t>
            </a:r>
            <a:r>
              <a:rPr kumimoji="1" lang="ja-JP" altLang="en-US" dirty="0" smtClean="0"/>
              <a:t>ルールの例</a:t>
            </a:r>
            <a:endParaRPr kumimoji="1" lang="ja-JP" altLang="en-US" dirty="0"/>
          </a:p>
        </p:txBody>
      </p:sp>
      <p:graphicFrame>
        <p:nvGraphicFramePr>
          <p:cNvPr id="4" name="コンテンツ プレースホルダ 3"/>
          <p:cNvGraphicFramePr>
            <a:graphicFrameLocks noGrp="1"/>
          </p:cNvGraphicFramePr>
          <p:nvPr>
            <p:ph idx="1"/>
          </p:nvPr>
        </p:nvGraphicFramePr>
        <p:xfrm>
          <a:off x="899592" y="1772816"/>
          <a:ext cx="7003416" cy="2966720"/>
        </p:xfrm>
        <a:graphic>
          <a:graphicData uri="http://schemas.openxmlformats.org/drawingml/2006/table">
            <a:tbl>
              <a:tblPr firstRow="1" bandRow="1">
                <a:tableStyleId>{5C22544A-7EE6-4342-B048-85BDC9FD1C3A}</a:tableStyleId>
              </a:tblPr>
              <a:tblGrid>
                <a:gridCol w="1371600"/>
                <a:gridCol w="1729105"/>
                <a:gridCol w="463868"/>
                <a:gridCol w="1371600"/>
                <a:gridCol w="1371600"/>
                <a:gridCol w="695643"/>
              </a:tblGrid>
              <a:tr h="370840">
                <a:tc>
                  <a:txBody>
                    <a:bodyPr/>
                    <a:lstStyle/>
                    <a:p>
                      <a:pPr algn="ctr"/>
                      <a:r>
                        <a:rPr kumimoji="1" lang="ja-JP" altLang="en-US" dirty="0" smtClean="0"/>
                        <a:t>格要素</a:t>
                      </a:r>
                      <a:endParaRPr kumimoji="1" lang="ja-JP" altLang="en-US" dirty="0"/>
                    </a:p>
                  </a:txBody>
                  <a:tcPr/>
                </a:tc>
                <a:tc>
                  <a:txBody>
                    <a:bodyPr/>
                    <a:lstStyle/>
                    <a:p>
                      <a:pPr algn="ctr"/>
                      <a:r>
                        <a:rPr kumimoji="1" lang="ja-JP" altLang="en-US" dirty="0" smtClean="0"/>
                        <a:t>述語</a:t>
                      </a: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smtClean="0"/>
                        <a:t>格要素</a:t>
                      </a:r>
                      <a:endParaRPr kumimoji="1" lang="ja-JP" altLang="en-US" dirty="0"/>
                    </a:p>
                  </a:txBody>
                  <a:tcPr/>
                </a:tc>
                <a:tc>
                  <a:txBody>
                    <a:bodyPr/>
                    <a:lstStyle/>
                    <a:p>
                      <a:pPr algn="ctr"/>
                      <a:r>
                        <a:rPr kumimoji="1" lang="ja-JP" altLang="en-US" dirty="0" smtClean="0"/>
                        <a:t>述語</a:t>
                      </a:r>
                      <a:endParaRPr kumimoji="1" lang="ja-JP" altLang="en-US" dirty="0"/>
                    </a:p>
                  </a:txBody>
                  <a:tcPr/>
                </a:tc>
                <a:tc>
                  <a:txBody>
                    <a:bodyPr/>
                    <a:lstStyle/>
                    <a:p>
                      <a:pPr algn="ctr"/>
                      <a:r>
                        <a:rPr kumimoji="1" lang="ja-JP" altLang="en-US" dirty="0" smtClean="0"/>
                        <a:t>評価</a:t>
                      </a:r>
                      <a:endParaRPr kumimoji="1" lang="ja-JP" altLang="en-US" dirty="0"/>
                    </a:p>
                  </a:txBody>
                  <a:tcPr/>
                </a:tc>
              </a:tr>
              <a:tr h="370840">
                <a:tc>
                  <a:txBody>
                    <a:bodyPr/>
                    <a:lstStyle/>
                    <a:p>
                      <a:r>
                        <a:rPr kumimoji="1" lang="ja-JP" altLang="en-US" dirty="0" smtClean="0"/>
                        <a:t>定員ニ</a:t>
                      </a:r>
                      <a:endParaRPr kumimoji="1" lang="ja-JP" altLang="en-US" dirty="0"/>
                    </a:p>
                  </a:txBody>
                  <a:tcPr/>
                </a:tc>
                <a:tc>
                  <a:txBody>
                    <a:bodyPr/>
                    <a:lstStyle/>
                    <a:p>
                      <a:r>
                        <a:rPr kumimoji="1" lang="ja-JP" altLang="en-US" dirty="0" smtClean="0"/>
                        <a:t>達する</a:t>
                      </a:r>
                      <a:endParaRPr kumimoji="1" lang="ja-JP" altLang="en-US" dirty="0"/>
                    </a:p>
                  </a:txBody>
                  <a:tcPr/>
                </a:tc>
                <a:tc>
                  <a:txBody>
                    <a:bodyPr/>
                    <a:lstStyle/>
                    <a:p>
                      <a:r>
                        <a:rPr kumimoji="1" lang="ja-JP" altLang="en-US" dirty="0" smtClean="0"/>
                        <a:t>⇒</a:t>
                      </a:r>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締め切る</a:t>
                      </a:r>
                    </a:p>
                  </a:txBody>
                  <a:tcPr/>
                </a:tc>
                <a:tc>
                  <a:txBody>
                    <a:bodyPr/>
                    <a:lstStyle/>
                    <a:p>
                      <a:pPr algn="ctr"/>
                      <a:r>
                        <a:rPr kumimoji="1" lang="ja-JP" altLang="en-US" dirty="0" smtClean="0"/>
                        <a:t>○</a:t>
                      </a:r>
                      <a:endParaRPr kumimoji="1" lang="ja-JP" altLang="en-US" dirty="0"/>
                    </a:p>
                  </a:txBody>
                  <a:tcPr/>
                </a:tc>
              </a:tr>
              <a:tr h="370840">
                <a:tc>
                  <a:txBody>
                    <a:bodyPr/>
                    <a:lstStyle/>
                    <a:p>
                      <a:r>
                        <a:rPr kumimoji="1" lang="ja-JP" altLang="en-US" dirty="0" smtClean="0"/>
                        <a:t>大学ヲ</a:t>
                      </a:r>
                      <a:endParaRPr kumimoji="1" lang="ja-JP" altLang="en-US" dirty="0"/>
                    </a:p>
                  </a:txBody>
                  <a:tcPr/>
                </a:tc>
                <a:tc>
                  <a:txBody>
                    <a:bodyPr/>
                    <a:lstStyle/>
                    <a:p>
                      <a:r>
                        <a:rPr kumimoji="1" lang="ja-JP" altLang="en-US" dirty="0" smtClean="0"/>
                        <a:t>卒業</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会社ニ</a:t>
                      </a:r>
                    </a:p>
                  </a:txBody>
                  <a:tcPr/>
                </a:tc>
                <a:tc>
                  <a:txBody>
                    <a:bodyPr/>
                    <a:lstStyle/>
                    <a:p>
                      <a:r>
                        <a:rPr kumimoji="1" lang="ja-JP" altLang="en-US" dirty="0" smtClean="0"/>
                        <a:t>就職</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r h="370840">
                <a:tc>
                  <a:txBody>
                    <a:bodyPr/>
                    <a:lstStyle/>
                    <a:p>
                      <a:endParaRPr kumimoji="1" lang="ja-JP" altLang="en-US" dirty="0"/>
                    </a:p>
                  </a:txBody>
                  <a:tcPr/>
                </a:tc>
                <a:tc>
                  <a:txBody>
                    <a:bodyPr/>
                    <a:lstStyle/>
                    <a:p>
                      <a:r>
                        <a:rPr kumimoji="1" lang="ja-JP" altLang="en-US" dirty="0" smtClean="0"/>
                        <a:t>転倒</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ja-JP" altLang="en-US" dirty="0" smtClean="0"/>
                    </a:p>
                  </a:txBody>
                  <a:tcPr/>
                </a:tc>
                <a:tc>
                  <a:txBody>
                    <a:bodyPr/>
                    <a:lstStyle/>
                    <a:p>
                      <a:endParaRPr kumimoji="1" lang="ja-JP" altLang="en-US" dirty="0"/>
                    </a:p>
                  </a:txBody>
                  <a:tcPr/>
                </a:tc>
                <a:tc>
                  <a:txBody>
                    <a:bodyPr/>
                    <a:lstStyle/>
                    <a:p>
                      <a:r>
                        <a:rPr kumimoji="1" lang="ja-JP" altLang="en-US" dirty="0" smtClean="0"/>
                        <a:t>骨折</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r h="370840">
                <a:tc>
                  <a:txBody>
                    <a:bodyPr/>
                    <a:lstStyle/>
                    <a:p>
                      <a:endParaRPr kumimoji="1" lang="ja-JP" altLang="en-US" dirty="0"/>
                    </a:p>
                  </a:txBody>
                  <a:tcPr/>
                </a:tc>
                <a:tc>
                  <a:txBody>
                    <a:bodyPr/>
                    <a:lstStyle/>
                    <a:p>
                      <a:r>
                        <a:rPr kumimoji="1" lang="ja-JP" altLang="en-US" dirty="0" smtClean="0"/>
                        <a:t>訪ねる</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r>
                        <a:rPr kumimoji="1" lang="ja-JP" altLang="en-US" dirty="0" smtClean="0"/>
                        <a:t>話ヲ</a:t>
                      </a:r>
                      <a:endParaRPr kumimoji="1" lang="ja-JP" altLang="en-US" dirty="0"/>
                    </a:p>
                  </a:txBody>
                  <a:tcPr/>
                </a:tc>
                <a:tc>
                  <a:txBody>
                    <a:bodyPr/>
                    <a:lstStyle/>
                    <a:p>
                      <a:r>
                        <a:rPr kumimoji="1" lang="ja-JP" altLang="en-US" dirty="0" smtClean="0"/>
                        <a:t>伺う</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r h="370840">
                <a:tc>
                  <a:txBody>
                    <a:bodyPr/>
                    <a:lstStyle/>
                    <a:p>
                      <a:endParaRPr kumimoji="1" lang="ja-JP" altLang="en-US" dirty="0"/>
                    </a:p>
                  </a:txBody>
                  <a:tcPr/>
                </a:tc>
                <a:tc>
                  <a:txBody>
                    <a:bodyPr/>
                    <a:lstStyle/>
                    <a:p>
                      <a:r>
                        <a:rPr kumimoji="1" lang="ja-JP" altLang="en-US" dirty="0" smtClean="0"/>
                        <a:t>プレゼント</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r>
                        <a:rPr kumimoji="1" lang="ja-JP" altLang="en-US" dirty="0" smtClean="0"/>
                        <a:t>喜ばれる</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r h="370840">
                <a:tc>
                  <a:txBody>
                    <a:bodyPr/>
                    <a:lstStyle/>
                    <a:p>
                      <a:endParaRPr kumimoji="1" lang="ja-JP" altLang="en-US" dirty="0"/>
                    </a:p>
                  </a:txBody>
                  <a:tcPr/>
                </a:tc>
                <a:tc>
                  <a:txBody>
                    <a:bodyPr/>
                    <a:lstStyle/>
                    <a:p>
                      <a:r>
                        <a:rPr kumimoji="1" lang="ja-JP" altLang="en-US" dirty="0" smtClean="0"/>
                        <a:t>結婚</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r>
                        <a:rPr kumimoji="1" lang="ja-JP" altLang="en-US" dirty="0" smtClean="0"/>
                        <a:t>子供ガ</a:t>
                      </a:r>
                      <a:endParaRPr kumimoji="1" lang="ja-JP" altLang="en-US" dirty="0"/>
                    </a:p>
                  </a:txBody>
                  <a:tcPr/>
                </a:tc>
                <a:tc>
                  <a:txBody>
                    <a:bodyPr/>
                    <a:lstStyle/>
                    <a:p>
                      <a:r>
                        <a:rPr kumimoji="1" lang="ja-JP" altLang="en-US" dirty="0" smtClean="0"/>
                        <a:t>いる</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r>
              <a:tr h="370840">
                <a:tc>
                  <a:txBody>
                    <a:bodyPr/>
                    <a:lstStyle/>
                    <a:p>
                      <a:r>
                        <a:rPr kumimoji="1" lang="ja-JP" altLang="en-US" dirty="0" smtClean="0"/>
                        <a:t>利用ニ</a:t>
                      </a:r>
                      <a:endParaRPr kumimoji="1" lang="ja-JP" altLang="en-US" dirty="0"/>
                    </a:p>
                  </a:txBody>
                  <a:tcPr/>
                </a:tc>
                <a:tc>
                  <a:txBody>
                    <a:bodyPr/>
                    <a:lstStyle/>
                    <a:p>
                      <a:r>
                        <a:rPr kumimoji="1" lang="ja-JP" altLang="en-US" dirty="0" smtClean="0"/>
                        <a:t>あたる</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tc>
                <a:tc>
                  <a:txBody>
                    <a:bodyPr/>
                    <a:lstStyle/>
                    <a:p>
                      <a:r>
                        <a:rPr kumimoji="1" lang="ja-JP" altLang="en-US" dirty="0" smtClean="0"/>
                        <a:t>登録ガ</a:t>
                      </a:r>
                      <a:endParaRPr kumimoji="1" lang="ja-JP" altLang="en-US" dirty="0"/>
                    </a:p>
                  </a:txBody>
                  <a:tcPr/>
                </a:tc>
                <a:tc>
                  <a:txBody>
                    <a:bodyPr/>
                    <a:lstStyle/>
                    <a:p>
                      <a:r>
                        <a:rPr kumimoji="1" lang="ja-JP" altLang="en-US" dirty="0" smtClean="0"/>
                        <a:t>必要だ</a:t>
                      </a:r>
                      <a:endParaRPr kumimoji="1" lang="ja-JP" altLang="en-US" dirty="0"/>
                    </a:p>
                  </a:txBody>
                  <a:tcPr/>
                </a:tc>
                <a:tc>
                  <a:txBody>
                    <a:bodyPr/>
                    <a:lstStyle/>
                    <a:p>
                      <a:pPr algn="ctr"/>
                      <a:r>
                        <a:rPr kumimoji="1" lang="ja-JP" altLang="en-US" dirty="0" smtClean="0"/>
                        <a:t>☓</a:t>
                      </a:r>
                      <a:endParaRPr kumimoji="1" lang="ja-JP" altLang="en-US" dirty="0"/>
                    </a:p>
                  </a:txBody>
                  <a:tcPr/>
                </a:tc>
              </a:tr>
            </a:tbl>
          </a:graphicData>
        </a:graphic>
      </p:graphicFrame>
      <p:sp>
        <p:nvSpPr>
          <p:cNvPr id="6" name="角丸四角形吹き出し 5"/>
          <p:cNvSpPr/>
          <p:nvPr/>
        </p:nvSpPr>
        <p:spPr>
          <a:xfrm>
            <a:off x="2555776" y="5085184"/>
            <a:ext cx="2304256" cy="576064"/>
          </a:xfrm>
          <a:prstGeom prst="wedgeRoundRectCallout">
            <a:avLst>
              <a:gd name="adj1" fmla="val -38310"/>
              <a:gd name="adj2" fmla="val -120372"/>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smtClean="0"/>
              <a:t>複合辞解析誤り</a:t>
            </a:r>
            <a:endParaRPr kumimoji="1" lang="ja-JP" alt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獲得された事態</a:t>
            </a:r>
            <a:r>
              <a:rPr lang="ja-JP" altLang="en-US" dirty="0" smtClean="0"/>
              <a:t>ペア </a:t>
            </a:r>
            <a:r>
              <a:rPr lang="en-US" altLang="ja-JP" dirty="0" smtClean="0"/>
              <a:t>(</a:t>
            </a:r>
            <a:r>
              <a:rPr lang="ja-JP" altLang="en-US" dirty="0" smtClean="0"/>
              <a:t>正解例</a:t>
            </a:r>
            <a:r>
              <a:rPr lang="en-US" altLang="ja-JP" dirty="0" smtClean="0"/>
              <a:t>)</a:t>
            </a:r>
            <a:endParaRPr kumimoji="1" lang="ja-JP" altLang="en-US" dirty="0"/>
          </a:p>
        </p:txBody>
      </p:sp>
      <p:sp>
        <p:nvSpPr>
          <p:cNvPr id="5" name="テキスト ボックス 4"/>
          <p:cNvSpPr txBox="1"/>
          <p:nvPr/>
        </p:nvSpPr>
        <p:spPr>
          <a:xfrm>
            <a:off x="323528" y="3810236"/>
            <a:ext cx="432048" cy="461665"/>
          </a:xfrm>
          <a:prstGeom prst="rect">
            <a:avLst/>
          </a:prstGeom>
          <a:noFill/>
          <a:ln>
            <a:noFill/>
          </a:ln>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6" name="テキスト ボックス 5"/>
          <p:cNvSpPr txBox="1"/>
          <p:nvPr/>
        </p:nvSpPr>
        <p:spPr>
          <a:xfrm>
            <a:off x="2843808" y="3810236"/>
            <a:ext cx="432048" cy="461665"/>
          </a:xfrm>
          <a:prstGeom prst="rect">
            <a:avLst/>
          </a:prstGeom>
          <a:noFill/>
        </p:spPr>
        <p:txBody>
          <a:bodyPr wrap="square" rtlCol="0">
            <a:spAutoFit/>
          </a:bodyPr>
          <a:lstStyle/>
          <a:p>
            <a:r>
              <a:rPr lang="ja-JP" altLang="en-US" sz="2400" dirty="0" smtClean="0">
                <a:solidFill>
                  <a:schemeClr val="accent2">
                    <a:lumMod val="75000"/>
                  </a:schemeClr>
                </a:solidFill>
              </a:rPr>
              <a:t>が</a:t>
            </a:r>
            <a:endParaRPr kumimoji="1" lang="ja-JP" altLang="en-US" sz="2400" dirty="0">
              <a:solidFill>
                <a:schemeClr val="accent2">
                  <a:lumMod val="75000"/>
                </a:schemeClr>
              </a:solidFill>
            </a:endParaRPr>
          </a:p>
        </p:txBody>
      </p:sp>
      <p:sp>
        <p:nvSpPr>
          <p:cNvPr id="7" name="テキスト ボックス 6"/>
          <p:cNvSpPr txBox="1"/>
          <p:nvPr/>
        </p:nvSpPr>
        <p:spPr>
          <a:xfrm>
            <a:off x="3347864" y="3810236"/>
            <a:ext cx="1008112" cy="461665"/>
          </a:xfrm>
          <a:prstGeom prst="rect">
            <a:avLst/>
          </a:prstGeom>
          <a:noFill/>
        </p:spPr>
        <p:txBody>
          <a:bodyPr wrap="square" rtlCol="0">
            <a:spAutoFit/>
          </a:bodyPr>
          <a:lstStyle/>
          <a:p>
            <a:r>
              <a:rPr kumimoji="1" lang="ja-JP" altLang="en-US" sz="2400" dirty="0" smtClean="0"/>
              <a:t>転倒</a:t>
            </a:r>
            <a:endParaRPr kumimoji="1" lang="ja-JP" altLang="en-US" sz="2400" dirty="0"/>
          </a:p>
        </p:txBody>
      </p:sp>
      <p:sp>
        <p:nvSpPr>
          <p:cNvPr id="9" name="テキスト ボックス 8"/>
          <p:cNvSpPr txBox="1"/>
          <p:nvPr/>
        </p:nvSpPr>
        <p:spPr>
          <a:xfrm>
            <a:off x="4283968" y="3810236"/>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10" name="テキスト ボックス 9"/>
          <p:cNvSpPr txBox="1"/>
          <p:nvPr/>
        </p:nvSpPr>
        <p:spPr>
          <a:xfrm>
            <a:off x="4860032" y="3810236"/>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11" name="テキスト ボックス 10"/>
          <p:cNvSpPr txBox="1"/>
          <p:nvPr/>
        </p:nvSpPr>
        <p:spPr>
          <a:xfrm>
            <a:off x="5148064" y="3810236"/>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12" name="テキスト ボックス 11"/>
          <p:cNvSpPr txBox="1"/>
          <p:nvPr/>
        </p:nvSpPr>
        <p:spPr>
          <a:xfrm>
            <a:off x="5652120" y="3810236"/>
            <a:ext cx="1008112" cy="461665"/>
          </a:xfrm>
          <a:prstGeom prst="rect">
            <a:avLst/>
          </a:prstGeom>
          <a:noFill/>
        </p:spPr>
        <p:txBody>
          <a:bodyPr wrap="square" rtlCol="0">
            <a:spAutoFit/>
          </a:bodyPr>
          <a:lstStyle/>
          <a:p>
            <a:r>
              <a:rPr kumimoji="1" lang="ja-JP" altLang="en-US" sz="2400" dirty="0" smtClean="0"/>
              <a:t>骨折</a:t>
            </a:r>
            <a:endParaRPr kumimoji="1" lang="ja-JP" altLang="en-US" sz="2400" dirty="0"/>
          </a:p>
        </p:txBody>
      </p:sp>
      <p:sp>
        <p:nvSpPr>
          <p:cNvPr id="13" name="中かっこ 12"/>
          <p:cNvSpPr/>
          <p:nvPr/>
        </p:nvSpPr>
        <p:spPr>
          <a:xfrm>
            <a:off x="755576" y="3645024"/>
            <a:ext cx="2088232"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選手</a:t>
            </a:r>
            <a:r>
              <a:rPr lang="en-US" altLang="ja-JP" dirty="0" smtClean="0">
                <a:solidFill>
                  <a:schemeClr val="accent2"/>
                </a:solidFill>
              </a:rPr>
              <a:t>, </a:t>
            </a:r>
            <a:r>
              <a:rPr lang="ja-JP" altLang="en-US" dirty="0" smtClean="0">
                <a:solidFill>
                  <a:schemeClr val="accent2"/>
                </a:solidFill>
              </a:rPr>
              <a:t>人</a:t>
            </a:r>
            <a:r>
              <a:rPr lang="en-US" altLang="ja-JP" dirty="0" smtClean="0">
                <a:solidFill>
                  <a:schemeClr val="accent2"/>
                </a:solidFill>
              </a:rPr>
              <a:t>, </a:t>
            </a:r>
            <a:r>
              <a:rPr lang="ja-JP" altLang="en-US" dirty="0" smtClean="0">
                <a:solidFill>
                  <a:schemeClr val="accent2"/>
                </a:solidFill>
              </a:rPr>
              <a:t>子供</a:t>
            </a:r>
            <a:r>
              <a:rPr lang="en-US" altLang="ja-JP" dirty="0" smtClean="0">
                <a:solidFill>
                  <a:schemeClr val="accent2"/>
                </a:solidFill>
              </a:rPr>
              <a:t>,</a:t>
            </a:r>
          </a:p>
          <a:p>
            <a:r>
              <a:rPr lang="en-US" altLang="ja-JP" dirty="0" smtClean="0">
                <a:solidFill>
                  <a:schemeClr val="accent2"/>
                </a:solidFill>
              </a:rPr>
              <a:t> </a:t>
            </a:r>
            <a:r>
              <a:rPr lang="ja-JP" altLang="en-US" dirty="0" smtClean="0">
                <a:solidFill>
                  <a:schemeClr val="accent2"/>
                </a:solidFill>
              </a:rPr>
              <a:t>ライダー</a:t>
            </a:r>
            <a:r>
              <a:rPr lang="en-US" altLang="ja-JP" dirty="0" smtClean="0">
                <a:solidFill>
                  <a:schemeClr val="accent2"/>
                </a:solidFill>
              </a:rPr>
              <a:t>, </a:t>
            </a:r>
            <a:r>
              <a:rPr lang="ja-JP" altLang="en-US" dirty="0" smtClean="0">
                <a:solidFill>
                  <a:schemeClr val="accent2"/>
                </a:solidFill>
              </a:rPr>
              <a:t>男性</a:t>
            </a:r>
            <a:r>
              <a:rPr lang="en-US" altLang="ja-JP" dirty="0" smtClean="0">
                <a:solidFill>
                  <a:schemeClr val="accent2"/>
                </a:solidFill>
              </a:rPr>
              <a:t>, …</a:t>
            </a:r>
            <a:endParaRPr lang="ja-JP" altLang="en-US" dirty="0" smtClean="0">
              <a:solidFill>
                <a:schemeClr val="accent2"/>
              </a:solidFill>
            </a:endParaRPr>
          </a:p>
        </p:txBody>
      </p:sp>
      <p:sp>
        <p:nvSpPr>
          <p:cNvPr id="14" name="テキスト ボックス 13"/>
          <p:cNvSpPr txBox="1"/>
          <p:nvPr/>
        </p:nvSpPr>
        <p:spPr>
          <a:xfrm>
            <a:off x="323528" y="2802124"/>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15" name="テキスト ボックス 14"/>
          <p:cNvSpPr txBox="1"/>
          <p:nvPr/>
        </p:nvSpPr>
        <p:spPr>
          <a:xfrm>
            <a:off x="1979712" y="2802124"/>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16" name="テキスト ボックス 15"/>
          <p:cNvSpPr txBox="1"/>
          <p:nvPr/>
        </p:nvSpPr>
        <p:spPr>
          <a:xfrm>
            <a:off x="4499992" y="2802124"/>
            <a:ext cx="1008112" cy="461665"/>
          </a:xfrm>
          <a:prstGeom prst="rect">
            <a:avLst/>
          </a:prstGeom>
          <a:noFill/>
        </p:spPr>
        <p:txBody>
          <a:bodyPr wrap="square" rtlCol="0">
            <a:spAutoFit/>
          </a:bodyPr>
          <a:lstStyle/>
          <a:p>
            <a:r>
              <a:rPr lang="ja-JP" altLang="en-US" sz="2400" dirty="0" smtClean="0"/>
              <a:t>卒業</a:t>
            </a:r>
            <a:endParaRPr kumimoji="1" lang="ja-JP" altLang="en-US" sz="2400" dirty="0"/>
          </a:p>
        </p:txBody>
      </p:sp>
      <p:sp>
        <p:nvSpPr>
          <p:cNvPr id="17" name="テキスト ボックス 16"/>
          <p:cNvSpPr txBox="1"/>
          <p:nvPr/>
        </p:nvSpPr>
        <p:spPr>
          <a:xfrm>
            <a:off x="5148064" y="2802124"/>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18" name="テキスト ボックス 17"/>
          <p:cNvSpPr txBox="1"/>
          <p:nvPr/>
        </p:nvSpPr>
        <p:spPr>
          <a:xfrm>
            <a:off x="5580112" y="2802124"/>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19" name="テキスト ボックス 18"/>
          <p:cNvSpPr txBox="1"/>
          <p:nvPr/>
        </p:nvSpPr>
        <p:spPr>
          <a:xfrm>
            <a:off x="5868144" y="2802124"/>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20" name="テキスト ボックス 19"/>
          <p:cNvSpPr txBox="1"/>
          <p:nvPr/>
        </p:nvSpPr>
        <p:spPr>
          <a:xfrm>
            <a:off x="8244408" y="2802124"/>
            <a:ext cx="1008112" cy="461665"/>
          </a:xfrm>
          <a:prstGeom prst="rect">
            <a:avLst/>
          </a:prstGeom>
          <a:noFill/>
        </p:spPr>
        <p:txBody>
          <a:bodyPr wrap="square" rtlCol="0">
            <a:spAutoFit/>
          </a:bodyPr>
          <a:lstStyle/>
          <a:p>
            <a:r>
              <a:rPr kumimoji="1" lang="ja-JP" altLang="en-US" sz="2400" dirty="0" smtClean="0"/>
              <a:t>就職</a:t>
            </a:r>
            <a:endParaRPr kumimoji="1" lang="ja-JP" altLang="en-US" sz="2400" dirty="0"/>
          </a:p>
        </p:txBody>
      </p:sp>
      <p:sp>
        <p:nvSpPr>
          <p:cNvPr id="21" name="中かっこ 20"/>
          <p:cNvSpPr/>
          <p:nvPr/>
        </p:nvSpPr>
        <p:spPr>
          <a:xfrm>
            <a:off x="755576" y="2636912"/>
            <a:ext cx="1296144"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私</a:t>
            </a:r>
            <a:r>
              <a:rPr lang="en-US" altLang="ja-JP" dirty="0" smtClean="0">
                <a:solidFill>
                  <a:schemeClr val="accent2"/>
                </a:solidFill>
              </a:rPr>
              <a:t>, </a:t>
            </a:r>
            <a:r>
              <a:rPr lang="ja-JP" altLang="en-US" dirty="0" smtClean="0">
                <a:solidFill>
                  <a:schemeClr val="accent2"/>
                </a:solidFill>
              </a:rPr>
              <a:t>子供</a:t>
            </a:r>
            <a:r>
              <a:rPr lang="en-US" altLang="ja-JP" dirty="0" smtClean="0">
                <a:solidFill>
                  <a:schemeClr val="accent2"/>
                </a:solidFill>
              </a:rPr>
              <a:t>,</a:t>
            </a:r>
            <a:r>
              <a:rPr lang="ja-JP" altLang="en-US" dirty="0" smtClean="0">
                <a:solidFill>
                  <a:schemeClr val="accent2"/>
                </a:solidFill>
              </a:rPr>
              <a:t> </a:t>
            </a:r>
            <a:endParaRPr lang="en-US" altLang="ja-JP" dirty="0" smtClean="0">
              <a:solidFill>
                <a:schemeClr val="accent2"/>
              </a:solidFill>
            </a:endParaRPr>
          </a:p>
          <a:p>
            <a:r>
              <a:rPr lang="en-US" altLang="ja-JP" dirty="0" smtClean="0">
                <a:solidFill>
                  <a:schemeClr val="accent2"/>
                </a:solidFill>
              </a:rPr>
              <a:t> </a:t>
            </a:r>
            <a:r>
              <a:rPr lang="ja-JP" altLang="en-US" dirty="0" smtClean="0">
                <a:solidFill>
                  <a:schemeClr val="accent2"/>
                </a:solidFill>
              </a:rPr>
              <a:t>娘</a:t>
            </a:r>
            <a:r>
              <a:rPr lang="en-US" altLang="ja-JP" dirty="0" smtClean="0">
                <a:solidFill>
                  <a:schemeClr val="accent2"/>
                </a:solidFill>
              </a:rPr>
              <a:t>, </a:t>
            </a:r>
            <a:r>
              <a:rPr lang="ja-JP" altLang="en-US" dirty="0" smtClean="0">
                <a:solidFill>
                  <a:schemeClr val="accent2"/>
                </a:solidFill>
              </a:rPr>
              <a:t>人</a:t>
            </a:r>
            <a:r>
              <a:rPr lang="en-US" altLang="ja-JP" dirty="0" smtClean="0">
                <a:solidFill>
                  <a:schemeClr val="accent2"/>
                </a:solidFill>
              </a:rPr>
              <a:t>,  …</a:t>
            </a:r>
            <a:endParaRPr lang="ja-JP" altLang="en-US" dirty="0" smtClean="0">
              <a:solidFill>
                <a:schemeClr val="accent2"/>
              </a:solidFill>
            </a:endParaRPr>
          </a:p>
        </p:txBody>
      </p:sp>
      <p:sp>
        <p:nvSpPr>
          <p:cNvPr id="22" name="テキスト ボックス 21"/>
          <p:cNvSpPr txBox="1"/>
          <p:nvPr/>
        </p:nvSpPr>
        <p:spPr>
          <a:xfrm>
            <a:off x="2411760" y="2802124"/>
            <a:ext cx="432048" cy="461665"/>
          </a:xfrm>
          <a:prstGeom prst="rect">
            <a:avLst/>
          </a:prstGeom>
          <a:noFill/>
        </p:spPr>
        <p:txBody>
          <a:bodyPr wrap="square" rtlCol="0">
            <a:spAutoFit/>
          </a:bodyPr>
          <a:lstStyle/>
          <a:p>
            <a:r>
              <a:rPr kumimoji="1" lang="en-US" altLang="ja-JP" sz="2400" dirty="0" smtClean="0"/>
              <a:t>Y:</a:t>
            </a:r>
            <a:endParaRPr kumimoji="1" lang="ja-JP" altLang="en-US" sz="2400" dirty="0"/>
          </a:p>
        </p:txBody>
      </p:sp>
      <p:sp>
        <p:nvSpPr>
          <p:cNvPr id="23" name="中かっこ 22"/>
          <p:cNvSpPr/>
          <p:nvPr/>
        </p:nvSpPr>
        <p:spPr>
          <a:xfrm>
            <a:off x="2771800" y="2636912"/>
            <a:ext cx="1368152" cy="792088"/>
          </a:xfrm>
          <a:prstGeom prst="brace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t>大学</a:t>
            </a:r>
            <a:r>
              <a:rPr lang="en-US" altLang="ja-JP" dirty="0" smtClean="0"/>
              <a:t>, </a:t>
            </a:r>
          </a:p>
          <a:p>
            <a:r>
              <a:rPr lang="ja-JP" altLang="en-US" dirty="0" smtClean="0"/>
              <a:t>医学部</a:t>
            </a:r>
            <a:r>
              <a:rPr lang="en-US" altLang="ja-JP" dirty="0" smtClean="0"/>
              <a:t>,  …</a:t>
            </a:r>
            <a:endParaRPr lang="ja-JP" altLang="en-US" dirty="0" smtClean="0"/>
          </a:p>
        </p:txBody>
      </p:sp>
      <p:sp>
        <p:nvSpPr>
          <p:cNvPr id="24" name="中かっこ 23"/>
          <p:cNvSpPr/>
          <p:nvPr/>
        </p:nvSpPr>
        <p:spPr>
          <a:xfrm>
            <a:off x="6660232" y="2636912"/>
            <a:ext cx="1152128" cy="792088"/>
          </a:xfrm>
          <a:prstGeom prst="brace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t>会社</a:t>
            </a:r>
            <a:r>
              <a:rPr lang="en-US" altLang="ja-JP" dirty="0" smtClean="0"/>
              <a:t>,</a:t>
            </a:r>
          </a:p>
          <a:p>
            <a:r>
              <a:rPr lang="en-US" altLang="ja-JP" dirty="0" smtClean="0"/>
              <a:t> </a:t>
            </a:r>
            <a:r>
              <a:rPr lang="ja-JP" altLang="en-US" dirty="0" smtClean="0"/>
              <a:t>企業</a:t>
            </a:r>
            <a:r>
              <a:rPr lang="en-US" altLang="ja-JP" dirty="0" smtClean="0"/>
              <a:t>, …</a:t>
            </a:r>
            <a:endParaRPr lang="ja-JP" altLang="en-US" dirty="0" smtClean="0"/>
          </a:p>
        </p:txBody>
      </p:sp>
      <p:sp>
        <p:nvSpPr>
          <p:cNvPr id="25" name="テキスト ボックス 24"/>
          <p:cNvSpPr txBox="1"/>
          <p:nvPr/>
        </p:nvSpPr>
        <p:spPr>
          <a:xfrm>
            <a:off x="4139952" y="2802124"/>
            <a:ext cx="432048" cy="461665"/>
          </a:xfrm>
          <a:prstGeom prst="rect">
            <a:avLst/>
          </a:prstGeom>
          <a:noFill/>
        </p:spPr>
        <p:txBody>
          <a:bodyPr wrap="square" rtlCol="0">
            <a:spAutoFit/>
          </a:bodyPr>
          <a:lstStyle/>
          <a:p>
            <a:r>
              <a:rPr lang="ja-JP" altLang="en-US" sz="2400" dirty="0" smtClean="0"/>
              <a:t>を</a:t>
            </a:r>
            <a:endParaRPr kumimoji="1" lang="ja-JP" altLang="en-US" sz="2400" dirty="0"/>
          </a:p>
        </p:txBody>
      </p:sp>
      <p:sp>
        <p:nvSpPr>
          <p:cNvPr id="26" name="テキスト ボックス 25"/>
          <p:cNvSpPr txBox="1"/>
          <p:nvPr/>
        </p:nvSpPr>
        <p:spPr>
          <a:xfrm>
            <a:off x="323528" y="1866020"/>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27" name="テキスト ボックス 26"/>
          <p:cNvSpPr txBox="1"/>
          <p:nvPr/>
        </p:nvSpPr>
        <p:spPr>
          <a:xfrm>
            <a:off x="2627784" y="1866020"/>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28" name="中かっこ 27"/>
          <p:cNvSpPr/>
          <p:nvPr/>
        </p:nvSpPr>
        <p:spPr>
          <a:xfrm>
            <a:off x="755576" y="1700808"/>
            <a:ext cx="1872208"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募集</a:t>
            </a:r>
            <a:r>
              <a:rPr lang="en-US" altLang="ja-JP" dirty="0" smtClean="0">
                <a:solidFill>
                  <a:schemeClr val="accent2"/>
                </a:solidFill>
              </a:rPr>
              <a:t>, </a:t>
            </a:r>
            <a:r>
              <a:rPr lang="ja-JP" altLang="en-US" dirty="0" smtClean="0">
                <a:solidFill>
                  <a:schemeClr val="accent2"/>
                </a:solidFill>
              </a:rPr>
              <a:t>申し込み</a:t>
            </a:r>
            <a:r>
              <a:rPr lang="en-US" altLang="ja-JP" dirty="0" smtClean="0">
                <a:solidFill>
                  <a:schemeClr val="accent2"/>
                </a:solidFill>
              </a:rPr>
              <a:t>,</a:t>
            </a:r>
            <a:r>
              <a:rPr lang="ja-JP" altLang="en-US" dirty="0" smtClean="0">
                <a:solidFill>
                  <a:schemeClr val="accent2"/>
                </a:solidFill>
              </a:rPr>
              <a:t> </a:t>
            </a:r>
            <a:endParaRPr lang="en-US" altLang="ja-JP" dirty="0" smtClean="0">
              <a:solidFill>
                <a:schemeClr val="accent2"/>
              </a:solidFill>
            </a:endParaRPr>
          </a:p>
          <a:p>
            <a:r>
              <a:rPr lang="en-US" altLang="ja-JP" dirty="0" smtClean="0">
                <a:solidFill>
                  <a:schemeClr val="accent2"/>
                </a:solidFill>
              </a:rPr>
              <a:t> </a:t>
            </a:r>
            <a:r>
              <a:rPr lang="ja-JP" altLang="en-US" dirty="0" smtClean="0">
                <a:solidFill>
                  <a:schemeClr val="accent2"/>
                </a:solidFill>
              </a:rPr>
              <a:t>受付</a:t>
            </a:r>
            <a:r>
              <a:rPr lang="en-US" altLang="ja-JP" dirty="0" smtClean="0">
                <a:solidFill>
                  <a:schemeClr val="accent2"/>
                </a:solidFill>
              </a:rPr>
              <a:t>,   …</a:t>
            </a:r>
            <a:endParaRPr lang="ja-JP" altLang="en-US" dirty="0" smtClean="0">
              <a:solidFill>
                <a:schemeClr val="accent2"/>
              </a:solidFill>
            </a:endParaRPr>
          </a:p>
        </p:txBody>
      </p:sp>
      <p:sp>
        <p:nvSpPr>
          <p:cNvPr id="29" name="テキスト ボックス 28"/>
          <p:cNvSpPr txBox="1"/>
          <p:nvPr/>
        </p:nvSpPr>
        <p:spPr>
          <a:xfrm>
            <a:off x="3131840" y="1866020"/>
            <a:ext cx="1008112" cy="461665"/>
          </a:xfrm>
          <a:prstGeom prst="rect">
            <a:avLst/>
          </a:prstGeom>
          <a:noFill/>
        </p:spPr>
        <p:txBody>
          <a:bodyPr wrap="square" rtlCol="0">
            <a:spAutoFit/>
          </a:bodyPr>
          <a:lstStyle/>
          <a:p>
            <a:r>
              <a:rPr lang="ja-JP" altLang="en-US" sz="2400" dirty="0" smtClean="0"/>
              <a:t>定員</a:t>
            </a:r>
            <a:endParaRPr kumimoji="1" lang="ja-JP" altLang="en-US" sz="2400" dirty="0"/>
          </a:p>
        </p:txBody>
      </p:sp>
      <p:sp>
        <p:nvSpPr>
          <p:cNvPr id="30" name="テキスト ボックス 29"/>
          <p:cNvSpPr txBox="1"/>
          <p:nvPr/>
        </p:nvSpPr>
        <p:spPr>
          <a:xfrm>
            <a:off x="3851920" y="1866020"/>
            <a:ext cx="432048" cy="461665"/>
          </a:xfrm>
          <a:prstGeom prst="rect">
            <a:avLst/>
          </a:prstGeom>
          <a:noFill/>
        </p:spPr>
        <p:txBody>
          <a:bodyPr wrap="square" rtlCol="0">
            <a:spAutoFit/>
          </a:bodyPr>
          <a:lstStyle/>
          <a:p>
            <a:r>
              <a:rPr lang="ja-JP" altLang="en-US" sz="2400" dirty="0" smtClean="0"/>
              <a:t>に</a:t>
            </a:r>
            <a:endParaRPr lang="en-US" altLang="ja-JP" sz="2400" dirty="0" smtClean="0"/>
          </a:p>
        </p:txBody>
      </p:sp>
      <p:sp>
        <p:nvSpPr>
          <p:cNvPr id="31" name="テキスト ボックス 30"/>
          <p:cNvSpPr txBox="1"/>
          <p:nvPr/>
        </p:nvSpPr>
        <p:spPr>
          <a:xfrm>
            <a:off x="4283968" y="1866020"/>
            <a:ext cx="1224136" cy="461665"/>
          </a:xfrm>
          <a:prstGeom prst="rect">
            <a:avLst/>
          </a:prstGeom>
          <a:noFill/>
        </p:spPr>
        <p:txBody>
          <a:bodyPr wrap="square" rtlCol="0">
            <a:spAutoFit/>
          </a:bodyPr>
          <a:lstStyle/>
          <a:p>
            <a:r>
              <a:rPr kumimoji="1" lang="ja-JP" altLang="en-US" sz="2400" dirty="0" smtClean="0"/>
              <a:t>達する</a:t>
            </a:r>
            <a:endParaRPr kumimoji="1" lang="ja-JP" altLang="en-US" sz="2400" dirty="0"/>
          </a:p>
        </p:txBody>
      </p:sp>
      <p:sp>
        <p:nvSpPr>
          <p:cNvPr id="32" name="テキスト ボックス 31"/>
          <p:cNvSpPr txBox="1"/>
          <p:nvPr/>
        </p:nvSpPr>
        <p:spPr>
          <a:xfrm>
            <a:off x="5364088" y="1866020"/>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33" name="テキスト ボックス 32"/>
          <p:cNvSpPr txBox="1"/>
          <p:nvPr/>
        </p:nvSpPr>
        <p:spPr>
          <a:xfrm>
            <a:off x="5868144" y="1866020"/>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34" name="テキスト ボックス 33"/>
          <p:cNvSpPr txBox="1"/>
          <p:nvPr/>
        </p:nvSpPr>
        <p:spPr>
          <a:xfrm>
            <a:off x="6156176" y="1866020"/>
            <a:ext cx="432048" cy="461665"/>
          </a:xfrm>
          <a:prstGeom prst="rect">
            <a:avLst/>
          </a:prstGeom>
          <a:noFill/>
        </p:spPr>
        <p:txBody>
          <a:bodyPr wrap="square" rtlCol="0">
            <a:spAutoFit/>
          </a:bodyPr>
          <a:lstStyle/>
          <a:p>
            <a:r>
              <a:rPr kumimoji="1" lang="ja-JP" altLang="en-US" sz="2400" dirty="0" smtClean="0">
                <a:solidFill>
                  <a:schemeClr val="accent2"/>
                </a:solidFill>
              </a:rPr>
              <a:t>を</a:t>
            </a:r>
            <a:endParaRPr kumimoji="1" lang="ja-JP" altLang="en-US" sz="2400" dirty="0">
              <a:solidFill>
                <a:schemeClr val="accent2"/>
              </a:solidFill>
            </a:endParaRPr>
          </a:p>
        </p:txBody>
      </p:sp>
      <p:sp>
        <p:nvSpPr>
          <p:cNvPr id="35" name="テキスト ボックス 34"/>
          <p:cNvSpPr txBox="1"/>
          <p:nvPr/>
        </p:nvSpPr>
        <p:spPr>
          <a:xfrm>
            <a:off x="6516216" y="1866020"/>
            <a:ext cx="1368152" cy="461665"/>
          </a:xfrm>
          <a:prstGeom prst="rect">
            <a:avLst/>
          </a:prstGeom>
          <a:noFill/>
        </p:spPr>
        <p:txBody>
          <a:bodyPr wrap="square" rtlCol="0">
            <a:spAutoFit/>
          </a:bodyPr>
          <a:lstStyle/>
          <a:p>
            <a:r>
              <a:rPr kumimoji="1" lang="ja-JP" altLang="en-US" sz="2400" dirty="0" smtClean="0"/>
              <a:t>締め切る</a:t>
            </a:r>
            <a:endParaRPr kumimoji="1" lang="ja-JP" altLang="en-US" sz="2400" dirty="0"/>
          </a:p>
        </p:txBody>
      </p:sp>
      <p:sp>
        <p:nvSpPr>
          <p:cNvPr id="36" name="テキスト ボックス 35"/>
          <p:cNvSpPr txBox="1"/>
          <p:nvPr/>
        </p:nvSpPr>
        <p:spPr>
          <a:xfrm>
            <a:off x="323528" y="4818348"/>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37" name="テキスト ボックス 36"/>
          <p:cNvSpPr txBox="1"/>
          <p:nvPr/>
        </p:nvSpPr>
        <p:spPr>
          <a:xfrm>
            <a:off x="2411760" y="4818348"/>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38" name="テキスト ボックス 37"/>
          <p:cNvSpPr txBox="1"/>
          <p:nvPr/>
        </p:nvSpPr>
        <p:spPr>
          <a:xfrm>
            <a:off x="4932040" y="4818348"/>
            <a:ext cx="1224136" cy="461665"/>
          </a:xfrm>
          <a:prstGeom prst="rect">
            <a:avLst/>
          </a:prstGeom>
          <a:noFill/>
        </p:spPr>
        <p:txBody>
          <a:bodyPr wrap="square" rtlCol="0">
            <a:spAutoFit/>
          </a:bodyPr>
          <a:lstStyle/>
          <a:p>
            <a:r>
              <a:rPr lang="ja-JP" altLang="en-US" sz="2400" dirty="0" smtClean="0"/>
              <a:t>訪ねる</a:t>
            </a:r>
            <a:endParaRPr kumimoji="1" lang="ja-JP" altLang="en-US" sz="2400" dirty="0"/>
          </a:p>
        </p:txBody>
      </p:sp>
      <p:sp>
        <p:nvSpPr>
          <p:cNvPr id="39" name="テキスト ボックス 38"/>
          <p:cNvSpPr txBox="1"/>
          <p:nvPr/>
        </p:nvSpPr>
        <p:spPr>
          <a:xfrm>
            <a:off x="5868144" y="4818348"/>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40" name="テキスト ボックス 39"/>
          <p:cNvSpPr txBox="1"/>
          <p:nvPr/>
        </p:nvSpPr>
        <p:spPr>
          <a:xfrm>
            <a:off x="6228184" y="4818348"/>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41" name="テキスト ボックス 40"/>
          <p:cNvSpPr txBox="1"/>
          <p:nvPr/>
        </p:nvSpPr>
        <p:spPr>
          <a:xfrm>
            <a:off x="6516216" y="4818348"/>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42" name="テキスト ボックス 41"/>
          <p:cNvSpPr txBox="1"/>
          <p:nvPr/>
        </p:nvSpPr>
        <p:spPr>
          <a:xfrm>
            <a:off x="8460432" y="4818348"/>
            <a:ext cx="1008112" cy="461665"/>
          </a:xfrm>
          <a:prstGeom prst="rect">
            <a:avLst/>
          </a:prstGeom>
          <a:noFill/>
        </p:spPr>
        <p:txBody>
          <a:bodyPr wrap="square" rtlCol="0">
            <a:spAutoFit/>
          </a:bodyPr>
          <a:lstStyle/>
          <a:p>
            <a:r>
              <a:rPr lang="ja-JP" altLang="en-US" sz="2400" dirty="0" smtClean="0"/>
              <a:t>伺う</a:t>
            </a:r>
            <a:endParaRPr kumimoji="1" lang="ja-JP" altLang="en-US" sz="2400" dirty="0"/>
          </a:p>
        </p:txBody>
      </p:sp>
      <p:sp>
        <p:nvSpPr>
          <p:cNvPr id="43" name="中かっこ 42"/>
          <p:cNvSpPr/>
          <p:nvPr/>
        </p:nvSpPr>
        <p:spPr>
          <a:xfrm>
            <a:off x="755576" y="4653136"/>
            <a:ext cx="1728192"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私</a:t>
            </a:r>
            <a:r>
              <a:rPr lang="en-US" altLang="ja-JP" dirty="0" smtClean="0">
                <a:solidFill>
                  <a:schemeClr val="accent2"/>
                </a:solidFill>
              </a:rPr>
              <a:t>, </a:t>
            </a:r>
            <a:r>
              <a:rPr lang="ja-JP" altLang="en-US" dirty="0" smtClean="0">
                <a:solidFill>
                  <a:schemeClr val="accent2"/>
                </a:solidFill>
              </a:rPr>
              <a:t>人</a:t>
            </a:r>
            <a:r>
              <a:rPr lang="en-US" altLang="ja-JP" dirty="0" smtClean="0">
                <a:solidFill>
                  <a:schemeClr val="accent2"/>
                </a:solidFill>
              </a:rPr>
              <a:t>, </a:t>
            </a:r>
            <a:r>
              <a:rPr lang="ja-JP" altLang="en-US" dirty="0" smtClean="0">
                <a:solidFill>
                  <a:schemeClr val="accent2"/>
                </a:solidFill>
              </a:rPr>
              <a:t>担当者</a:t>
            </a:r>
            <a:r>
              <a:rPr lang="en-US" altLang="ja-JP" dirty="0" smtClean="0">
                <a:solidFill>
                  <a:schemeClr val="accent2"/>
                </a:solidFill>
              </a:rPr>
              <a:t>,</a:t>
            </a:r>
            <a:r>
              <a:rPr lang="ja-JP" altLang="en-US" dirty="0" smtClean="0">
                <a:solidFill>
                  <a:schemeClr val="accent2"/>
                </a:solidFill>
              </a:rPr>
              <a:t>女性</a:t>
            </a:r>
            <a:r>
              <a:rPr lang="en-US" altLang="ja-JP" dirty="0" smtClean="0">
                <a:solidFill>
                  <a:schemeClr val="accent2"/>
                </a:solidFill>
              </a:rPr>
              <a:t>,  …</a:t>
            </a:r>
            <a:endParaRPr lang="ja-JP" altLang="en-US" dirty="0" smtClean="0">
              <a:solidFill>
                <a:schemeClr val="accent2"/>
              </a:solidFill>
            </a:endParaRPr>
          </a:p>
        </p:txBody>
      </p:sp>
      <p:sp>
        <p:nvSpPr>
          <p:cNvPr id="44" name="テキスト ボックス 43"/>
          <p:cNvSpPr txBox="1"/>
          <p:nvPr/>
        </p:nvSpPr>
        <p:spPr>
          <a:xfrm>
            <a:off x="2843808" y="4818348"/>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45" name="中かっこ 44"/>
          <p:cNvSpPr/>
          <p:nvPr/>
        </p:nvSpPr>
        <p:spPr>
          <a:xfrm>
            <a:off x="3203848" y="4653136"/>
            <a:ext cx="1440160"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先生</a:t>
            </a:r>
            <a:r>
              <a:rPr lang="en-US" altLang="ja-JP" dirty="0" smtClean="0">
                <a:solidFill>
                  <a:schemeClr val="accent2"/>
                </a:solidFill>
              </a:rPr>
              <a:t>, </a:t>
            </a:r>
            <a:r>
              <a:rPr lang="ja-JP" altLang="en-US" dirty="0" smtClean="0">
                <a:solidFill>
                  <a:schemeClr val="accent2"/>
                </a:solidFill>
              </a:rPr>
              <a:t>友人</a:t>
            </a:r>
            <a:r>
              <a:rPr lang="en-US" altLang="ja-JP" dirty="0" smtClean="0">
                <a:solidFill>
                  <a:schemeClr val="accent2"/>
                </a:solidFill>
              </a:rPr>
              <a:t>, </a:t>
            </a:r>
          </a:p>
          <a:p>
            <a:r>
              <a:rPr lang="ja-JP" altLang="en-US" dirty="0" smtClean="0">
                <a:solidFill>
                  <a:schemeClr val="accent2"/>
                </a:solidFill>
              </a:rPr>
              <a:t>社長</a:t>
            </a:r>
            <a:r>
              <a:rPr lang="en-US" altLang="ja-JP" dirty="0" smtClean="0">
                <a:solidFill>
                  <a:schemeClr val="accent2"/>
                </a:solidFill>
              </a:rPr>
              <a:t>,</a:t>
            </a:r>
            <a:r>
              <a:rPr lang="ja-JP" altLang="en-US" dirty="0" smtClean="0">
                <a:solidFill>
                  <a:schemeClr val="accent2"/>
                </a:solidFill>
              </a:rPr>
              <a:t>人</a:t>
            </a:r>
            <a:r>
              <a:rPr lang="en-US" altLang="ja-JP" dirty="0" smtClean="0">
                <a:solidFill>
                  <a:schemeClr val="accent2"/>
                </a:solidFill>
              </a:rPr>
              <a:t>,  …</a:t>
            </a:r>
            <a:endParaRPr lang="ja-JP" altLang="en-US" dirty="0" smtClean="0">
              <a:solidFill>
                <a:schemeClr val="accent2"/>
              </a:solidFill>
            </a:endParaRPr>
          </a:p>
        </p:txBody>
      </p:sp>
      <p:sp>
        <p:nvSpPr>
          <p:cNvPr id="46" name="テキスト ボックス 45"/>
          <p:cNvSpPr txBox="1"/>
          <p:nvPr/>
        </p:nvSpPr>
        <p:spPr>
          <a:xfrm>
            <a:off x="4644008" y="4818348"/>
            <a:ext cx="432048" cy="461665"/>
          </a:xfrm>
          <a:prstGeom prst="rect">
            <a:avLst/>
          </a:prstGeom>
          <a:noFill/>
        </p:spPr>
        <p:txBody>
          <a:bodyPr wrap="square" rtlCol="0">
            <a:spAutoFit/>
          </a:bodyPr>
          <a:lstStyle/>
          <a:p>
            <a:r>
              <a:rPr kumimoji="1" lang="ja-JP" altLang="en-US" sz="2400" dirty="0" smtClean="0">
                <a:solidFill>
                  <a:schemeClr val="accent2"/>
                </a:solidFill>
              </a:rPr>
              <a:t>を</a:t>
            </a:r>
            <a:endParaRPr kumimoji="1" lang="ja-JP" altLang="en-US" sz="2400" dirty="0">
              <a:solidFill>
                <a:schemeClr val="accent2"/>
              </a:solidFill>
            </a:endParaRPr>
          </a:p>
        </p:txBody>
      </p:sp>
      <p:sp>
        <p:nvSpPr>
          <p:cNvPr id="47" name="テキスト ボックス 46"/>
          <p:cNvSpPr txBox="1"/>
          <p:nvPr/>
        </p:nvSpPr>
        <p:spPr>
          <a:xfrm>
            <a:off x="6948264" y="4818348"/>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48" name="テキスト ボックス 47"/>
          <p:cNvSpPr txBox="1"/>
          <p:nvPr/>
        </p:nvSpPr>
        <p:spPr>
          <a:xfrm>
            <a:off x="7236296" y="4818348"/>
            <a:ext cx="432048" cy="461665"/>
          </a:xfrm>
          <a:prstGeom prst="rect">
            <a:avLst/>
          </a:prstGeom>
          <a:noFill/>
        </p:spPr>
        <p:txBody>
          <a:bodyPr wrap="square" rtlCol="0">
            <a:spAutoFit/>
          </a:bodyPr>
          <a:lstStyle/>
          <a:p>
            <a:r>
              <a:rPr kumimoji="1" lang="ja-JP" altLang="en-US" sz="2400" dirty="0" smtClean="0">
                <a:solidFill>
                  <a:schemeClr val="accent2"/>
                </a:solidFill>
              </a:rPr>
              <a:t>に</a:t>
            </a:r>
            <a:endParaRPr kumimoji="1" lang="ja-JP" altLang="en-US" sz="2400" dirty="0">
              <a:solidFill>
                <a:schemeClr val="accent2"/>
              </a:solidFill>
            </a:endParaRPr>
          </a:p>
        </p:txBody>
      </p:sp>
      <p:sp>
        <p:nvSpPr>
          <p:cNvPr id="49" name="テキスト ボックス 48"/>
          <p:cNvSpPr txBox="1"/>
          <p:nvPr/>
        </p:nvSpPr>
        <p:spPr>
          <a:xfrm>
            <a:off x="7668344" y="4818348"/>
            <a:ext cx="1008112" cy="461665"/>
          </a:xfrm>
          <a:prstGeom prst="rect">
            <a:avLst/>
          </a:prstGeom>
          <a:noFill/>
        </p:spPr>
        <p:txBody>
          <a:bodyPr wrap="square" rtlCol="0">
            <a:spAutoFit/>
          </a:bodyPr>
          <a:lstStyle/>
          <a:p>
            <a:r>
              <a:rPr lang="ja-JP" altLang="en-US" sz="2400" dirty="0" smtClean="0"/>
              <a:t>話</a:t>
            </a:r>
            <a:endParaRPr kumimoji="1" lang="ja-JP" altLang="en-US" sz="2400" dirty="0"/>
          </a:p>
        </p:txBody>
      </p:sp>
      <p:sp>
        <p:nvSpPr>
          <p:cNvPr id="50" name="テキスト ボックス 49"/>
          <p:cNvSpPr txBox="1"/>
          <p:nvPr/>
        </p:nvSpPr>
        <p:spPr>
          <a:xfrm>
            <a:off x="8100392" y="4818348"/>
            <a:ext cx="432048" cy="461665"/>
          </a:xfrm>
          <a:prstGeom prst="rect">
            <a:avLst/>
          </a:prstGeom>
          <a:noFill/>
        </p:spPr>
        <p:txBody>
          <a:bodyPr wrap="square" rtlCol="0">
            <a:spAutoFit/>
          </a:bodyPr>
          <a:lstStyle/>
          <a:p>
            <a:r>
              <a:rPr lang="ja-JP" altLang="en-US" sz="2400" dirty="0" smtClean="0"/>
              <a:t>を</a:t>
            </a:r>
            <a:endParaRPr lang="en-US" altLang="ja-JP" sz="2400" dirty="0" smtClean="0"/>
          </a:p>
        </p:txBody>
      </p:sp>
      <p:sp>
        <p:nvSpPr>
          <p:cNvPr id="51" name="テキスト ボックス 50"/>
          <p:cNvSpPr txBox="1"/>
          <p:nvPr/>
        </p:nvSpPr>
        <p:spPr>
          <a:xfrm>
            <a:off x="7812360" y="2802124"/>
            <a:ext cx="432048" cy="461665"/>
          </a:xfrm>
          <a:prstGeom prst="rect">
            <a:avLst/>
          </a:prstGeom>
          <a:noFill/>
        </p:spPr>
        <p:txBody>
          <a:bodyPr wrap="square" rtlCol="0">
            <a:spAutoFit/>
          </a:bodyPr>
          <a:lstStyle/>
          <a:p>
            <a:r>
              <a:rPr kumimoji="1" lang="ja-JP" altLang="en-US" sz="2400" dirty="0" smtClean="0"/>
              <a:t>に</a:t>
            </a:r>
            <a:endParaRPr kumimoji="1" lang="ja-JP" altLang="en-US" sz="2400" dirty="0"/>
          </a:p>
        </p:txBody>
      </p:sp>
      <p:sp>
        <p:nvSpPr>
          <p:cNvPr id="53" name="テキスト ボックス 52"/>
          <p:cNvSpPr txBox="1"/>
          <p:nvPr/>
        </p:nvSpPr>
        <p:spPr>
          <a:xfrm>
            <a:off x="6300192" y="2780928"/>
            <a:ext cx="432048" cy="461665"/>
          </a:xfrm>
          <a:prstGeom prst="rect">
            <a:avLst/>
          </a:prstGeom>
          <a:noFill/>
        </p:spPr>
        <p:txBody>
          <a:bodyPr wrap="square" rtlCol="0">
            <a:spAutoFit/>
          </a:bodyPr>
          <a:lstStyle/>
          <a:p>
            <a:r>
              <a:rPr kumimoji="1" lang="en-US" altLang="ja-JP" sz="2400" dirty="0" smtClean="0"/>
              <a:t>Z:</a:t>
            </a:r>
            <a:endParaRPr kumimoji="1" lang="ja-JP" altLang="en-US" sz="2400" dirty="0"/>
          </a:p>
        </p:txBody>
      </p:sp>
      <p:sp>
        <p:nvSpPr>
          <p:cNvPr id="67" name="角丸四角形 66"/>
          <p:cNvSpPr/>
          <p:nvPr/>
        </p:nvSpPr>
        <p:spPr>
          <a:xfrm>
            <a:off x="2195736" y="5949280"/>
            <a:ext cx="669674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赤字の項は項アライメントで獲得されたものを示す</a:t>
            </a:r>
            <a:endParaRPr kumimoji="1" lang="ja-JP"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cs typeface="Arial" pitchFamily="34" charset="0"/>
              </a:rPr>
              <a:t>背景</a:t>
            </a:r>
            <a:endParaRPr kumimoji="1" lang="ja-JP" altLang="en-US" dirty="0">
              <a:cs typeface="Arial" pitchFamily="34" charset="0"/>
            </a:endParaRPr>
          </a:p>
        </p:txBody>
      </p:sp>
      <p:sp>
        <p:nvSpPr>
          <p:cNvPr id="3" name="コンテンツ プレースホルダ 2"/>
          <p:cNvSpPr>
            <a:spLocks noGrp="1"/>
          </p:cNvSpPr>
          <p:nvPr>
            <p:ph idx="1"/>
          </p:nvPr>
        </p:nvSpPr>
        <p:spPr/>
        <p:txBody>
          <a:bodyPr>
            <a:normAutofit/>
          </a:bodyPr>
          <a:lstStyle/>
          <a:p>
            <a:r>
              <a:rPr kumimoji="1" lang="ja-JP" altLang="en-US" dirty="0" smtClean="0"/>
              <a:t>自然言語理解のためには様々な知識が必要</a:t>
            </a:r>
            <a:endParaRPr kumimoji="1" lang="en-US" altLang="ja-JP" dirty="0" smtClean="0"/>
          </a:p>
          <a:p>
            <a:pPr lvl="1"/>
            <a:r>
              <a:rPr lang="ja-JP" altLang="en-US" dirty="0" smtClean="0"/>
              <a:t>述語と項の関係 ⇒ 格フレーム</a:t>
            </a:r>
            <a:r>
              <a:rPr lang="en-US" altLang="ja-JP" dirty="0" smtClean="0"/>
              <a:t>[</a:t>
            </a:r>
            <a:r>
              <a:rPr lang="ja-JP" altLang="en-US" dirty="0" smtClean="0"/>
              <a:t>河原</a:t>
            </a:r>
            <a:r>
              <a:rPr lang="en-US" altLang="ja-JP" dirty="0" smtClean="0"/>
              <a:t>+</a:t>
            </a:r>
            <a:r>
              <a:rPr lang="en-US" altLang="ja-JP" dirty="0" smtClean="0"/>
              <a:t>06]</a:t>
            </a:r>
          </a:p>
          <a:p>
            <a:pPr lvl="1"/>
            <a:r>
              <a:rPr lang="ja-JP" altLang="en-US" dirty="0" smtClean="0"/>
              <a:t>述語項</a:t>
            </a:r>
            <a:r>
              <a:rPr lang="ja-JP" altLang="en-US" dirty="0" smtClean="0"/>
              <a:t>構造</a:t>
            </a:r>
            <a:r>
              <a:rPr lang="en-US" altLang="ja-JP" dirty="0" smtClean="0"/>
              <a:t>(</a:t>
            </a:r>
            <a:r>
              <a:rPr lang="ja-JP" altLang="en-US" dirty="0" smtClean="0"/>
              <a:t>事態</a:t>
            </a:r>
            <a:r>
              <a:rPr lang="en-US" altLang="ja-JP" dirty="0" smtClean="0"/>
              <a:t>)</a:t>
            </a:r>
            <a:r>
              <a:rPr lang="ja-JP" altLang="en-US" dirty="0" smtClean="0"/>
              <a:t>間の</a:t>
            </a:r>
            <a:r>
              <a:rPr lang="ja-JP" altLang="en-US" dirty="0" smtClean="0"/>
              <a:t>関係</a:t>
            </a:r>
            <a:endParaRPr kumimoji="1" lang="en-US" altLang="ja-JP" dirty="0" smtClean="0"/>
          </a:p>
          <a:p>
            <a:pPr lvl="2"/>
            <a:r>
              <a:rPr lang="ja-JP" altLang="en-US" dirty="0" smtClean="0"/>
              <a:t>共参照解析</a:t>
            </a:r>
            <a:r>
              <a:rPr kumimoji="1" lang="en-US" altLang="ja-JP" dirty="0" smtClean="0"/>
              <a:t>[Bean+ 04]</a:t>
            </a:r>
            <a:r>
              <a:rPr kumimoji="1" lang="ja-JP" altLang="en-US" dirty="0" smtClean="0"/>
              <a:t>や照応解析</a:t>
            </a:r>
            <a:r>
              <a:rPr kumimoji="1" lang="en-US" altLang="ja-JP" dirty="0" smtClean="0"/>
              <a:t>[Gerber+ </a:t>
            </a:r>
            <a:r>
              <a:rPr lang="en-US" altLang="ja-JP" dirty="0" smtClean="0"/>
              <a:t>10</a:t>
            </a:r>
            <a:r>
              <a:rPr kumimoji="1" lang="en-US" altLang="ja-JP" dirty="0" smtClean="0"/>
              <a:t>]</a:t>
            </a:r>
            <a:r>
              <a:rPr kumimoji="1" lang="ja-JP" altLang="en-US" dirty="0" smtClean="0"/>
              <a:t>に有用</a:t>
            </a:r>
            <a:endParaRPr kumimoji="1" lang="en-US" altLang="ja-JP" dirty="0" smtClean="0"/>
          </a:p>
          <a:p>
            <a:r>
              <a:rPr lang="ja-JP" altLang="en-US" dirty="0" smtClean="0"/>
              <a:t>近年</a:t>
            </a:r>
            <a:r>
              <a:rPr lang="ja-JP" altLang="en-US" dirty="0" smtClean="0"/>
              <a:t>、事態間関係知識</a:t>
            </a:r>
            <a:r>
              <a:rPr lang="en-US" altLang="ja-JP" dirty="0" smtClean="0"/>
              <a:t>/</a:t>
            </a:r>
            <a:r>
              <a:rPr lang="ja-JP" altLang="en-US" dirty="0" smtClean="0"/>
              <a:t>スクリプト</a:t>
            </a:r>
            <a:r>
              <a:rPr lang="ja-JP" altLang="en-US" dirty="0" smtClean="0"/>
              <a:t>知識がコーパスから獲得されて</a:t>
            </a:r>
            <a:r>
              <a:rPr lang="ja-JP" altLang="en-US" dirty="0" smtClean="0"/>
              <a:t>いる</a:t>
            </a:r>
            <a:endParaRPr lang="en-US" altLang="ja-JP" dirty="0" smtClean="0"/>
          </a:p>
          <a:p>
            <a:pPr lvl="1"/>
            <a:r>
              <a:rPr lang="en-US" altLang="ja-JP" dirty="0" smtClean="0"/>
              <a:t>[Fujiki+03, Torisawa06, Abe+08, Chambers</a:t>
            </a:r>
            <a:r>
              <a:rPr lang="en-US" altLang="ja-JP" dirty="0" smtClean="0"/>
              <a:t>+ 08,09, </a:t>
            </a:r>
            <a:r>
              <a:rPr lang="en-US" altLang="ja-JP" dirty="0" err="1" smtClean="0"/>
              <a:t>Kasch</a:t>
            </a:r>
            <a:r>
              <a:rPr lang="en-US" altLang="ja-JP" dirty="0" smtClean="0"/>
              <a:t>+ 10]</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獲得された事態ペア </a:t>
            </a:r>
            <a:r>
              <a:rPr lang="en-US" altLang="ja-JP" dirty="0" smtClean="0"/>
              <a:t>(</a:t>
            </a:r>
            <a:r>
              <a:rPr lang="ja-JP" altLang="en-US" dirty="0" smtClean="0"/>
              <a:t>誤り例</a:t>
            </a:r>
            <a:r>
              <a:rPr lang="en-US" altLang="ja-JP" dirty="0" smtClean="0"/>
              <a:t>)</a:t>
            </a:r>
            <a:endParaRPr kumimoji="1" lang="ja-JP" altLang="en-US" dirty="0"/>
          </a:p>
        </p:txBody>
      </p:sp>
      <p:sp>
        <p:nvSpPr>
          <p:cNvPr id="3" name="テキスト ボックス 2"/>
          <p:cNvSpPr txBox="1"/>
          <p:nvPr/>
        </p:nvSpPr>
        <p:spPr>
          <a:xfrm>
            <a:off x="323528" y="3954252"/>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4" name="テキスト ボックス 3"/>
          <p:cNvSpPr txBox="1"/>
          <p:nvPr/>
        </p:nvSpPr>
        <p:spPr>
          <a:xfrm>
            <a:off x="2267744" y="3954252"/>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5" name="テキスト ボックス 4"/>
          <p:cNvSpPr txBox="1"/>
          <p:nvPr/>
        </p:nvSpPr>
        <p:spPr>
          <a:xfrm>
            <a:off x="4644008" y="3954252"/>
            <a:ext cx="1512168" cy="461665"/>
          </a:xfrm>
          <a:prstGeom prst="rect">
            <a:avLst/>
          </a:prstGeom>
          <a:noFill/>
        </p:spPr>
        <p:txBody>
          <a:bodyPr wrap="square" rtlCol="0">
            <a:spAutoFit/>
          </a:bodyPr>
          <a:lstStyle/>
          <a:p>
            <a:r>
              <a:rPr kumimoji="1" lang="ja-JP" altLang="en-US" sz="2400" dirty="0" smtClean="0"/>
              <a:t>プレゼント</a:t>
            </a:r>
            <a:endParaRPr kumimoji="1" lang="ja-JP" altLang="en-US" sz="2400" dirty="0"/>
          </a:p>
        </p:txBody>
      </p:sp>
      <p:sp>
        <p:nvSpPr>
          <p:cNvPr id="6" name="テキスト ボックス 5"/>
          <p:cNvSpPr txBox="1"/>
          <p:nvPr/>
        </p:nvSpPr>
        <p:spPr>
          <a:xfrm>
            <a:off x="6012160" y="3954252"/>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7" name="テキスト ボックス 6"/>
          <p:cNvSpPr txBox="1"/>
          <p:nvPr/>
        </p:nvSpPr>
        <p:spPr>
          <a:xfrm>
            <a:off x="6372200" y="3954252"/>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8" name="テキスト ボックス 7"/>
          <p:cNvSpPr txBox="1"/>
          <p:nvPr/>
        </p:nvSpPr>
        <p:spPr>
          <a:xfrm>
            <a:off x="6660232" y="3954252"/>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9" name="テキスト ボックス 8"/>
          <p:cNvSpPr txBox="1"/>
          <p:nvPr/>
        </p:nvSpPr>
        <p:spPr>
          <a:xfrm>
            <a:off x="7740352" y="3954252"/>
            <a:ext cx="1512168" cy="461665"/>
          </a:xfrm>
          <a:prstGeom prst="rect">
            <a:avLst/>
          </a:prstGeom>
          <a:noFill/>
        </p:spPr>
        <p:txBody>
          <a:bodyPr wrap="square" rtlCol="0">
            <a:spAutoFit/>
          </a:bodyPr>
          <a:lstStyle/>
          <a:p>
            <a:r>
              <a:rPr kumimoji="1" lang="ja-JP" altLang="en-US" sz="2400" dirty="0" smtClean="0"/>
              <a:t>喜ばれる</a:t>
            </a:r>
            <a:endParaRPr kumimoji="1" lang="ja-JP" altLang="en-US" sz="2400" dirty="0"/>
          </a:p>
        </p:txBody>
      </p:sp>
      <p:sp>
        <p:nvSpPr>
          <p:cNvPr id="10" name="中かっこ 9"/>
          <p:cNvSpPr/>
          <p:nvPr/>
        </p:nvSpPr>
        <p:spPr>
          <a:xfrm>
            <a:off x="755576" y="3789040"/>
            <a:ext cx="1512168"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人</a:t>
            </a:r>
            <a:r>
              <a:rPr lang="en-US" altLang="ja-JP" dirty="0" smtClean="0">
                <a:solidFill>
                  <a:schemeClr val="accent2"/>
                </a:solidFill>
              </a:rPr>
              <a:t>, </a:t>
            </a:r>
            <a:r>
              <a:rPr lang="ja-JP" altLang="en-US" dirty="0" smtClean="0">
                <a:solidFill>
                  <a:schemeClr val="accent2"/>
                </a:solidFill>
              </a:rPr>
              <a:t>女性</a:t>
            </a:r>
            <a:r>
              <a:rPr lang="en-US" altLang="ja-JP" dirty="0" smtClean="0">
                <a:solidFill>
                  <a:schemeClr val="accent2"/>
                </a:solidFill>
              </a:rPr>
              <a:t>, </a:t>
            </a:r>
          </a:p>
          <a:p>
            <a:r>
              <a:rPr lang="ja-JP" altLang="en-US" dirty="0" smtClean="0">
                <a:solidFill>
                  <a:schemeClr val="accent2"/>
                </a:solidFill>
              </a:rPr>
              <a:t>私</a:t>
            </a:r>
            <a:r>
              <a:rPr lang="en-US" altLang="ja-JP" dirty="0" smtClean="0">
                <a:solidFill>
                  <a:schemeClr val="accent2"/>
                </a:solidFill>
              </a:rPr>
              <a:t>,  …</a:t>
            </a:r>
            <a:endParaRPr lang="ja-JP" altLang="en-US" dirty="0" smtClean="0">
              <a:solidFill>
                <a:schemeClr val="accent2"/>
              </a:solidFill>
            </a:endParaRPr>
          </a:p>
        </p:txBody>
      </p:sp>
      <p:sp>
        <p:nvSpPr>
          <p:cNvPr id="11" name="テキスト ボックス 10"/>
          <p:cNvSpPr txBox="1"/>
          <p:nvPr/>
        </p:nvSpPr>
        <p:spPr>
          <a:xfrm>
            <a:off x="2699792" y="3954252"/>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12" name="中かっこ 11"/>
          <p:cNvSpPr/>
          <p:nvPr/>
        </p:nvSpPr>
        <p:spPr>
          <a:xfrm>
            <a:off x="3059832" y="3789040"/>
            <a:ext cx="1080120"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商品</a:t>
            </a:r>
            <a:r>
              <a:rPr lang="en-US" altLang="ja-JP" dirty="0" smtClean="0">
                <a:solidFill>
                  <a:schemeClr val="accent2"/>
                </a:solidFill>
              </a:rPr>
              <a:t>, </a:t>
            </a:r>
          </a:p>
          <a:p>
            <a:r>
              <a:rPr lang="ja-JP" altLang="en-US" dirty="0" smtClean="0">
                <a:solidFill>
                  <a:schemeClr val="accent2"/>
                </a:solidFill>
              </a:rPr>
              <a:t>花</a:t>
            </a:r>
            <a:r>
              <a:rPr lang="en-US" altLang="ja-JP" dirty="0" smtClean="0">
                <a:solidFill>
                  <a:schemeClr val="accent2"/>
                </a:solidFill>
              </a:rPr>
              <a:t>,   …</a:t>
            </a:r>
            <a:endParaRPr lang="ja-JP" altLang="en-US" dirty="0" smtClean="0">
              <a:solidFill>
                <a:schemeClr val="accent2"/>
              </a:solidFill>
            </a:endParaRPr>
          </a:p>
        </p:txBody>
      </p:sp>
      <p:sp>
        <p:nvSpPr>
          <p:cNvPr id="13" name="テキスト ボックス 12"/>
          <p:cNvSpPr txBox="1"/>
          <p:nvPr/>
        </p:nvSpPr>
        <p:spPr>
          <a:xfrm>
            <a:off x="4211960" y="3954252"/>
            <a:ext cx="432048" cy="461665"/>
          </a:xfrm>
          <a:prstGeom prst="rect">
            <a:avLst/>
          </a:prstGeom>
          <a:noFill/>
        </p:spPr>
        <p:txBody>
          <a:bodyPr wrap="square" rtlCol="0">
            <a:spAutoFit/>
          </a:bodyPr>
          <a:lstStyle/>
          <a:p>
            <a:r>
              <a:rPr lang="ja-JP" altLang="en-US" sz="2400" dirty="0" smtClean="0">
                <a:solidFill>
                  <a:schemeClr val="accent2"/>
                </a:solidFill>
              </a:rPr>
              <a:t>を</a:t>
            </a:r>
            <a:endParaRPr kumimoji="1" lang="ja-JP" altLang="en-US" sz="2400" dirty="0">
              <a:solidFill>
                <a:schemeClr val="accent2"/>
              </a:solidFill>
            </a:endParaRPr>
          </a:p>
        </p:txBody>
      </p:sp>
      <p:sp>
        <p:nvSpPr>
          <p:cNvPr id="14" name="テキスト ボックス 13"/>
          <p:cNvSpPr txBox="1"/>
          <p:nvPr/>
        </p:nvSpPr>
        <p:spPr>
          <a:xfrm>
            <a:off x="7092280" y="3954252"/>
            <a:ext cx="432048" cy="461665"/>
          </a:xfrm>
          <a:prstGeom prst="rect">
            <a:avLst/>
          </a:prstGeom>
          <a:noFill/>
        </p:spPr>
        <p:txBody>
          <a:bodyPr wrap="square" rtlCol="0">
            <a:spAutoFit/>
          </a:bodyPr>
          <a:lstStyle/>
          <a:p>
            <a:r>
              <a:rPr lang="en-US" altLang="ja-JP" sz="2400" dirty="0" smtClean="0">
                <a:solidFill>
                  <a:schemeClr val="accent2"/>
                </a:solidFill>
              </a:rPr>
              <a:t>X</a:t>
            </a:r>
            <a:endParaRPr kumimoji="1" lang="en-US" altLang="ja-JP" sz="2400" dirty="0" smtClean="0">
              <a:solidFill>
                <a:schemeClr val="accent2"/>
              </a:solidFill>
            </a:endParaRPr>
          </a:p>
        </p:txBody>
      </p:sp>
      <p:sp>
        <p:nvSpPr>
          <p:cNvPr id="15" name="テキスト ボックス 14"/>
          <p:cNvSpPr txBox="1"/>
          <p:nvPr/>
        </p:nvSpPr>
        <p:spPr>
          <a:xfrm>
            <a:off x="7380312" y="3954252"/>
            <a:ext cx="432048" cy="461665"/>
          </a:xfrm>
          <a:prstGeom prst="rect">
            <a:avLst/>
          </a:prstGeom>
          <a:noFill/>
        </p:spPr>
        <p:txBody>
          <a:bodyPr wrap="square" rtlCol="0">
            <a:spAutoFit/>
          </a:bodyPr>
          <a:lstStyle/>
          <a:p>
            <a:r>
              <a:rPr kumimoji="1" lang="ja-JP" altLang="en-US" sz="2400" dirty="0" smtClean="0">
                <a:solidFill>
                  <a:schemeClr val="accent2"/>
                </a:solidFill>
              </a:rPr>
              <a:t>に</a:t>
            </a:r>
            <a:endParaRPr kumimoji="1" lang="ja-JP" altLang="en-US" sz="2400" dirty="0">
              <a:solidFill>
                <a:schemeClr val="accent2"/>
              </a:solidFill>
            </a:endParaRPr>
          </a:p>
        </p:txBody>
      </p:sp>
      <p:sp>
        <p:nvSpPr>
          <p:cNvPr id="17" name="テキスト ボックス 16"/>
          <p:cNvSpPr txBox="1"/>
          <p:nvPr/>
        </p:nvSpPr>
        <p:spPr>
          <a:xfrm>
            <a:off x="395536" y="1445875"/>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18" name="テキスト ボックス 17"/>
          <p:cNvSpPr txBox="1"/>
          <p:nvPr/>
        </p:nvSpPr>
        <p:spPr>
          <a:xfrm>
            <a:off x="1835696" y="1445875"/>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19" name="テキスト ボックス 18"/>
          <p:cNvSpPr txBox="1"/>
          <p:nvPr/>
        </p:nvSpPr>
        <p:spPr>
          <a:xfrm>
            <a:off x="2411760" y="1445875"/>
            <a:ext cx="1512168" cy="461665"/>
          </a:xfrm>
          <a:prstGeom prst="rect">
            <a:avLst/>
          </a:prstGeom>
          <a:noFill/>
        </p:spPr>
        <p:txBody>
          <a:bodyPr wrap="square" rtlCol="0">
            <a:spAutoFit/>
          </a:bodyPr>
          <a:lstStyle/>
          <a:p>
            <a:r>
              <a:rPr lang="ja-JP" altLang="en-US" sz="2400" dirty="0" smtClean="0"/>
              <a:t>結婚</a:t>
            </a:r>
            <a:endParaRPr kumimoji="1" lang="ja-JP" altLang="en-US" sz="2400" dirty="0"/>
          </a:p>
        </p:txBody>
      </p:sp>
      <p:sp>
        <p:nvSpPr>
          <p:cNvPr id="20" name="テキスト ボックス 19"/>
          <p:cNvSpPr txBox="1"/>
          <p:nvPr/>
        </p:nvSpPr>
        <p:spPr>
          <a:xfrm>
            <a:off x="3563888" y="1445875"/>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21" name="テキスト ボックス 20"/>
          <p:cNvSpPr txBox="1"/>
          <p:nvPr/>
        </p:nvSpPr>
        <p:spPr>
          <a:xfrm>
            <a:off x="4139952" y="1445875"/>
            <a:ext cx="432048" cy="830997"/>
          </a:xfrm>
          <a:prstGeom prst="rect">
            <a:avLst/>
          </a:prstGeom>
          <a:noFill/>
        </p:spPr>
        <p:txBody>
          <a:bodyPr wrap="square" rtlCol="0">
            <a:spAutoFit/>
          </a:bodyPr>
          <a:lstStyle/>
          <a:p>
            <a:r>
              <a:rPr kumimoji="1" lang="en-US" altLang="ja-JP" sz="2400" dirty="0" smtClean="0"/>
              <a:t>X</a:t>
            </a:r>
          </a:p>
          <a:p>
            <a:endParaRPr kumimoji="1" lang="ja-JP" altLang="en-US" sz="2400" dirty="0">
              <a:solidFill>
                <a:schemeClr val="accent2"/>
              </a:solidFill>
            </a:endParaRPr>
          </a:p>
        </p:txBody>
      </p:sp>
      <p:sp>
        <p:nvSpPr>
          <p:cNvPr id="22" name="テキスト ボックス 21"/>
          <p:cNvSpPr txBox="1"/>
          <p:nvPr/>
        </p:nvSpPr>
        <p:spPr>
          <a:xfrm>
            <a:off x="4427984" y="1445875"/>
            <a:ext cx="432048" cy="461665"/>
          </a:xfrm>
          <a:prstGeom prst="rect">
            <a:avLst/>
          </a:prstGeom>
          <a:noFill/>
        </p:spPr>
        <p:txBody>
          <a:bodyPr wrap="square" rtlCol="0">
            <a:spAutoFit/>
          </a:bodyPr>
          <a:lstStyle/>
          <a:p>
            <a:r>
              <a:rPr lang="ja-JP" altLang="en-US" sz="2400" dirty="0" smtClean="0"/>
              <a:t>が</a:t>
            </a:r>
            <a:endParaRPr kumimoji="1" lang="ja-JP" altLang="en-US" sz="2400" dirty="0"/>
          </a:p>
        </p:txBody>
      </p:sp>
      <p:sp>
        <p:nvSpPr>
          <p:cNvPr id="23" name="テキスト ボックス 22"/>
          <p:cNvSpPr txBox="1"/>
          <p:nvPr/>
        </p:nvSpPr>
        <p:spPr>
          <a:xfrm>
            <a:off x="5004048" y="1445875"/>
            <a:ext cx="1512168" cy="461665"/>
          </a:xfrm>
          <a:prstGeom prst="rect">
            <a:avLst/>
          </a:prstGeom>
          <a:noFill/>
        </p:spPr>
        <p:txBody>
          <a:bodyPr wrap="square" rtlCol="0">
            <a:spAutoFit/>
          </a:bodyPr>
          <a:lstStyle/>
          <a:p>
            <a:r>
              <a:rPr lang="ja-JP" altLang="en-US" sz="2400" dirty="0" smtClean="0"/>
              <a:t>いる</a:t>
            </a:r>
            <a:endParaRPr kumimoji="1" lang="ja-JP" altLang="en-US" sz="2400" dirty="0"/>
          </a:p>
        </p:txBody>
      </p:sp>
      <p:sp>
        <p:nvSpPr>
          <p:cNvPr id="24" name="中かっこ 23"/>
          <p:cNvSpPr/>
          <p:nvPr/>
        </p:nvSpPr>
        <p:spPr>
          <a:xfrm>
            <a:off x="827584" y="1280663"/>
            <a:ext cx="936104"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子供</a:t>
            </a:r>
            <a:endParaRPr lang="ja-JP" altLang="en-US" dirty="0" smtClean="0">
              <a:solidFill>
                <a:schemeClr val="accent2"/>
              </a:solidFill>
            </a:endParaRPr>
          </a:p>
        </p:txBody>
      </p:sp>
      <p:sp>
        <p:nvSpPr>
          <p:cNvPr id="31" name="テキスト ボックス 30"/>
          <p:cNvSpPr txBox="1"/>
          <p:nvPr/>
        </p:nvSpPr>
        <p:spPr>
          <a:xfrm>
            <a:off x="1331640" y="2226060"/>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32" name="テキスト ボックス 31"/>
          <p:cNvSpPr txBox="1"/>
          <p:nvPr/>
        </p:nvSpPr>
        <p:spPr>
          <a:xfrm>
            <a:off x="3059832" y="2226060"/>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33" name="テキスト ボックス 32"/>
          <p:cNvSpPr txBox="1"/>
          <p:nvPr/>
        </p:nvSpPr>
        <p:spPr>
          <a:xfrm>
            <a:off x="3563888" y="2226060"/>
            <a:ext cx="1512168" cy="461665"/>
          </a:xfrm>
          <a:prstGeom prst="rect">
            <a:avLst/>
          </a:prstGeom>
          <a:noFill/>
        </p:spPr>
        <p:txBody>
          <a:bodyPr wrap="square" rtlCol="0">
            <a:spAutoFit/>
          </a:bodyPr>
          <a:lstStyle/>
          <a:p>
            <a:r>
              <a:rPr lang="ja-JP" altLang="en-US" sz="2400" dirty="0" smtClean="0"/>
              <a:t>結婚</a:t>
            </a:r>
            <a:endParaRPr kumimoji="1" lang="ja-JP" altLang="en-US" sz="2400" dirty="0"/>
          </a:p>
        </p:txBody>
      </p:sp>
      <p:sp>
        <p:nvSpPr>
          <p:cNvPr id="34" name="テキスト ボックス 33"/>
          <p:cNvSpPr txBox="1"/>
          <p:nvPr/>
        </p:nvSpPr>
        <p:spPr>
          <a:xfrm>
            <a:off x="4427984" y="2226060"/>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37" name="テキスト ボックス 36"/>
          <p:cNvSpPr txBox="1"/>
          <p:nvPr/>
        </p:nvSpPr>
        <p:spPr>
          <a:xfrm>
            <a:off x="7380312" y="2226060"/>
            <a:ext cx="936104" cy="461665"/>
          </a:xfrm>
          <a:prstGeom prst="rect">
            <a:avLst/>
          </a:prstGeom>
          <a:noFill/>
        </p:spPr>
        <p:txBody>
          <a:bodyPr wrap="square" rtlCol="0">
            <a:spAutoFit/>
          </a:bodyPr>
          <a:lstStyle/>
          <a:p>
            <a:r>
              <a:rPr lang="ja-JP" altLang="en-US" sz="2400" dirty="0" smtClean="0"/>
              <a:t>いる</a:t>
            </a:r>
            <a:endParaRPr kumimoji="1" lang="ja-JP" altLang="en-US" sz="2400" dirty="0"/>
          </a:p>
        </p:txBody>
      </p:sp>
      <p:sp>
        <p:nvSpPr>
          <p:cNvPr id="38" name="中かっこ 37"/>
          <p:cNvSpPr/>
          <p:nvPr/>
        </p:nvSpPr>
        <p:spPr>
          <a:xfrm>
            <a:off x="1763688" y="2060848"/>
            <a:ext cx="1224136"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私</a:t>
            </a:r>
            <a:r>
              <a:rPr lang="en-US" altLang="ja-JP" dirty="0" smtClean="0">
                <a:solidFill>
                  <a:schemeClr val="accent2"/>
                </a:solidFill>
              </a:rPr>
              <a:t>, </a:t>
            </a:r>
            <a:r>
              <a:rPr lang="ja-JP" altLang="en-US" dirty="0" smtClean="0">
                <a:solidFill>
                  <a:schemeClr val="accent2"/>
                </a:solidFill>
              </a:rPr>
              <a:t>人</a:t>
            </a:r>
            <a:r>
              <a:rPr lang="en-US" altLang="ja-JP" dirty="0" smtClean="0">
                <a:solidFill>
                  <a:schemeClr val="accent2"/>
                </a:solidFill>
              </a:rPr>
              <a:t>,</a:t>
            </a:r>
          </a:p>
          <a:p>
            <a:r>
              <a:rPr lang="ja-JP" altLang="en-US" dirty="0" smtClean="0">
                <a:solidFill>
                  <a:schemeClr val="accent2"/>
                </a:solidFill>
              </a:rPr>
              <a:t>女性</a:t>
            </a:r>
            <a:r>
              <a:rPr lang="en-US" altLang="ja-JP" dirty="0" smtClean="0">
                <a:solidFill>
                  <a:schemeClr val="accent2"/>
                </a:solidFill>
              </a:rPr>
              <a:t>, …</a:t>
            </a:r>
            <a:endParaRPr lang="ja-JP" altLang="en-US" dirty="0" smtClean="0">
              <a:solidFill>
                <a:schemeClr val="accent2"/>
              </a:solidFill>
            </a:endParaRPr>
          </a:p>
        </p:txBody>
      </p:sp>
      <p:sp>
        <p:nvSpPr>
          <p:cNvPr id="39" name="角丸四角形 38"/>
          <p:cNvSpPr/>
          <p:nvPr/>
        </p:nvSpPr>
        <p:spPr>
          <a:xfrm>
            <a:off x="395536" y="2204864"/>
            <a:ext cx="720080" cy="4320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正解</a:t>
            </a:r>
            <a:endParaRPr kumimoji="1" lang="ja-JP" altLang="en-US" dirty="0"/>
          </a:p>
        </p:txBody>
      </p:sp>
      <p:sp>
        <p:nvSpPr>
          <p:cNvPr id="40" name="テキスト ボックス 39"/>
          <p:cNvSpPr txBox="1"/>
          <p:nvPr/>
        </p:nvSpPr>
        <p:spPr>
          <a:xfrm>
            <a:off x="4860032" y="2226060"/>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41" name="テキスト ボックス 40"/>
          <p:cNvSpPr txBox="1"/>
          <p:nvPr/>
        </p:nvSpPr>
        <p:spPr>
          <a:xfrm>
            <a:off x="6300192" y="2226060"/>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42" name="中かっこ 41"/>
          <p:cNvSpPr/>
          <p:nvPr/>
        </p:nvSpPr>
        <p:spPr>
          <a:xfrm>
            <a:off x="5292080" y="2060848"/>
            <a:ext cx="936104"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子供</a:t>
            </a:r>
            <a:endParaRPr lang="ja-JP" altLang="en-US" dirty="0" smtClean="0">
              <a:solidFill>
                <a:schemeClr val="accent2"/>
              </a:solidFill>
            </a:endParaRPr>
          </a:p>
        </p:txBody>
      </p:sp>
      <p:sp>
        <p:nvSpPr>
          <p:cNvPr id="43" name="テキスト ボックス 42"/>
          <p:cNvSpPr txBox="1"/>
          <p:nvPr/>
        </p:nvSpPr>
        <p:spPr>
          <a:xfrm>
            <a:off x="6660232" y="2226060"/>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44" name="テキスト ボックス 43"/>
          <p:cNvSpPr txBox="1"/>
          <p:nvPr/>
        </p:nvSpPr>
        <p:spPr>
          <a:xfrm>
            <a:off x="6948264" y="2226060"/>
            <a:ext cx="432048" cy="461665"/>
          </a:xfrm>
          <a:prstGeom prst="rect">
            <a:avLst/>
          </a:prstGeom>
          <a:noFill/>
        </p:spPr>
        <p:txBody>
          <a:bodyPr wrap="square" rtlCol="0">
            <a:spAutoFit/>
          </a:bodyPr>
          <a:lstStyle/>
          <a:p>
            <a:r>
              <a:rPr kumimoji="1" lang="ja-JP" altLang="en-US" sz="2400" dirty="0" smtClean="0">
                <a:solidFill>
                  <a:schemeClr val="accent2"/>
                </a:solidFill>
              </a:rPr>
              <a:t>に</a:t>
            </a:r>
            <a:endParaRPr kumimoji="1" lang="ja-JP" altLang="en-US" sz="2400" dirty="0">
              <a:solidFill>
                <a:schemeClr val="accent2"/>
              </a:solidFill>
            </a:endParaRPr>
          </a:p>
        </p:txBody>
      </p:sp>
      <p:sp>
        <p:nvSpPr>
          <p:cNvPr id="45" name="角丸四角形 44"/>
          <p:cNvSpPr/>
          <p:nvPr/>
        </p:nvSpPr>
        <p:spPr>
          <a:xfrm>
            <a:off x="1619672" y="3068960"/>
            <a:ext cx="61206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「子供が いる」の格フレームにニ格が集まっていない</a:t>
            </a:r>
            <a:endParaRPr kumimoji="1" lang="en-US" altLang="ja-JP" dirty="0" smtClean="0"/>
          </a:p>
          <a:p>
            <a:pPr algn="ctr"/>
            <a:r>
              <a:rPr lang="ja-JP" altLang="en-US" dirty="0" smtClean="0"/>
              <a:t>⇒　より大規模な格フレームの利用</a:t>
            </a:r>
            <a:endParaRPr kumimoji="1" lang="ja-JP" altLang="en-US" dirty="0"/>
          </a:p>
        </p:txBody>
      </p:sp>
      <p:sp>
        <p:nvSpPr>
          <p:cNvPr id="46" name="角丸四角形 45"/>
          <p:cNvSpPr/>
          <p:nvPr/>
        </p:nvSpPr>
        <p:spPr>
          <a:xfrm>
            <a:off x="179512" y="4725144"/>
            <a:ext cx="720080" cy="4320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正解</a:t>
            </a:r>
            <a:endParaRPr kumimoji="1" lang="ja-JP" altLang="en-US" dirty="0"/>
          </a:p>
        </p:txBody>
      </p:sp>
      <p:sp>
        <p:nvSpPr>
          <p:cNvPr id="47" name="テキスト ボックス 46"/>
          <p:cNvSpPr txBox="1"/>
          <p:nvPr/>
        </p:nvSpPr>
        <p:spPr>
          <a:xfrm>
            <a:off x="1043608" y="4746340"/>
            <a:ext cx="432048" cy="461665"/>
          </a:xfrm>
          <a:prstGeom prst="rect">
            <a:avLst/>
          </a:prstGeom>
          <a:noFill/>
        </p:spPr>
        <p:txBody>
          <a:bodyPr wrap="square" rtlCol="0">
            <a:spAutoFit/>
          </a:bodyPr>
          <a:lstStyle/>
          <a:p>
            <a:r>
              <a:rPr kumimoji="1" lang="en-US" altLang="ja-JP" sz="2400" dirty="0" smtClean="0">
                <a:solidFill>
                  <a:schemeClr val="accent2"/>
                </a:solidFill>
              </a:rPr>
              <a:t>X:</a:t>
            </a:r>
            <a:endParaRPr kumimoji="1" lang="ja-JP" altLang="en-US" sz="2400" dirty="0">
              <a:solidFill>
                <a:schemeClr val="accent2"/>
              </a:solidFill>
            </a:endParaRPr>
          </a:p>
        </p:txBody>
      </p:sp>
      <p:sp>
        <p:nvSpPr>
          <p:cNvPr id="48" name="テキスト ボックス 47"/>
          <p:cNvSpPr txBox="1"/>
          <p:nvPr/>
        </p:nvSpPr>
        <p:spPr>
          <a:xfrm>
            <a:off x="2483768" y="4746340"/>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49" name="テキスト ボックス 48"/>
          <p:cNvSpPr txBox="1"/>
          <p:nvPr/>
        </p:nvSpPr>
        <p:spPr>
          <a:xfrm>
            <a:off x="5364088" y="5301208"/>
            <a:ext cx="1512168" cy="461665"/>
          </a:xfrm>
          <a:prstGeom prst="rect">
            <a:avLst/>
          </a:prstGeom>
          <a:noFill/>
        </p:spPr>
        <p:txBody>
          <a:bodyPr wrap="square" rtlCol="0">
            <a:spAutoFit/>
          </a:bodyPr>
          <a:lstStyle/>
          <a:p>
            <a:r>
              <a:rPr kumimoji="1" lang="ja-JP" altLang="en-US" sz="2400" dirty="0" smtClean="0"/>
              <a:t>プレゼント</a:t>
            </a:r>
            <a:endParaRPr kumimoji="1" lang="ja-JP" altLang="en-US" sz="2400" dirty="0"/>
          </a:p>
        </p:txBody>
      </p:sp>
      <p:sp>
        <p:nvSpPr>
          <p:cNvPr id="50" name="テキスト ボックス 49"/>
          <p:cNvSpPr txBox="1"/>
          <p:nvPr/>
        </p:nvSpPr>
        <p:spPr>
          <a:xfrm>
            <a:off x="6444208" y="4746340"/>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51" name="テキスト ボックス 50"/>
          <p:cNvSpPr txBox="1"/>
          <p:nvPr/>
        </p:nvSpPr>
        <p:spPr>
          <a:xfrm>
            <a:off x="6804248" y="4746340"/>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52" name="テキスト ボックス 51"/>
          <p:cNvSpPr txBox="1"/>
          <p:nvPr/>
        </p:nvSpPr>
        <p:spPr>
          <a:xfrm>
            <a:off x="7020272" y="4746340"/>
            <a:ext cx="432048" cy="461665"/>
          </a:xfrm>
          <a:prstGeom prst="rect">
            <a:avLst/>
          </a:prstGeom>
          <a:noFill/>
        </p:spPr>
        <p:txBody>
          <a:bodyPr wrap="square" rtlCol="0">
            <a:spAutoFit/>
          </a:bodyPr>
          <a:lstStyle/>
          <a:p>
            <a:r>
              <a:rPr lang="ja-JP" altLang="en-US" sz="2400" dirty="0" smtClean="0">
                <a:solidFill>
                  <a:schemeClr val="accent2"/>
                </a:solidFill>
              </a:rPr>
              <a:t>が</a:t>
            </a:r>
            <a:endParaRPr kumimoji="1" lang="ja-JP" altLang="en-US" sz="2400" dirty="0">
              <a:solidFill>
                <a:schemeClr val="accent2"/>
              </a:solidFill>
            </a:endParaRPr>
          </a:p>
        </p:txBody>
      </p:sp>
      <p:sp>
        <p:nvSpPr>
          <p:cNvPr id="53" name="テキスト ボックス 52"/>
          <p:cNvSpPr txBox="1"/>
          <p:nvPr/>
        </p:nvSpPr>
        <p:spPr>
          <a:xfrm>
            <a:off x="7884368" y="4746340"/>
            <a:ext cx="1512168" cy="461665"/>
          </a:xfrm>
          <a:prstGeom prst="rect">
            <a:avLst/>
          </a:prstGeom>
          <a:noFill/>
        </p:spPr>
        <p:txBody>
          <a:bodyPr wrap="square" rtlCol="0">
            <a:spAutoFit/>
          </a:bodyPr>
          <a:lstStyle/>
          <a:p>
            <a:r>
              <a:rPr kumimoji="1" lang="ja-JP" altLang="en-US" sz="2400" dirty="0" smtClean="0"/>
              <a:t>喜ばれる</a:t>
            </a:r>
            <a:endParaRPr kumimoji="1" lang="ja-JP" altLang="en-US" sz="2400" dirty="0"/>
          </a:p>
        </p:txBody>
      </p:sp>
      <p:sp>
        <p:nvSpPr>
          <p:cNvPr id="54" name="中かっこ 53"/>
          <p:cNvSpPr/>
          <p:nvPr/>
        </p:nvSpPr>
        <p:spPr>
          <a:xfrm>
            <a:off x="1403648" y="4581128"/>
            <a:ext cx="1152128"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人</a:t>
            </a:r>
            <a:r>
              <a:rPr lang="en-US" altLang="ja-JP" dirty="0" smtClean="0">
                <a:solidFill>
                  <a:schemeClr val="accent2"/>
                </a:solidFill>
              </a:rPr>
              <a:t>, </a:t>
            </a:r>
            <a:r>
              <a:rPr lang="ja-JP" altLang="en-US" dirty="0" smtClean="0">
                <a:solidFill>
                  <a:schemeClr val="accent2"/>
                </a:solidFill>
              </a:rPr>
              <a:t>女性</a:t>
            </a:r>
            <a:r>
              <a:rPr lang="en-US" altLang="ja-JP" dirty="0" smtClean="0">
                <a:solidFill>
                  <a:schemeClr val="accent2"/>
                </a:solidFill>
              </a:rPr>
              <a:t>, </a:t>
            </a:r>
            <a:endParaRPr lang="en-US" altLang="ja-JP" dirty="0" smtClean="0">
              <a:solidFill>
                <a:schemeClr val="accent2"/>
              </a:solidFill>
            </a:endParaRPr>
          </a:p>
          <a:p>
            <a:r>
              <a:rPr lang="ja-JP" altLang="en-US" dirty="0" smtClean="0">
                <a:solidFill>
                  <a:schemeClr val="accent2"/>
                </a:solidFill>
              </a:rPr>
              <a:t>私</a:t>
            </a:r>
            <a:r>
              <a:rPr lang="en-US" altLang="ja-JP" dirty="0" smtClean="0">
                <a:solidFill>
                  <a:schemeClr val="accent2"/>
                </a:solidFill>
              </a:rPr>
              <a:t>,  …</a:t>
            </a:r>
            <a:endParaRPr lang="ja-JP" altLang="en-US" dirty="0" smtClean="0">
              <a:solidFill>
                <a:schemeClr val="accent2"/>
              </a:solidFill>
            </a:endParaRPr>
          </a:p>
        </p:txBody>
      </p:sp>
      <p:sp>
        <p:nvSpPr>
          <p:cNvPr id="55" name="テキスト ボックス 54"/>
          <p:cNvSpPr txBox="1"/>
          <p:nvPr/>
        </p:nvSpPr>
        <p:spPr>
          <a:xfrm>
            <a:off x="2915816" y="4746340"/>
            <a:ext cx="432048" cy="461665"/>
          </a:xfrm>
          <a:prstGeom prst="rect">
            <a:avLst/>
          </a:prstGeom>
          <a:noFill/>
        </p:spPr>
        <p:txBody>
          <a:bodyPr wrap="square" rtlCol="0">
            <a:spAutoFit/>
          </a:bodyPr>
          <a:lstStyle/>
          <a:p>
            <a:r>
              <a:rPr kumimoji="1" lang="en-US" altLang="ja-JP" sz="2400" dirty="0" smtClean="0">
                <a:solidFill>
                  <a:schemeClr val="accent2"/>
                </a:solidFill>
              </a:rPr>
              <a:t>Y:</a:t>
            </a:r>
            <a:endParaRPr kumimoji="1" lang="ja-JP" altLang="en-US" sz="2400" dirty="0">
              <a:solidFill>
                <a:schemeClr val="accent2"/>
              </a:solidFill>
            </a:endParaRPr>
          </a:p>
        </p:txBody>
      </p:sp>
      <p:sp>
        <p:nvSpPr>
          <p:cNvPr id="56" name="中かっこ 55"/>
          <p:cNvSpPr/>
          <p:nvPr/>
        </p:nvSpPr>
        <p:spPr>
          <a:xfrm>
            <a:off x="3275856" y="4581128"/>
            <a:ext cx="1080120"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商品</a:t>
            </a:r>
            <a:r>
              <a:rPr lang="en-US" altLang="ja-JP" dirty="0" smtClean="0">
                <a:solidFill>
                  <a:schemeClr val="accent2"/>
                </a:solidFill>
              </a:rPr>
              <a:t>, </a:t>
            </a:r>
          </a:p>
          <a:p>
            <a:r>
              <a:rPr lang="ja-JP" altLang="en-US" dirty="0" smtClean="0">
                <a:solidFill>
                  <a:schemeClr val="accent2"/>
                </a:solidFill>
              </a:rPr>
              <a:t>花</a:t>
            </a:r>
            <a:r>
              <a:rPr lang="en-US" altLang="ja-JP" dirty="0" smtClean="0">
                <a:solidFill>
                  <a:schemeClr val="accent2"/>
                </a:solidFill>
              </a:rPr>
              <a:t>,   …</a:t>
            </a:r>
            <a:endParaRPr lang="ja-JP" altLang="en-US" dirty="0" smtClean="0">
              <a:solidFill>
                <a:schemeClr val="accent2"/>
              </a:solidFill>
            </a:endParaRPr>
          </a:p>
        </p:txBody>
      </p:sp>
      <p:sp>
        <p:nvSpPr>
          <p:cNvPr id="57" name="テキスト ボックス 56"/>
          <p:cNvSpPr txBox="1"/>
          <p:nvPr/>
        </p:nvSpPr>
        <p:spPr>
          <a:xfrm>
            <a:off x="4355976" y="4746340"/>
            <a:ext cx="432048" cy="461665"/>
          </a:xfrm>
          <a:prstGeom prst="rect">
            <a:avLst/>
          </a:prstGeom>
          <a:noFill/>
        </p:spPr>
        <p:txBody>
          <a:bodyPr wrap="square" rtlCol="0">
            <a:spAutoFit/>
          </a:bodyPr>
          <a:lstStyle/>
          <a:p>
            <a:r>
              <a:rPr lang="ja-JP" altLang="en-US" sz="2400" dirty="0" smtClean="0">
                <a:solidFill>
                  <a:schemeClr val="accent2"/>
                </a:solidFill>
              </a:rPr>
              <a:t>を</a:t>
            </a:r>
            <a:endParaRPr kumimoji="1" lang="ja-JP" altLang="en-US" sz="2400" dirty="0">
              <a:solidFill>
                <a:schemeClr val="accent2"/>
              </a:solidFill>
            </a:endParaRPr>
          </a:p>
        </p:txBody>
      </p:sp>
      <p:sp>
        <p:nvSpPr>
          <p:cNvPr id="58" name="テキスト ボックス 57"/>
          <p:cNvSpPr txBox="1"/>
          <p:nvPr/>
        </p:nvSpPr>
        <p:spPr>
          <a:xfrm>
            <a:off x="7380312" y="4746340"/>
            <a:ext cx="432048" cy="461665"/>
          </a:xfrm>
          <a:prstGeom prst="rect">
            <a:avLst/>
          </a:prstGeom>
          <a:noFill/>
        </p:spPr>
        <p:txBody>
          <a:bodyPr wrap="square" rtlCol="0">
            <a:spAutoFit/>
          </a:bodyPr>
          <a:lstStyle/>
          <a:p>
            <a:r>
              <a:rPr lang="en-US" altLang="ja-JP" sz="2400" dirty="0" smtClean="0">
                <a:solidFill>
                  <a:schemeClr val="accent2"/>
                </a:solidFill>
              </a:rPr>
              <a:t>Z</a:t>
            </a:r>
            <a:endParaRPr kumimoji="1" lang="en-US" altLang="ja-JP" sz="2400" dirty="0" smtClean="0">
              <a:solidFill>
                <a:schemeClr val="accent2"/>
              </a:solidFill>
            </a:endParaRPr>
          </a:p>
        </p:txBody>
      </p:sp>
      <p:sp>
        <p:nvSpPr>
          <p:cNvPr id="59" name="テキスト ボックス 58"/>
          <p:cNvSpPr txBox="1"/>
          <p:nvPr/>
        </p:nvSpPr>
        <p:spPr>
          <a:xfrm>
            <a:off x="7596336" y="4746340"/>
            <a:ext cx="432048" cy="461665"/>
          </a:xfrm>
          <a:prstGeom prst="rect">
            <a:avLst/>
          </a:prstGeom>
          <a:noFill/>
        </p:spPr>
        <p:txBody>
          <a:bodyPr wrap="square" rtlCol="0">
            <a:spAutoFit/>
          </a:bodyPr>
          <a:lstStyle/>
          <a:p>
            <a:r>
              <a:rPr kumimoji="1" lang="ja-JP" altLang="en-US" sz="2400" dirty="0" smtClean="0">
                <a:solidFill>
                  <a:schemeClr val="accent2"/>
                </a:solidFill>
              </a:rPr>
              <a:t>に</a:t>
            </a:r>
            <a:endParaRPr kumimoji="1" lang="ja-JP" altLang="en-US" sz="2400" dirty="0">
              <a:solidFill>
                <a:schemeClr val="accent2"/>
              </a:solidFill>
            </a:endParaRPr>
          </a:p>
        </p:txBody>
      </p:sp>
      <p:sp>
        <p:nvSpPr>
          <p:cNvPr id="60" name="テキスト ボックス 59"/>
          <p:cNvSpPr txBox="1"/>
          <p:nvPr/>
        </p:nvSpPr>
        <p:spPr>
          <a:xfrm>
            <a:off x="4716016" y="4746340"/>
            <a:ext cx="432048" cy="461665"/>
          </a:xfrm>
          <a:prstGeom prst="rect">
            <a:avLst/>
          </a:prstGeom>
          <a:noFill/>
        </p:spPr>
        <p:txBody>
          <a:bodyPr wrap="square" rtlCol="0">
            <a:spAutoFit/>
          </a:bodyPr>
          <a:lstStyle/>
          <a:p>
            <a:r>
              <a:rPr lang="en-US" altLang="ja-JP" sz="2400" dirty="0" smtClean="0">
                <a:solidFill>
                  <a:schemeClr val="accent2"/>
                </a:solidFill>
              </a:rPr>
              <a:t>Z</a:t>
            </a:r>
            <a:r>
              <a:rPr kumimoji="1" lang="en-US" altLang="ja-JP" sz="2400" dirty="0" smtClean="0">
                <a:solidFill>
                  <a:schemeClr val="accent2"/>
                </a:solidFill>
              </a:rPr>
              <a:t>:</a:t>
            </a:r>
            <a:endParaRPr kumimoji="1" lang="ja-JP" altLang="en-US" sz="2400" dirty="0">
              <a:solidFill>
                <a:schemeClr val="accent2"/>
              </a:solidFill>
            </a:endParaRPr>
          </a:p>
        </p:txBody>
      </p:sp>
      <p:sp>
        <p:nvSpPr>
          <p:cNvPr id="61" name="中かっこ 60"/>
          <p:cNvSpPr/>
          <p:nvPr/>
        </p:nvSpPr>
        <p:spPr>
          <a:xfrm>
            <a:off x="5076056" y="4581128"/>
            <a:ext cx="936104" cy="792088"/>
          </a:xfrm>
          <a:prstGeom prst="bracePair">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chemeClr val="accent2"/>
                </a:solidFill>
              </a:rPr>
              <a:t>彼女</a:t>
            </a:r>
            <a:r>
              <a:rPr lang="en-US" altLang="ja-JP" dirty="0" smtClean="0">
                <a:solidFill>
                  <a:schemeClr val="accent2"/>
                </a:solidFill>
              </a:rPr>
              <a:t>, </a:t>
            </a:r>
            <a:endParaRPr lang="en-US" altLang="ja-JP" dirty="0" smtClean="0">
              <a:solidFill>
                <a:schemeClr val="accent2"/>
              </a:solidFill>
            </a:endParaRPr>
          </a:p>
          <a:p>
            <a:r>
              <a:rPr lang="ja-JP" altLang="en-US" dirty="0" smtClean="0">
                <a:solidFill>
                  <a:schemeClr val="accent2"/>
                </a:solidFill>
              </a:rPr>
              <a:t>親</a:t>
            </a:r>
            <a:r>
              <a:rPr lang="en-US" altLang="ja-JP" dirty="0" smtClean="0">
                <a:solidFill>
                  <a:schemeClr val="accent2"/>
                </a:solidFill>
              </a:rPr>
              <a:t>, </a:t>
            </a:r>
            <a:r>
              <a:rPr lang="en-US" altLang="ja-JP" dirty="0" smtClean="0">
                <a:solidFill>
                  <a:schemeClr val="accent2"/>
                </a:solidFill>
              </a:rPr>
              <a:t> …</a:t>
            </a:r>
            <a:endParaRPr lang="ja-JP" altLang="en-US" dirty="0" smtClean="0">
              <a:solidFill>
                <a:schemeClr val="accent2"/>
              </a:solidFill>
            </a:endParaRPr>
          </a:p>
        </p:txBody>
      </p:sp>
      <p:sp>
        <p:nvSpPr>
          <p:cNvPr id="62" name="テキスト ボックス 61"/>
          <p:cNvSpPr txBox="1"/>
          <p:nvPr/>
        </p:nvSpPr>
        <p:spPr>
          <a:xfrm>
            <a:off x="5940152" y="4746340"/>
            <a:ext cx="432048" cy="461665"/>
          </a:xfrm>
          <a:prstGeom prst="rect">
            <a:avLst/>
          </a:prstGeom>
          <a:noFill/>
        </p:spPr>
        <p:txBody>
          <a:bodyPr wrap="square" rtlCol="0">
            <a:spAutoFit/>
          </a:bodyPr>
          <a:lstStyle/>
          <a:p>
            <a:r>
              <a:rPr lang="ja-JP" altLang="en-US" sz="2400" dirty="0" smtClean="0">
                <a:solidFill>
                  <a:schemeClr val="accent2"/>
                </a:solidFill>
              </a:rPr>
              <a:t>に</a:t>
            </a:r>
            <a:endParaRPr kumimoji="1" lang="ja-JP" altLang="en-US" sz="2400" dirty="0">
              <a:solidFill>
                <a:schemeClr val="accent2"/>
              </a:solidFill>
            </a:endParaRPr>
          </a:p>
        </p:txBody>
      </p:sp>
      <p:sp>
        <p:nvSpPr>
          <p:cNvPr id="64" name="角丸四角形 63"/>
          <p:cNvSpPr/>
          <p:nvPr/>
        </p:nvSpPr>
        <p:spPr>
          <a:xfrm>
            <a:off x="1619672" y="5877272"/>
            <a:ext cx="61206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a:t>
            </a:r>
            <a:r>
              <a:rPr lang="ja-JP" altLang="en-US" dirty="0" smtClean="0"/>
              <a:t>私が花をプレゼントしたら彼女に喜ばれた</a:t>
            </a:r>
            <a:r>
              <a:rPr lang="en-US" altLang="ja-JP" dirty="0" smtClean="0"/>
              <a:t>”</a:t>
            </a:r>
            <a:r>
              <a:rPr lang="ja-JP" altLang="en-US" dirty="0" smtClean="0"/>
              <a:t>の出現</a:t>
            </a:r>
            <a:r>
              <a:rPr lang="ja-JP" altLang="en-US" dirty="0" smtClean="0"/>
              <a:t>や</a:t>
            </a:r>
            <a:endParaRPr lang="en-US" altLang="ja-JP" dirty="0" smtClean="0"/>
          </a:p>
          <a:p>
            <a:pPr algn="ctr"/>
            <a:r>
              <a:rPr kumimoji="1" lang="ja-JP" altLang="en-US" dirty="0" smtClean="0"/>
              <a:t>「プレゼント </a:t>
            </a:r>
            <a:r>
              <a:rPr lang="ja-JP" altLang="en-US" dirty="0" smtClean="0"/>
              <a:t>⇒ 喜ぶ</a:t>
            </a:r>
            <a:r>
              <a:rPr kumimoji="1" lang="ja-JP" altLang="en-US" dirty="0" smtClean="0"/>
              <a:t> 」のアライメント結果の</a:t>
            </a:r>
            <a:r>
              <a:rPr lang="ja-JP" altLang="en-US" dirty="0" smtClean="0"/>
              <a:t>利用</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dissolv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dissolve">
                                      <p:cBhvr>
                                        <p:cTn id="33" dur="500"/>
                                        <p:tgtEl>
                                          <p:spTgt spid="10"/>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dissolve">
                                      <p:cBhvr>
                                        <p:cTn id="36" dur="500"/>
                                        <p:tgtEl>
                                          <p:spTgt spid="11"/>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dissolve">
                                      <p:cBhvr>
                                        <p:cTn id="45" dur="500"/>
                                        <p:tgtEl>
                                          <p:spTgt spid="14"/>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dissolve">
                                      <p:cBhvr>
                                        <p:cTn id="48" dur="500"/>
                                        <p:tgtEl>
                                          <p:spTgt spid="15"/>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dissolve">
                                      <p:cBhvr>
                                        <p:cTn id="51" dur="500"/>
                                        <p:tgtEl>
                                          <p:spTgt spid="46"/>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dissolve">
                                      <p:cBhvr>
                                        <p:cTn id="54" dur="500"/>
                                        <p:tgtEl>
                                          <p:spTgt spid="47"/>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dissolve">
                                      <p:cBhvr>
                                        <p:cTn id="57" dur="500"/>
                                        <p:tgtEl>
                                          <p:spTgt spid="48"/>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dissolve">
                                      <p:cBhvr>
                                        <p:cTn id="60" dur="500"/>
                                        <p:tgtEl>
                                          <p:spTgt spid="49"/>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dissolve">
                                      <p:cBhvr>
                                        <p:cTn id="63" dur="500"/>
                                        <p:tgtEl>
                                          <p:spTgt spid="50"/>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51"/>
                                        </p:tgtEl>
                                        <p:attrNameLst>
                                          <p:attrName>style.visibility</p:attrName>
                                        </p:attrNameLst>
                                      </p:cBhvr>
                                      <p:to>
                                        <p:strVal val="visible"/>
                                      </p:to>
                                    </p:set>
                                    <p:animEffect transition="in" filter="dissolve">
                                      <p:cBhvr>
                                        <p:cTn id="66" dur="500"/>
                                        <p:tgtEl>
                                          <p:spTgt spid="51"/>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dissolve">
                                      <p:cBhvr>
                                        <p:cTn id="69" dur="500"/>
                                        <p:tgtEl>
                                          <p:spTgt spid="52"/>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dissolve">
                                      <p:cBhvr>
                                        <p:cTn id="72" dur="500"/>
                                        <p:tgtEl>
                                          <p:spTgt spid="53"/>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dissolve">
                                      <p:cBhvr>
                                        <p:cTn id="75" dur="500"/>
                                        <p:tgtEl>
                                          <p:spTgt spid="54"/>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dissolve">
                                      <p:cBhvr>
                                        <p:cTn id="78" dur="500"/>
                                        <p:tgtEl>
                                          <p:spTgt spid="55"/>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56"/>
                                        </p:tgtEl>
                                        <p:attrNameLst>
                                          <p:attrName>style.visibility</p:attrName>
                                        </p:attrNameLst>
                                      </p:cBhvr>
                                      <p:to>
                                        <p:strVal val="visible"/>
                                      </p:to>
                                    </p:set>
                                    <p:animEffect transition="in" filter="dissolve">
                                      <p:cBhvr>
                                        <p:cTn id="81" dur="500"/>
                                        <p:tgtEl>
                                          <p:spTgt spid="56"/>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57"/>
                                        </p:tgtEl>
                                        <p:attrNameLst>
                                          <p:attrName>style.visibility</p:attrName>
                                        </p:attrNameLst>
                                      </p:cBhvr>
                                      <p:to>
                                        <p:strVal val="visible"/>
                                      </p:to>
                                    </p:set>
                                    <p:animEffect transition="in" filter="dissolve">
                                      <p:cBhvr>
                                        <p:cTn id="84" dur="500"/>
                                        <p:tgtEl>
                                          <p:spTgt spid="57"/>
                                        </p:tgtEl>
                                      </p:cBhvr>
                                    </p:animEffect>
                                  </p:childTnLst>
                                </p:cTn>
                              </p:par>
                              <p:par>
                                <p:cTn id="85" presetID="9" presetClass="entr" presetSubtype="0" fill="hold" grpId="0" nodeType="with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dissolve">
                                      <p:cBhvr>
                                        <p:cTn id="87" dur="500"/>
                                        <p:tgtEl>
                                          <p:spTgt spid="58"/>
                                        </p:tgtEl>
                                      </p:cBhvr>
                                    </p:animEffect>
                                  </p:childTnLst>
                                </p:cTn>
                              </p:par>
                              <p:par>
                                <p:cTn id="88" presetID="9"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dissolve">
                                      <p:cBhvr>
                                        <p:cTn id="90" dur="500"/>
                                        <p:tgtEl>
                                          <p:spTgt spid="59"/>
                                        </p:tgtEl>
                                      </p:cBhvr>
                                    </p:animEffect>
                                  </p:childTnLst>
                                </p:cTn>
                              </p:par>
                              <p:par>
                                <p:cTn id="91" presetID="9" presetClass="entr" presetSubtype="0" fill="hold" grpId="0" nodeType="withEffect">
                                  <p:stCondLst>
                                    <p:cond delay="0"/>
                                  </p:stCondLst>
                                  <p:childTnLst>
                                    <p:set>
                                      <p:cBhvr>
                                        <p:cTn id="92" dur="1" fill="hold">
                                          <p:stCondLst>
                                            <p:cond delay="0"/>
                                          </p:stCondLst>
                                        </p:cTn>
                                        <p:tgtEl>
                                          <p:spTgt spid="60"/>
                                        </p:tgtEl>
                                        <p:attrNameLst>
                                          <p:attrName>style.visibility</p:attrName>
                                        </p:attrNameLst>
                                      </p:cBhvr>
                                      <p:to>
                                        <p:strVal val="visible"/>
                                      </p:to>
                                    </p:set>
                                    <p:animEffect transition="in" filter="dissolve">
                                      <p:cBhvr>
                                        <p:cTn id="93" dur="500"/>
                                        <p:tgtEl>
                                          <p:spTgt spid="60"/>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dissolve">
                                      <p:cBhvr>
                                        <p:cTn id="96" dur="500"/>
                                        <p:tgtEl>
                                          <p:spTgt spid="61"/>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dissolve">
                                      <p:cBhvr>
                                        <p:cTn id="99" dur="500"/>
                                        <p:tgtEl>
                                          <p:spTgt spid="62"/>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dissolve">
                                      <p:cBhvr>
                                        <p:cTn id="10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animBg="1"/>
      <p:bldP spid="11" grpId="0"/>
      <p:bldP spid="12" grpId="0" animBg="1"/>
      <p:bldP spid="13" grpId="0"/>
      <p:bldP spid="14" grpId="0"/>
      <p:bldP spid="15" grpId="0"/>
      <p:bldP spid="45" grpId="0" animBg="1"/>
      <p:bldP spid="46" grpId="0" animBg="1"/>
      <p:bldP spid="47" grpId="0"/>
      <p:bldP spid="48" grpId="0"/>
      <p:bldP spid="49" grpId="0"/>
      <p:bldP spid="50" grpId="0"/>
      <p:bldP spid="51" grpId="0"/>
      <p:bldP spid="52" grpId="0"/>
      <p:bldP spid="53" grpId="0"/>
      <p:bldP spid="54" grpId="0" animBg="1"/>
      <p:bldP spid="55" grpId="0"/>
      <p:bldP spid="56" grpId="0" animBg="1"/>
      <p:bldP spid="57" grpId="0"/>
      <p:bldP spid="58" grpId="0"/>
      <p:bldP spid="59" grpId="0"/>
      <p:bldP spid="60" grpId="0"/>
      <p:bldP spid="61" grpId="0" animBg="1"/>
      <p:bldP spid="62" grpId="0"/>
      <p:bldP spid="6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アンカーベースの手法との比較 </a:t>
            </a:r>
            <a:r>
              <a:rPr lang="en-US" altLang="ja-JP" dirty="0" smtClean="0"/>
              <a:t>(1/2)</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[chambers+ 08]</a:t>
            </a:r>
            <a:r>
              <a:rPr kumimoji="1" lang="ja-JP" altLang="en-US" dirty="0" smtClean="0"/>
              <a:t>と比較</a:t>
            </a:r>
            <a:endParaRPr kumimoji="1" lang="en-US" altLang="ja-JP" dirty="0" smtClean="0"/>
          </a:p>
          <a:p>
            <a:r>
              <a:rPr lang="ja-JP" altLang="en-US" dirty="0" smtClean="0"/>
              <a:t>共参照解析の精度はあまり高くない</a:t>
            </a:r>
            <a:endParaRPr lang="en-US" altLang="ja-JP" dirty="0" smtClean="0"/>
          </a:p>
          <a:p>
            <a:pPr lvl="1"/>
            <a:r>
              <a:rPr kumimoji="1" lang="ja-JP" altLang="en-US" dirty="0" smtClean="0"/>
              <a:t>新聞テキストで</a:t>
            </a:r>
            <a:r>
              <a:rPr kumimoji="1" lang="en-US" altLang="ja-JP" dirty="0" smtClean="0"/>
              <a:t>F</a:t>
            </a:r>
            <a:r>
              <a:rPr kumimoji="1" lang="ja-JP" altLang="en-US" dirty="0" smtClean="0"/>
              <a:t>値は約</a:t>
            </a:r>
            <a:r>
              <a:rPr kumimoji="1" lang="en-US" altLang="ja-JP" dirty="0" smtClean="0"/>
              <a:t>0.75</a:t>
            </a:r>
            <a:r>
              <a:rPr lang="ja-JP" altLang="en-US" dirty="0" smtClean="0"/>
              <a:t> </a:t>
            </a:r>
            <a:r>
              <a:rPr kumimoji="1" lang="en-US" altLang="ja-JP" dirty="0" smtClean="0"/>
              <a:t>[Sasano+07]</a:t>
            </a:r>
          </a:p>
          <a:p>
            <a:r>
              <a:rPr lang="ja-JP" altLang="en-US" dirty="0" smtClean="0"/>
              <a:t>ある</a:t>
            </a:r>
            <a:r>
              <a:rPr lang="en-US" altLang="ja-JP" dirty="0" smtClean="0"/>
              <a:t>Web</a:t>
            </a:r>
            <a:r>
              <a:rPr lang="ja-JP" altLang="en-US" dirty="0" smtClean="0"/>
              <a:t>ページで名詞が</a:t>
            </a:r>
            <a:r>
              <a:rPr lang="en-US" altLang="ja-JP" dirty="0" smtClean="0"/>
              <a:t>2</a:t>
            </a:r>
            <a:r>
              <a:rPr lang="ja-JP" altLang="en-US" dirty="0" smtClean="0"/>
              <a:t>度出現し、述語</a:t>
            </a:r>
            <a:r>
              <a:rPr lang="en-US" altLang="ja-JP" dirty="0" smtClean="0"/>
              <a:t>w</a:t>
            </a:r>
            <a:r>
              <a:rPr lang="ja-JP" altLang="en-US" dirty="0" smtClean="0"/>
              <a:t>と</a:t>
            </a:r>
            <a:r>
              <a:rPr lang="ja-JP" altLang="en-US" dirty="0" smtClean="0"/>
              <a:t>述語</a:t>
            </a:r>
            <a:r>
              <a:rPr lang="en-US" altLang="ja-JP" dirty="0" smtClean="0"/>
              <a:t>v</a:t>
            </a:r>
            <a:r>
              <a:rPr lang="ja-JP" altLang="en-US" dirty="0" smtClean="0"/>
              <a:t>に対して構文的関係を持てばアンカーとみなす </a:t>
            </a:r>
            <a:r>
              <a:rPr lang="en-US" altLang="ja-JP" dirty="0" smtClean="0"/>
              <a:t>[Pekar+06, </a:t>
            </a:r>
            <a:r>
              <a:rPr lang="ja-JP" altLang="en-US" dirty="0" smtClean="0"/>
              <a:t>阿部</a:t>
            </a:r>
            <a:r>
              <a:rPr lang="en-US" altLang="ja-JP" dirty="0" smtClean="0"/>
              <a:t>+10]</a:t>
            </a:r>
            <a:endParaRPr kumimoji="1" lang="ja-JP" altLang="en-US" i="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アンカーベースの手法との比較 </a:t>
            </a:r>
            <a:r>
              <a:rPr lang="en-US" altLang="ja-JP" dirty="0" smtClean="0"/>
              <a:t>(2/2)</a:t>
            </a:r>
            <a:endParaRPr kumimoji="1" lang="ja-JP" altLang="en-US" dirty="0"/>
          </a:p>
        </p:txBody>
      </p:sp>
      <p:sp>
        <p:nvSpPr>
          <p:cNvPr id="5" name="コンテンツ プレースホルダ 4"/>
          <p:cNvSpPr>
            <a:spLocks noGrp="1"/>
          </p:cNvSpPr>
          <p:nvPr>
            <p:ph idx="1"/>
          </p:nvPr>
        </p:nvSpPr>
        <p:spPr/>
        <p:txBody>
          <a:bodyPr/>
          <a:lstStyle/>
          <a:p>
            <a:r>
              <a:rPr lang="ja-JP" altLang="en-US" dirty="0" smtClean="0"/>
              <a:t>提案手法で獲得されたルールにおいて、アライメントがとれた項における頻度上位</a:t>
            </a:r>
            <a:r>
              <a:rPr kumimoji="1" lang="en-US" altLang="ja-JP" i="1" dirty="0" smtClean="0"/>
              <a:t>k</a:t>
            </a:r>
            <a:r>
              <a:rPr kumimoji="1" lang="en-US" altLang="ja-JP" dirty="0" smtClean="0"/>
              <a:t>(=</a:t>
            </a:r>
            <a:r>
              <a:rPr kumimoji="1" lang="en-US" altLang="ja-JP" dirty="0" smtClean="0"/>
              <a:t>5)</a:t>
            </a:r>
            <a:r>
              <a:rPr kumimoji="1" lang="ja-JP" altLang="en-US" dirty="0" smtClean="0"/>
              <a:t>個の名詞を対象</a:t>
            </a:r>
            <a:endParaRPr kumimoji="1" lang="en-US" altLang="ja-JP" dirty="0" smtClean="0"/>
          </a:p>
          <a:p>
            <a:r>
              <a:rPr kumimoji="1" lang="ja-JP" altLang="en-US" dirty="0" smtClean="0"/>
              <a:t>それらがアンカーベースの手法で獲得できるか</a:t>
            </a:r>
            <a:r>
              <a:rPr lang="ja-JP" altLang="en-US" dirty="0" smtClean="0"/>
              <a:t>を調べた</a:t>
            </a:r>
            <a:endParaRPr kumimoji="1" lang="ja-JP" altLang="en-US" dirty="0"/>
          </a:p>
        </p:txBody>
      </p:sp>
      <p:sp>
        <p:nvSpPr>
          <p:cNvPr id="7" name="テキスト ボックス 6"/>
          <p:cNvSpPr txBox="1"/>
          <p:nvPr/>
        </p:nvSpPr>
        <p:spPr>
          <a:xfrm>
            <a:off x="179512" y="5034372"/>
            <a:ext cx="432048" cy="461665"/>
          </a:xfrm>
          <a:prstGeom prst="rect">
            <a:avLst/>
          </a:prstGeom>
          <a:noFill/>
        </p:spPr>
        <p:txBody>
          <a:bodyPr wrap="square" rtlCol="0">
            <a:spAutoFit/>
          </a:bodyPr>
          <a:lstStyle/>
          <a:p>
            <a:r>
              <a:rPr kumimoji="1" lang="en-US" altLang="ja-JP" sz="2400" dirty="0" smtClean="0"/>
              <a:t>X:</a:t>
            </a:r>
            <a:endParaRPr kumimoji="1" lang="ja-JP" altLang="en-US" sz="2400" dirty="0"/>
          </a:p>
        </p:txBody>
      </p:sp>
      <p:sp>
        <p:nvSpPr>
          <p:cNvPr id="8" name="テキスト ボックス 7"/>
          <p:cNvSpPr txBox="1"/>
          <p:nvPr/>
        </p:nvSpPr>
        <p:spPr>
          <a:xfrm>
            <a:off x="2267744" y="5034372"/>
            <a:ext cx="432048" cy="461665"/>
          </a:xfrm>
          <a:prstGeom prst="rect">
            <a:avLst/>
          </a:prstGeom>
          <a:noFill/>
        </p:spPr>
        <p:txBody>
          <a:bodyPr wrap="square" rtlCol="0">
            <a:spAutoFit/>
          </a:bodyPr>
          <a:lstStyle/>
          <a:p>
            <a:r>
              <a:rPr lang="ja-JP" altLang="en-US" sz="2400" dirty="0" smtClean="0"/>
              <a:t>が</a:t>
            </a:r>
            <a:endParaRPr kumimoji="1" lang="ja-JP" altLang="en-US" sz="2400" dirty="0"/>
          </a:p>
        </p:txBody>
      </p:sp>
      <p:sp>
        <p:nvSpPr>
          <p:cNvPr id="9" name="テキスト ボックス 8"/>
          <p:cNvSpPr txBox="1"/>
          <p:nvPr/>
        </p:nvSpPr>
        <p:spPr>
          <a:xfrm>
            <a:off x="4788024" y="5034372"/>
            <a:ext cx="1224136" cy="461665"/>
          </a:xfrm>
          <a:prstGeom prst="rect">
            <a:avLst/>
          </a:prstGeom>
          <a:noFill/>
        </p:spPr>
        <p:txBody>
          <a:bodyPr wrap="square" rtlCol="0">
            <a:spAutoFit/>
          </a:bodyPr>
          <a:lstStyle/>
          <a:p>
            <a:r>
              <a:rPr lang="ja-JP" altLang="en-US" sz="2400" dirty="0" smtClean="0"/>
              <a:t>訪ねる</a:t>
            </a:r>
            <a:endParaRPr kumimoji="1" lang="ja-JP" altLang="en-US" sz="2400" dirty="0"/>
          </a:p>
        </p:txBody>
      </p:sp>
      <p:sp>
        <p:nvSpPr>
          <p:cNvPr id="10" name="テキスト ボックス 9"/>
          <p:cNvSpPr txBox="1"/>
          <p:nvPr/>
        </p:nvSpPr>
        <p:spPr>
          <a:xfrm>
            <a:off x="5724128" y="5034372"/>
            <a:ext cx="432048" cy="461665"/>
          </a:xfrm>
          <a:prstGeom prst="rect">
            <a:avLst/>
          </a:prstGeom>
          <a:noFill/>
        </p:spPr>
        <p:txBody>
          <a:bodyPr wrap="square" rtlCol="0">
            <a:spAutoFit/>
          </a:bodyPr>
          <a:lstStyle/>
          <a:p>
            <a:r>
              <a:rPr lang="ja-JP" altLang="en-US" sz="2400" dirty="0" smtClean="0"/>
              <a:t>⇒</a:t>
            </a:r>
            <a:endParaRPr kumimoji="1" lang="ja-JP" altLang="en-US" sz="2400" dirty="0"/>
          </a:p>
        </p:txBody>
      </p:sp>
      <p:sp>
        <p:nvSpPr>
          <p:cNvPr id="11" name="テキスト ボックス 10"/>
          <p:cNvSpPr txBox="1"/>
          <p:nvPr/>
        </p:nvSpPr>
        <p:spPr>
          <a:xfrm>
            <a:off x="6084168" y="5034372"/>
            <a:ext cx="432048" cy="461665"/>
          </a:xfrm>
          <a:prstGeom prst="rect">
            <a:avLst/>
          </a:prstGeom>
          <a:noFill/>
        </p:spPr>
        <p:txBody>
          <a:bodyPr wrap="square" rtlCol="0">
            <a:spAutoFit/>
          </a:bodyPr>
          <a:lstStyle/>
          <a:p>
            <a:r>
              <a:rPr kumimoji="1" lang="en-US" altLang="ja-JP" sz="2400" dirty="0" smtClean="0"/>
              <a:t>X</a:t>
            </a:r>
            <a:endParaRPr kumimoji="1" lang="ja-JP" altLang="en-US" sz="2400" dirty="0"/>
          </a:p>
        </p:txBody>
      </p:sp>
      <p:sp>
        <p:nvSpPr>
          <p:cNvPr id="12" name="テキスト ボックス 11"/>
          <p:cNvSpPr txBox="1"/>
          <p:nvPr/>
        </p:nvSpPr>
        <p:spPr>
          <a:xfrm>
            <a:off x="6372200" y="5034372"/>
            <a:ext cx="432048" cy="461665"/>
          </a:xfrm>
          <a:prstGeom prst="rect">
            <a:avLst/>
          </a:prstGeom>
          <a:noFill/>
        </p:spPr>
        <p:txBody>
          <a:bodyPr wrap="square" rtlCol="0">
            <a:spAutoFit/>
          </a:bodyPr>
          <a:lstStyle/>
          <a:p>
            <a:r>
              <a:rPr lang="ja-JP" altLang="en-US" sz="2400" dirty="0" smtClean="0"/>
              <a:t>が</a:t>
            </a:r>
            <a:endParaRPr kumimoji="1" lang="ja-JP" altLang="en-US" sz="2400" dirty="0"/>
          </a:p>
        </p:txBody>
      </p:sp>
      <p:sp>
        <p:nvSpPr>
          <p:cNvPr id="13" name="テキスト ボックス 12"/>
          <p:cNvSpPr txBox="1"/>
          <p:nvPr/>
        </p:nvSpPr>
        <p:spPr>
          <a:xfrm>
            <a:off x="8316416" y="5055567"/>
            <a:ext cx="1008112" cy="461665"/>
          </a:xfrm>
          <a:prstGeom prst="rect">
            <a:avLst/>
          </a:prstGeom>
          <a:noFill/>
        </p:spPr>
        <p:txBody>
          <a:bodyPr wrap="square" rtlCol="0">
            <a:spAutoFit/>
          </a:bodyPr>
          <a:lstStyle/>
          <a:p>
            <a:r>
              <a:rPr lang="ja-JP" altLang="en-US" sz="2400" dirty="0" smtClean="0"/>
              <a:t>伺う</a:t>
            </a:r>
            <a:endParaRPr kumimoji="1" lang="ja-JP" altLang="en-US" sz="2400" dirty="0"/>
          </a:p>
        </p:txBody>
      </p:sp>
      <p:sp>
        <p:nvSpPr>
          <p:cNvPr id="14" name="中かっこ 13"/>
          <p:cNvSpPr/>
          <p:nvPr/>
        </p:nvSpPr>
        <p:spPr>
          <a:xfrm>
            <a:off x="611560" y="4869160"/>
            <a:ext cx="1728192" cy="792088"/>
          </a:xfrm>
          <a:prstGeom prst="brace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t>私</a:t>
            </a:r>
            <a:r>
              <a:rPr lang="en-US" altLang="ja-JP" dirty="0" smtClean="0"/>
              <a:t>, </a:t>
            </a:r>
            <a:r>
              <a:rPr lang="ja-JP" altLang="en-US" dirty="0" smtClean="0"/>
              <a:t>人</a:t>
            </a:r>
            <a:r>
              <a:rPr lang="en-US" altLang="ja-JP" dirty="0" smtClean="0"/>
              <a:t>, </a:t>
            </a:r>
            <a:r>
              <a:rPr lang="ja-JP" altLang="en-US" dirty="0" smtClean="0"/>
              <a:t>担当者</a:t>
            </a:r>
            <a:r>
              <a:rPr lang="en-US" altLang="ja-JP" dirty="0" smtClean="0"/>
              <a:t>,</a:t>
            </a:r>
            <a:r>
              <a:rPr lang="ja-JP" altLang="en-US" dirty="0" smtClean="0"/>
              <a:t>女性</a:t>
            </a:r>
            <a:r>
              <a:rPr lang="en-US" altLang="ja-JP" dirty="0" smtClean="0"/>
              <a:t>,  …</a:t>
            </a:r>
            <a:endParaRPr lang="ja-JP" altLang="en-US" dirty="0" smtClean="0"/>
          </a:p>
        </p:txBody>
      </p:sp>
      <p:sp>
        <p:nvSpPr>
          <p:cNvPr id="15" name="テキスト ボックス 14"/>
          <p:cNvSpPr txBox="1"/>
          <p:nvPr/>
        </p:nvSpPr>
        <p:spPr>
          <a:xfrm>
            <a:off x="2699792" y="5034372"/>
            <a:ext cx="432048" cy="461665"/>
          </a:xfrm>
          <a:prstGeom prst="rect">
            <a:avLst/>
          </a:prstGeom>
          <a:noFill/>
        </p:spPr>
        <p:txBody>
          <a:bodyPr wrap="square" rtlCol="0">
            <a:spAutoFit/>
          </a:bodyPr>
          <a:lstStyle/>
          <a:p>
            <a:r>
              <a:rPr kumimoji="1" lang="en-US" altLang="ja-JP" sz="2400" dirty="0" smtClean="0"/>
              <a:t>Y:</a:t>
            </a:r>
            <a:endParaRPr kumimoji="1" lang="ja-JP" altLang="en-US" sz="2400" dirty="0"/>
          </a:p>
        </p:txBody>
      </p:sp>
      <p:sp>
        <p:nvSpPr>
          <p:cNvPr id="16" name="中かっこ 15"/>
          <p:cNvSpPr/>
          <p:nvPr/>
        </p:nvSpPr>
        <p:spPr>
          <a:xfrm>
            <a:off x="3059832" y="4869160"/>
            <a:ext cx="1440160" cy="792088"/>
          </a:xfrm>
          <a:prstGeom prst="brace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dirty="0" smtClean="0">
                <a:solidFill>
                  <a:srgbClr val="FF0000"/>
                </a:solidFill>
              </a:rPr>
              <a:t>先生</a:t>
            </a:r>
            <a:r>
              <a:rPr lang="en-US" altLang="ja-JP" dirty="0" smtClean="0"/>
              <a:t>, </a:t>
            </a:r>
            <a:r>
              <a:rPr lang="ja-JP" altLang="en-US" dirty="0" smtClean="0"/>
              <a:t>友人</a:t>
            </a:r>
            <a:r>
              <a:rPr lang="en-US" altLang="ja-JP" dirty="0" smtClean="0"/>
              <a:t>, </a:t>
            </a:r>
          </a:p>
          <a:p>
            <a:r>
              <a:rPr lang="ja-JP" altLang="en-US" dirty="0" smtClean="0"/>
              <a:t>社長</a:t>
            </a:r>
            <a:r>
              <a:rPr lang="en-US" altLang="ja-JP" dirty="0" smtClean="0"/>
              <a:t>,</a:t>
            </a:r>
            <a:r>
              <a:rPr lang="ja-JP" altLang="en-US" dirty="0" smtClean="0"/>
              <a:t>人</a:t>
            </a:r>
            <a:r>
              <a:rPr lang="en-US" altLang="ja-JP" dirty="0" smtClean="0"/>
              <a:t>,  …</a:t>
            </a:r>
            <a:endParaRPr lang="ja-JP" altLang="en-US" dirty="0" smtClean="0"/>
          </a:p>
        </p:txBody>
      </p:sp>
      <p:sp>
        <p:nvSpPr>
          <p:cNvPr id="17" name="テキスト ボックス 16"/>
          <p:cNvSpPr txBox="1"/>
          <p:nvPr/>
        </p:nvSpPr>
        <p:spPr>
          <a:xfrm>
            <a:off x="4499992" y="5034372"/>
            <a:ext cx="432048" cy="461665"/>
          </a:xfrm>
          <a:prstGeom prst="rect">
            <a:avLst/>
          </a:prstGeom>
          <a:noFill/>
        </p:spPr>
        <p:txBody>
          <a:bodyPr wrap="square" rtlCol="0">
            <a:spAutoFit/>
          </a:bodyPr>
          <a:lstStyle/>
          <a:p>
            <a:r>
              <a:rPr kumimoji="1" lang="ja-JP" altLang="en-US" sz="2400" dirty="0" smtClean="0"/>
              <a:t>を</a:t>
            </a:r>
            <a:endParaRPr kumimoji="1" lang="ja-JP" altLang="en-US" sz="2400" dirty="0"/>
          </a:p>
        </p:txBody>
      </p:sp>
      <p:sp>
        <p:nvSpPr>
          <p:cNvPr id="18" name="テキスト ボックス 17"/>
          <p:cNvSpPr txBox="1"/>
          <p:nvPr/>
        </p:nvSpPr>
        <p:spPr>
          <a:xfrm>
            <a:off x="6804248" y="5034372"/>
            <a:ext cx="432048" cy="461665"/>
          </a:xfrm>
          <a:prstGeom prst="rect">
            <a:avLst/>
          </a:prstGeom>
          <a:noFill/>
        </p:spPr>
        <p:txBody>
          <a:bodyPr wrap="square" rtlCol="0">
            <a:spAutoFit/>
          </a:bodyPr>
          <a:lstStyle/>
          <a:p>
            <a:r>
              <a:rPr kumimoji="1" lang="en-US" altLang="ja-JP" sz="2400" dirty="0" smtClean="0"/>
              <a:t>Y</a:t>
            </a:r>
            <a:endParaRPr kumimoji="1" lang="ja-JP" altLang="en-US" sz="2400" dirty="0"/>
          </a:p>
        </p:txBody>
      </p:sp>
      <p:sp>
        <p:nvSpPr>
          <p:cNvPr id="19" name="テキスト ボックス 18"/>
          <p:cNvSpPr txBox="1"/>
          <p:nvPr/>
        </p:nvSpPr>
        <p:spPr>
          <a:xfrm>
            <a:off x="7092280" y="5034372"/>
            <a:ext cx="432048" cy="461665"/>
          </a:xfrm>
          <a:prstGeom prst="rect">
            <a:avLst/>
          </a:prstGeom>
          <a:noFill/>
        </p:spPr>
        <p:txBody>
          <a:bodyPr wrap="square" rtlCol="0">
            <a:spAutoFit/>
          </a:bodyPr>
          <a:lstStyle/>
          <a:p>
            <a:r>
              <a:rPr kumimoji="1" lang="ja-JP" altLang="en-US" sz="2400" dirty="0" smtClean="0"/>
              <a:t>に</a:t>
            </a:r>
            <a:endParaRPr kumimoji="1" lang="ja-JP" altLang="en-US" sz="2400" dirty="0"/>
          </a:p>
        </p:txBody>
      </p:sp>
      <p:sp>
        <p:nvSpPr>
          <p:cNvPr id="20" name="テキスト ボックス 19"/>
          <p:cNvSpPr txBox="1"/>
          <p:nvPr/>
        </p:nvSpPr>
        <p:spPr>
          <a:xfrm>
            <a:off x="7524328" y="5034372"/>
            <a:ext cx="1008112" cy="461665"/>
          </a:xfrm>
          <a:prstGeom prst="rect">
            <a:avLst/>
          </a:prstGeom>
          <a:noFill/>
        </p:spPr>
        <p:txBody>
          <a:bodyPr wrap="square" rtlCol="0">
            <a:spAutoFit/>
          </a:bodyPr>
          <a:lstStyle/>
          <a:p>
            <a:r>
              <a:rPr lang="ja-JP" altLang="en-US" sz="2400" dirty="0" smtClean="0"/>
              <a:t>話</a:t>
            </a:r>
            <a:endParaRPr kumimoji="1" lang="ja-JP" altLang="en-US" sz="2400" dirty="0"/>
          </a:p>
        </p:txBody>
      </p:sp>
      <p:sp>
        <p:nvSpPr>
          <p:cNvPr id="21" name="テキスト ボックス 20"/>
          <p:cNvSpPr txBox="1"/>
          <p:nvPr/>
        </p:nvSpPr>
        <p:spPr>
          <a:xfrm>
            <a:off x="7956376" y="5034372"/>
            <a:ext cx="432048" cy="461665"/>
          </a:xfrm>
          <a:prstGeom prst="rect">
            <a:avLst/>
          </a:prstGeom>
          <a:noFill/>
        </p:spPr>
        <p:txBody>
          <a:bodyPr wrap="square" rtlCol="0">
            <a:spAutoFit/>
          </a:bodyPr>
          <a:lstStyle/>
          <a:p>
            <a:r>
              <a:rPr lang="ja-JP" altLang="en-US" sz="2400" dirty="0" smtClean="0"/>
              <a:t>を</a:t>
            </a:r>
            <a:endParaRPr lang="en-US" altLang="ja-JP" sz="2400" dirty="0" smtClean="0"/>
          </a:p>
        </p:txBody>
      </p:sp>
      <p:sp>
        <p:nvSpPr>
          <p:cNvPr id="22" name="角丸四角形吹き出し 21"/>
          <p:cNvSpPr/>
          <p:nvPr/>
        </p:nvSpPr>
        <p:spPr>
          <a:xfrm>
            <a:off x="3419872" y="4149080"/>
            <a:ext cx="2592288" cy="504056"/>
          </a:xfrm>
          <a:prstGeom prst="wedgeRoundRectCallout">
            <a:avLst>
              <a:gd name="adj1" fmla="val -50887"/>
              <a:gd name="adj2" fmla="val 108399"/>
              <a:gd name="adj3" fmla="val 16667"/>
            </a:avLst>
          </a:prstGeom>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アンカーベースの手法で獲得された</a:t>
            </a:r>
            <a:endParaRPr kumimoji="1" lang="ja-JP" alt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アンカーベースの手法との比較 </a:t>
            </a:r>
            <a:r>
              <a:rPr lang="en-US" altLang="ja-JP" dirty="0" smtClean="0"/>
              <a:t>(3/3)</a:t>
            </a:r>
            <a:endParaRPr kumimoji="1" lang="ja-JP" altLang="en-US" dirty="0"/>
          </a:p>
        </p:txBody>
      </p:sp>
      <p:graphicFrame>
        <p:nvGraphicFramePr>
          <p:cNvPr id="4" name="コンテンツ プレースホルダ 3"/>
          <p:cNvGraphicFramePr>
            <a:graphicFrameLocks/>
          </p:cNvGraphicFramePr>
          <p:nvPr/>
        </p:nvGraphicFramePr>
        <p:xfrm>
          <a:off x="1331640" y="1844824"/>
          <a:ext cx="5560987" cy="4023360"/>
        </p:xfrm>
        <a:graphic>
          <a:graphicData uri="http://schemas.openxmlformats.org/drawingml/2006/table">
            <a:tbl>
              <a:tblPr firstRow="1" bandRow="1">
                <a:tableStyleId>{5C22544A-7EE6-4342-B048-85BDC9FD1C3A}</a:tableStyleId>
              </a:tblPr>
              <a:tblGrid>
                <a:gridCol w="1444587"/>
                <a:gridCol w="1444587"/>
                <a:gridCol w="919188"/>
                <a:gridCol w="1752625"/>
              </a:tblGrid>
              <a:tr h="370840">
                <a:tc>
                  <a:txBody>
                    <a:bodyPr/>
                    <a:lstStyle/>
                    <a:p>
                      <a:r>
                        <a:rPr kumimoji="1" lang="en-US" altLang="ja-JP" sz="2400" dirty="0" smtClean="0"/>
                        <a:t>PA1</a:t>
                      </a:r>
                      <a:r>
                        <a:rPr kumimoji="1" lang="ja-JP" altLang="en-US" sz="2400" dirty="0" smtClean="0"/>
                        <a:t>の格</a:t>
                      </a:r>
                      <a:endParaRPr kumimoji="1" lang="ja-JP" altLang="en-US" sz="2400" dirty="0"/>
                    </a:p>
                  </a:txBody>
                  <a:tcPr marL="142094" marR="142094"/>
                </a:tc>
                <a:tc>
                  <a:txBody>
                    <a:bodyPr/>
                    <a:lstStyle/>
                    <a:p>
                      <a:r>
                        <a:rPr kumimoji="1" lang="en-US" altLang="ja-JP" sz="2400" dirty="0" smtClean="0"/>
                        <a:t>PA2</a:t>
                      </a:r>
                      <a:r>
                        <a:rPr kumimoji="1" lang="ja-JP" altLang="en-US" sz="2400" dirty="0" smtClean="0"/>
                        <a:t>の格</a:t>
                      </a:r>
                      <a:endParaRPr kumimoji="1" lang="ja-JP" altLang="en-US" sz="2400" dirty="0"/>
                    </a:p>
                  </a:txBody>
                  <a:tcPr marL="142094" marR="142094"/>
                </a:tc>
                <a:tc gridSpan="2">
                  <a:txBody>
                    <a:bodyPr/>
                    <a:lstStyle/>
                    <a:p>
                      <a:pPr algn="ctr"/>
                      <a:r>
                        <a:rPr kumimoji="1" lang="ja-JP" altLang="en-US" sz="2400" dirty="0" smtClean="0"/>
                        <a:t>カバー率</a:t>
                      </a:r>
                      <a:endParaRPr kumimoji="1" lang="ja-JP" altLang="en-US" sz="2400" dirty="0"/>
                    </a:p>
                  </a:txBody>
                  <a:tcPr marL="142094" marR="142094"/>
                </a:tc>
                <a:tc hMerge="1">
                  <a:txBody>
                    <a:bodyPr/>
                    <a:lstStyle/>
                    <a:p>
                      <a:pPr algn="ctr"/>
                      <a:endParaRPr kumimoji="1" lang="ja-JP" altLang="en-US" dirty="0"/>
                    </a:p>
                  </a:txBody>
                  <a:tcPr/>
                </a:tc>
              </a:tr>
              <a:tr h="370840">
                <a:tc>
                  <a:txBody>
                    <a:bodyPr/>
                    <a:lstStyle/>
                    <a:p>
                      <a:pPr algn="ctr"/>
                      <a:r>
                        <a:rPr kumimoji="1" lang="ja-JP" altLang="en-US" sz="2000" dirty="0" smtClean="0"/>
                        <a:t>ガ</a:t>
                      </a:r>
                      <a:endParaRPr kumimoji="1" lang="ja-JP" altLang="en-US" sz="2000" dirty="0"/>
                    </a:p>
                  </a:txBody>
                  <a:tcPr marL="142094" marR="142094"/>
                </a:tc>
                <a:tc>
                  <a:txBody>
                    <a:bodyPr/>
                    <a:lstStyle/>
                    <a:p>
                      <a:pPr algn="ctr"/>
                      <a:r>
                        <a:rPr kumimoji="1" lang="ja-JP" altLang="en-US" sz="2000" dirty="0" smtClean="0"/>
                        <a:t>ガ</a:t>
                      </a:r>
                      <a:endParaRPr kumimoji="1" lang="ja-JP" altLang="en-US" sz="2000" dirty="0"/>
                    </a:p>
                  </a:txBody>
                  <a:tcPr marL="142094" marR="142094"/>
                </a:tc>
                <a:tc>
                  <a:txBody>
                    <a:bodyPr/>
                    <a:lstStyle/>
                    <a:p>
                      <a:r>
                        <a:rPr kumimoji="1" lang="en-US" altLang="ja-JP" sz="2000" dirty="0" smtClean="0"/>
                        <a:t>0.163</a:t>
                      </a:r>
                      <a:endParaRPr kumimoji="1" lang="ja-JP" altLang="en-US" sz="2000" dirty="0"/>
                    </a:p>
                  </a:txBody>
                  <a:tcPr marL="142094" marR="142094"/>
                </a:tc>
                <a:tc>
                  <a:txBody>
                    <a:bodyPr/>
                    <a:lstStyle/>
                    <a:p>
                      <a:pPr algn="r"/>
                      <a:r>
                        <a:rPr kumimoji="1" lang="en-US" altLang="ja-JP" sz="2000" dirty="0" smtClean="0"/>
                        <a:t>(3768/23180)</a:t>
                      </a:r>
                      <a:endParaRPr kumimoji="1" lang="ja-JP" altLang="en-US" sz="2000" dirty="0"/>
                    </a:p>
                  </a:txBody>
                  <a:tcPr marL="142094" marR="142094"/>
                </a:tc>
              </a:tr>
              <a:tr h="370840">
                <a:tc>
                  <a:txBody>
                    <a:bodyPr/>
                    <a:lstStyle/>
                    <a:p>
                      <a:pPr algn="ctr"/>
                      <a:r>
                        <a:rPr kumimoji="1" lang="ja-JP" altLang="en-US" sz="2000" dirty="0" smtClean="0"/>
                        <a:t>ガ</a:t>
                      </a:r>
                      <a:endParaRPr kumimoji="1" lang="ja-JP" altLang="en-US" sz="2000" dirty="0"/>
                    </a:p>
                  </a:txBody>
                  <a:tcPr marL="142094" marR="142094"/>
                </a:tc>
                <a:tc>
                  <a:txBody>
                    <a:bodyPr/>
                    <a:lstStyle/>
                    <a:p>
                      <a:pPr algn="ctr"/>
                      <a:r>
                        <a:rPr kumimoji="1" lang="ja-JP" altLang="en-US" sz="2000" dirty="0" smtClean="0"/>
                        <a:t>ヲ</a:t>
                      </a:r>
                      <a:endParaRPr kumimoji="1" lang="ja-JP" altLang="en-US" sz="2000" dirty="0"/>
                    </a:p>
                  </a:txBody>
                  <a:tcPr marL="142094" marR="142094"/>
                </a:tc>
                <a:tc>
                  <a:txBody>
                    <a:bodyPr/>
                    <a:lstStyle/>
                    <a:p>
                      <a:r>
                        <a:rPr kumimoji="1" lang="en-US" altLang="ja-JP" sz="2000" dirty="0" smtClean="0"/>
                        <a:t>0.282</a:t>
                      </a:r>
                      <a:endParaRPr kumimoji="1" lang="ja-JP" altLang="en-US" sz="2000" dirty="0"/>
                    </a:p>
                  </a:txBody>
                  <a:tcPr marL="142094" marR="142094"/>
                </a:tc>
                <a:tc>
                  <a:txBody>
                    <a:bodyPr/>
                    <a:lstStyle/>
                    <a:p>
                      <a:pPr algn="r"/>
                      <a:r>
                        <a:rPr kumimoji="1" lang="en-US" altLang="ja-JP" sz="2000" dirty="0" smtClean="0"/>
                        <a:t>(549/1944)</a:t>
                      </a:r>
                      <a:endParaRPr kumimoji="1" lang="ja-JP" altLang="en-US" sz="2000" dirty="0"/>
                    </a:p>
                  </a:txBody>
                  <a:tcPr marL="142094" marR="142094"/>
                </a:tc>
              </a:tr>
              <a:tr h="370840">
                <a:tc>
                  <a:txBody>
                    <a:bodyPr/>
                    <a:lstStyle/>
                    <a:p>
                      <a:pPr algn="ctr"/>
                      <a:r>
                        <a:rPr kumimoji="1" lang="ja-JP" altLang="en-US" sz="2000" dirty="0" smtClean="0"/>
                        <a:t>ガ</a:t>
                      </a:r>
                      <a:endParaRPr kumimoji="1" lang="ja-JP" altLang="en-US" sz="2000" dirty="0"/>
                    </a:p>
                  </a:txBody>
                  <a:tcPr marL="142094" marR="142094"/>
                </a:tc>
                <a:tc>
                  <a:txBody>
                    <a:bodyPr/>
                    <a:lstStyle/>
                    <a:p>
                      <a:pPr algn="ctr"/>
                      <a:r>
                        <a:rPr kumimoji="1" lang="ja-JP" altLang="en-US" sz="2000" dirty="0" smtClean="0"/>
                        <a:t>ニ</a:t>
                      </a:r>
                      <a:endParaRPr kumimoji="1" lang="ja-JP" altLang="en-US" sz="2000" dirty="0"/>
                    </a:p>
                  </a:txBody>
                  <a:tcPr marL="142094" marR="142094"/>
                </a:tc>
                <a:tc>
                  <a:txBody>
                    <a:bodyPr/>
                    <a:lstStyle/>
                    <a:p>
                      <a:r>
                        <a:rPr kumimoji="1" lang="en-US" altLang="ja-JP" sz="2000" dirty="0" smtClean="0"/>
                        <a:t>0.176</a:t>
                      </a:r>
                      <a:endParaRPr kumimoji="1" lang="ja-JP" altLang="en-US" sz="2000" dirty="0"/>
                    </a:p>
                  </a:txBody>
                  <a:tcPr marL="142094" marR="142094"/>
                </a:tc>
                <a:tc>
                  <a:txBody>
                    <a:bodyPr/>
                    <a:lstStyle/>
                    <a:p>
                      <a:pPr algn="r"/>
                      <a:r>
                        <a:rPr kumimoji="1" lang="en-US" altLang="ja-JP" sz="2000" dirty="0" smtClean="0"/>
                        <a:t>(474/2689)</a:t>
                      </a:r>
                      <a:endParaRPr kumimoji="1" lang="ja-JP" altLang="en-US" sz="2000" dirty="0"/>
                    </a:p>
                  </a:txBody>
                  <a:tcPr marL="142094" marR="142094"/>
                </a:tc>
              </a:tr>
              <a:tr h="370840">
                <a:tc>
                  <a:txBody>
                    <a:bodyPr/>
                    <a:lstStyle/>
                    <a:p>
                      <a:pPr algn="ctr"/>
                      <a:r>
                        <a:rPr kumimoji="1" lang="ja-JP" altLang="en-US" sz="2000" dirty="0" smtClean="0"/>
                        <a:t>ヲ</a:t>
                      </a:r>
                      <a:endParaRPr kumimoji="1" lang="ja-JP" altLang="en-US" sz="2000" dirty="0"/>
                    </a:p>
                  </a:txBody>
                  <a:tcPr marL="142094" marR="142094"/>
                </a:tc>
                <a:tc>
                  <a:txBody>
                    <a:bodyPr/>
                    <a:lstStyle/>
                    <a:p>
                      <a:pPr algn="ctr"/>
                      <a:r>
                        <a:rPr kumimoji="1" lang="ja-JP" altLang="en-US" sz="2000" dirty="0" smtClean="0"/>
                        <a:t>ガ</a:t>
                      </a:r>
                      <a:endParaRPr kumimoji="1" lang="ja-JP" altLang="en-US" sz="2000" dirty="0"/>
                    </a:p>
                  </a:txBody>
                  <a:tcPr marL="142094" marR="142094"/>
                </a:tc>
                <a:tc>
                  <a:txBody>
                    <a:bodyPr/>
                    <a:lstStyle/>
                    <a:p>
                      <a:r>
                        <a:rPr kumimoji="1" lang="en-US" altLang="ja-JP" sz="2000" dirty="0" smtClean="0"/>
                        <a:t>0.272</a:t>
                      </a:r>
                      <a:endParaRPr kumimoji="1" lang="ja-JP" altLang="en-US" sz="2000" dirty="0"/>
                    </a:p>
                  </a:txBody>
                  <a:tcPr marL="142094" marR="142094"/>
                </a:tc>
                <a:tc>
                  <a:txBody>
                    <a:bodyPr/>
                    <a:lstStyle/>
                    <a:p>
                      <a:pPr algn="r"/>
                      <a:r>
                        <a:rPr kumimoji="1" lang="en-US" altLang="ja-JP" sz="2000" dirty="0" smtClean="0"/>
                        <a:t>(753/2764)</a:t>
                      </a:r>
                      <a:endParaRPr kumimoji="1" lang="ja-JP" altLang="en-US" sz="2000" dirty="0"/>
                    </a:p>
                  </a:txBody>
                  <a:tcPr marL="142094" marR="142094"/>
                </a:tc>
              </a:tr>
              <a:tr h="370840">
                <a:tc>
                  <a:txBody>
                    <a:bodyPr/>
                    <a:lstStyle/>
                    <a:p>
                      <a:pPr algn="ctr"/>
                      <a:r>
                        <a:rPr kumimoji="1" lang="ja-JP" altLang="en-US" sz="2000" dirty="0" smtClean="0"/>
                        <a:t>ヲ</a:t>
                      </a:r>
                      <a:endParaRPr kumimoji="1" lang="ja-JP" altLang="en-US" sz="2000" dirty="0"/>
                    </a:p>
                  </a:txBody>
                  <a:tcPr marL="142094" marR="142094"/>
                </a:tc>
                <a:tc>
                  <a:txBody>
                    <a:bodyPr/>
                    <a:lstStyle/>
                    <a:p>
                      <a:pPr algn="ctr"/>
                      <a:r>
                        <a:rPr kumimoji="1" lang="ja-JP" altLang="en-US" sz="2000" dirty="0" smtClean="0"/>
                        <a:t>ヲ</a:t>
                      </a:r>
                      <a:endParaRPr kumimoji="1" lang="ja-JP" altLang="en-US" sz="2000" dirty="0"/>
                    </a:p>
                  </a:txBody>
                  <a:tcPr marL="142094" marR="142094"/>
                </a:tc>
                <a:tc>
                  <a:txBody>
                    <a:bodyPr/>
                    <a:lstStyle/>
                    <a:p>
                      <a:r>
                        <a:rPr kumimoji="1" lang="en-US" altLang="ja-JP" sz="2000" dirty="0" smtClean="0"/>
                        <a:t>0.483</a:t>
                      </a:r>
                      <a:endParaRPr kumimoji="1" lang="ja-JP" altLang="en-US" sz="2000" dirty="0"/>
                    </a:p>
                  </a:txBody>
                  <a:tcPr marL="142094" marR="142094"/>
                </a:tc>
                <a:tc>
                  <a:txBody>
                    <a:bodyPr/>
                    <a:lstStyle/>
                    <a:p>
                      <a:pPr algn="r"/>
                      <a:r>
                        <a:rPr kumimoji="1" lang="en-US" altLang="ja-JP" sz="2000" dirty="0" smtClean="0"/>
                        <a:t>(7106/14713)</a:t>
                      </a:r>
                      <a:endParaRPr kumimoji="1" lang="ja-JP" altLang="en-US" sz="2000" dirty="0"/>
                    </a:p>
                  </a:txBody>
                  <a:tcPr marL="142094" marR="142094"/>
                </a:tc>
              </a:tr>
              <a:tr h="370840">
                <a:tc>
                  <a:txBody>
                    <a:bodyPr/>
                    <a:lstStyle/>
                    <a:p>
                      <a:pPr algn="ctr"/>
                      <a:r>
                        <a:rPr kumimoji="1" lang="ja-JP" altLang="en-US" sz="2000" dirty="0" smtClean="0"/>
                        <a:t>ヲ</a:t>
                      </a:r>
                      <a:endParaRPr kumimoji="1" lang="ja-JP" altLang="en-US" sz="2000" dirty="0"/>
                    </a:p>
                  </a:txBody>
                  <a:tcPr marL="142094" marR="142094"/>
                </a:tc>
                <a:tc>
                  <a:txBody>
                    <a:bodyPr/>
                    <a:lstStyle/>
                    <a:p>
                      <a:pPr algn="ctr"/>
                      <a:r>
                        <a:rPr kumimoji="1" lang="ja-JP" altLang="en-US" sz="2000" dirty="0" smtClean="0"/>
                        <a:t>ニ</a:t>
                      </a:r>
                      <a:endParaRPr kumimoji="1" lang="ja-JP" altLang="en-US" sz="2000" dirty="0"/>
                    </a:p>
                  </a:txBody>
                  <a:tcPr marL="142094" marR="142094"/>
                </a:tc>
                <a:tc>
                  <a:txBody>
                    <a:bodyPr/>
                    <a:lstStyle/>
                    <a:p>
                      <a:r>
                        <a:rPr kumimoji="1" lang="en-US" altLang="ja-JP" sz="2000" dirty="0" smtClean="0"/>
                        <a:t>0.321</a:t>
                      </a:r>
                      <a:endParaRPr kumimoji="1" lang="ja-JP" altLang="en-US" sz="2000" dirty="0"/>
                    </a:p>
                  </a:txBody>
                  <a:tcPr marL="142094" marR="142094"/>
                </a:tc>
                <a:tc>
                  <a:txBody>
                    <a:bodyPr/>
                    <a:lstStyle/>
                    <a:p>
                      <a:pPr algn="r"/>
                      <a:r>
                        <a:rPr kumimoji="1" lang="en-US" altLang="ja-JP" sz="2000" dirty="0" smtClean="0"/>
                        <a:t>(1054/3284)</a:t>
                      </a:r>
                      <a:endParaRPr kumimoji="1" lang="ja-JP" altLang="en-US" sz="2000" dirty="0"/>
                    </a:p>
                  </a:txBody>
                  <a:tcPr marL="142094" marR="142094"/>
                </a:tc>
              </a:tr>
              <a:tr h="370840">
                <a:tc>
                  <a:txBody>
                    <a:bodyPr/>
                    <a:lstStyle/>
                    <a:p>
                      <a:pPr algn="ctr"/>
                      <a:r>
                        <a:rPr kumimoji="1" lang="ja-JP" altLang="en-US" sz="2000" dirty="0" smtClean="0"/>
                        <a:t>ニ</a:t>
                      </a:r>
                      <a:endParaRPr kumimoji="1" lang="ja-JP" altLang="en-US" sz="2000" dirty="0"/>
                    </a:p>
                  </a:txBody>
                  <a:tcPr marL="142094" marR="142094"/>
                </a:tc>
                <a:tc>
                  <a:txBody>
                    <a:bodyPr/>
                    <a:lstStyle/>
                    <a:p>
                      <a:pPr algn="ctr"/>
                      <a:r>
                        <a:rPr kumimoji="1" lang="ja-JP" altLang="en-US" sz="2000" dirty="0" smtClean="0"/>
                        <a:t>ガ</a:t>
                      </a:r>
                      <a:endParaRPr kumimoji="1" lang="ja-JP" altLang="en-US" sz="2000" dirty="0"/>
                    </a:p>
                  </a:txBody>
                  <a:tcPr marL="142094" marR="142094"/>
                </a:tc>
                <a:tc>
                  <a:txBody>
                    <a:bodyPr/>
                    <a:lstStyle/>
                    <a:p>
                      <a:r>
                        <a:rPr kumimoji="1" lang="en-US" altLang="ja-JP" sz="2000" dirty="0" smtClean="0"/>
                        <a:t>0.163</a:t>
                      </a:r>
                      <a:endParaRPr kumimoji="1" lang="ja-JP" altLang="en-US" sz="2000" dirty="0"/>
                    </a:p>
                  </a:txBody>
                  <a:tcPr marL="142094" marR="142094"/>
                </a:tc>
                <a:tc>
                  <a:txBody>
                    <a:bodyPr/>
                    <a:lstStyle/>
                    <a:p>
                      <a:pPr algn="r"/>
                      <a:r>
                        <a:rPr kumimoji="1" lang="en-US" altLang="ja-JP" sz="2000" dirty="0" smtClean="0"/>
                        <a:t>(344/2113)</a:t>
                      </a:r>
                      <a:endParaRPr kumimoji="1" lang="ja-JP" altLang="en-US" sz="2000" dirty="0"/>
                    </a:p>
                  </a:txBody>
                  <a:tcPr marL="142094" marR="142094"/>
                </a:tc>
              </a:tr>
              <a:tr h="370840">
                <a:tc>
                  <a:txBody>
                    <a:bodyPr/>
                    <a:lstStyle/>
                    <a:p>
                      <a:pPr algn="ctr"/>
                      <a:r>
                        <a:rPr kumimoji="1" lang="ja-JP" altLang="en-US" sz="2000" dirty="0" smtClean="0"/>
                        <a:t>ニ</a:t>
                      </a:r>
                      <a:endParaRPr kumimoji="1" lang="ja-JP" altLang="en-US" sz="2000" dirty="0"/>
                    </a:p>
                  </a:txBody>
                  <a:tcPr marL="142094" marR="142094"/>
                </a:tc>
                <a:tc>
                  <a:txBody>
                    <a:bodyPr/>
                    <a:lstStyle/>
                    <a:p>
                      <a:pPr algn="ctr"/>
                      <a:r>
                        <a:rPr kumimoji="1" lang="ja-JP" altLang="en-US" sz="2000" dirty="0" smtClean="0"/>
                        <a:t>ヲ</a:t>
                      </a:r>
                      <a:endParaRPr kumimoji="1" lang="ja-JP" altLang="en-US" sz="2000" dirty="0"/>
                    </a:p>
                  </a:txBody>
                  <a:tcPr marL="142094" marR="142094"/>
                </a:tc>
                <a:tc>
                  <a:txBody>
                    <a:bodyPr/>
                    <a:lstStyle/>
                    <a:p>
                      <a:r>
                        <a:rPr kumimoji="1" lang="en-US" altLang="ja-JP" sz="2000" dirty="0" smtClean="0"/>
                        <a:t>0.338</a:t>
                      </a:r>
                      <a:endParaRPr kumimoji="1" lang="ja-JP" altLang="en-US" sz="2000" dirty="0"/>
                    </a:p>
                  </a:txBody>
                  <a:tcPr marL="142094" marR="142094"/>
                </a:tc>
                <a:tc>
                  <a:txBody>
                    <a:bodyPr/>
                    <a:lstStyle/>
                    <a:p>
                      <a:pPr algn="r"/>
                      <a:r>
                        <a:rPr kumimoji="1" lang="en-US" altLang="ja-JP" sz="2000" dirty="0" smtClean="0"/>
                        <a:t>(1042/3086)</a:t>
                      </a:r>
                      <a:endParaRPr kumimoji="1" lang="ja-JP" altLang="en-US" sz="2000" dirty="0"/>
                    </a:p>
                  </a:txBody>
                  <a:tcPr marL="142094" marR="142094"/>
                </a:tc>
              </a:tr>
              <a:tr h="370840">
                <a:tc>
                  <a:txBody>
                    <a:bodyPr/>
                    <a:lstStyle/>
                    <a:p>
                      <a:pPr algn="ctr"/>
                      <a:r>
                        <a:rPr kumimoji="1" lang="ja-JP" altLang="en-US" sz="2000" dirty="0" smtClean="0"/>
                        <a:t>ニ</a:t>
                      </a:r>
                      <a:endParaRPr kumimoji="1" lang="ja-JP" altLang="en-US" sz="2000" dirty="0"/>
                    </a:p>
                  </a:txBody>
                  <a:tcPr marL="142094" marR="142094"/>
                </a:tc>
                <a:tc>
                  <a:txBody>
                    <a:bodyPr/>
                    <a:lstStyle/>
                    <a:p>
                      <a:pPr algn="ctr"/>
                      <a:r>
                        <a:rPr kumimoji="1" lang="ja-JP" altLang="en-US" sz="2000" dirty="0" smtClean="0"/>
                        <a:t>ニ</a:t>
                      </a:r>
                      <a:endParaRPr kumimoji="1" lang="ja-JP" altLang="en-US" sz="2000" dirty="0"/>
                    </a:p>
                  </a:txBody>
                  <a:tcPr marL="142094" marR="142094"/>
                </a:tc>
                <a:tc>
                  <a:txBody>
                    <a:bodyPr/>
                    <a:lstStyle/>
                    <a:p>
                      <a:r>
                        <a:rPr kumimoji="1" lang="en-US" altLang="ja-JP" sz="2000" dirty="0" smtClean="0"/>
                        <a:t>0.282</a:t>
                      </a:r>
                      <a:endParaRPr kumimoji="1" lang="ja-JP" altLang="en-US" sz="2000" dirty="0"/>
                    </a:p>
                  </a:txBody>
                  <a:tcPr marL="142094" marR="142094"/>
                </a:tc>
                <a:tc>
                  <a:txBody>
                    <a:bodyPr/>
                    <a:lstStyle/>
                    <a:p>
                      <a:pPr algn="r"/>
                      <a:r>
                        <a:rPr kumimoji="1" lang="en-US" altLang="ja-JP" sz="2000" dirty="0" smtClean="0"/>
                        <a:t>(549/1944)</a:t>
                      </a:r>
                      <a:endParaRPr kumimoji="1" lang="ja-JP" altLang="en-US" sz="2000" dirty="0"/>
                    </a:p>
                  </a:txBody>
                  <a:tcPr marL="142094" marR="142094"/>
                </a:tc>
              </a:tr>
            </a:tbl>
          </a:graphicData>
        </a:graphic>
      </p:graphicFrame>
      <p:sp>
        <p:nvSpPr>
          <p:cNvPr id="5" name="角丸四角形吹き出し 4"/>
          <p:cNvSpPr/>
          <p:nvPr/>
        </p:nvSpPr>
        <p:spPr>
          <a:xfrm>
            <a:off x="7164288" y="1700808"/>
            <a:ext cx="1440160" cy="720080"/>
          </a:xfrm>
          <a:prstGeom prst="wedgeRoundRectCallout">
            <a:avLst>
              <a:gd name="adj1" fmla="val -198353"/>
              <a:gd name="adj2" fmla="val 6670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エージェントに相当</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事態間ネットワーク </a:t>
            </a:r>
            <a:r>
              <a:rPr kumimoji="1" lang="en-US" altLang="ja-JP" dirty="0" smtClean="0"/>
              <a:t>(1/2)</a:t>
            </a:r>
            <a:endParaRPr kumimoji="1" lang="ja-JP" altLang="en-US" dirty="0"/>
          </a:p>
        </p:txBody>
      </p:sp>
      <p:pic>
        <p:nvPicPr>
          <p:cNvPr id="5" name="Picture 2"/>
          <p:cNvPicPr>
            <a:picLocks noChangeAspect="1" noChangeArrowheads="1"/>
          </p:cNvPicPr>
          <p:nvPr/>
        </p:nvPicPr>
        <p:blipFill>
          <a:blip r:embed="rId2" cstate="print"/>
          <a:srcRect l="1684" t="24445" r="32783" b="38434"/>
          <a:stretch>
            <a:fillRect/>
          </a:stretch>
        </p:blipFill>
        <p:spPr bwMode="auto">
          <a:xfrm>
            <a:off x="1187624" y="2276872"/>
            <a:ext cx="6984776" cy="2952328"/>
          </a:xfrm>
          <a:prstGeom prst="rect">
            <a:avLst/>
          </a:prstGeom>
          <a:noFill/>
          <a:ln w="9525">
            <a:noFill/>
            <a:miter lim="800000"/>
            <a:headEnd/>
            <a:tailEnd/>
          </a:ln>
        </p:spPr>
      </p:pic>
      <p:sp>
        <p:nvSpPr>
          <p:cNvPr id="8" name="角丸四角形 7"/>
          <p:cNvSpPr/>
          <p:nvPr/>
        </p:nvSpPr>
        <p:spPr>
          <a:xfrm>
            <a:off x="5436096" y="5949280"/>
            <a:ext cx="3168352"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数字は</a:t>
            </a:r>
            <a:r>
              <a:rPr kumimoji="1" lang="en-US" altLang="ja-JP" sz="2400" dirty="0" smtClean="0"/>
              <a:t>lift</a:t>
            </a:r>
            <a:r>
              <a:rPr kumimoji="1" lang="ja-JP" altLang="en-US" sz="2400" dirty="0" smtClean="0"/>
              <a:t>値を表す</a:t>
            </a:r>
            <a:endParaRPr kumimoji="1" lang="ja-JP" altLang="en-US" sz="2400" dirty="0"/>
          </a:p>
        </p:txBody>
      </p:sp>
      <p:sp>
        <p:nvSpPr>
          <p:cNvPr id="9" name="角丸四角形吹き出し 8"/>
          <p:cNvSpPr/>
          <p:nvPr/>
        </p:nvSpPr>
        <p:spPr>
          <a:xfrm>
            <a:off x="2555776" y="1412776"/>
            <a:ext cx="2664296" cy="792088"/>
          </a:xfrm>
          <a:prstGeom prst="wedgeRoundRectCallout">
            <a:avLst>
              <a:gd name="adj1" fmla="val -52654"/>
              <a:gd name="adj2" fmla="val 833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1</a:t>
            </a:r>
            <a:r>
              <a:rPr kumimoji="1" lang="ja-JP" altLang="en-US" dirty="0" err="1" smtClean="0"/>
              <a:t>つの</a:t>
            </a:r>
            <a:r>
              <a:rPr kumimoji="1" lang="ja-JP" altLang="en-US" dirty="0" smtClean="0"/>
              <a:t>ノードにしか現れない項を獲得できている</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事態間ネットワーク </a:t>
            </a:r>
            <a:r>
              <a:rPr lang="en-US" altLang="ja-JP" dirty="0" smtClean="0"/>
              <a:t>(2/2</a:t>
            </a:r>
            <a:r>
              <a:rPr lang="en-US" altLang="ja-JP" dirty="0" smtClean="0"/>
              <a:t>)</a:t>
            </a:r>
            <a:endParaRPr kumimoji="1" lang="ja-JP" altLang="en-US" dirty="0"/>
          </a:p>
        </p:txBody>
      </p:sp>
      <p:pic>
        <p:nvPicPr>
          <p:cNvPr id="3" name="Picture 3"/>
          <p:cNvPicPr>
            <a:picLocks noChangeAspect="1" noChangeArrowheads="1"/>
          </p:cNvPicPr>
          <p:nvPr/>
        </p:nvPicPr>
        <p:blipFill>
          <a:blip r:embed="rId2" cstate="print"/>
          <a:srcRect l="15298" t="26319" r="3959" b="35564"/>
          <a:stretch>
            <a:fillRect/>
          </a:stretch>
        </p:blipFill>
        <p:spPr bwMode="auto">
          <a:xfrm>
            <a:off x="215008" y="1988840"/>
            <a:ext cx="8928992" cy="3024336"/>
          </a:xfrm>
          <a:prstGeom prst="rect">
            <a:avLst/>
          </a:prstGeom>
          <a:noFill/>
          <a:ln w="9525">
            <a:noFill/>
            <a:miter lim="800000"/>
            <a:headEnd/>
            <a:tailEnd/>
          </a:ln>
        </p:spPr>
      </p:pic>
      <p:sp>
        <p:nvSpPr>
          <p:cNvPr id="4" name="角丸四角形 3"/>
          <p:cNvSpPr/>
          <p:nvPr/>
        </p:nvSpPr>
        <p:spPr>
          <a:xfrm>
            <a:off x="5436096" y="5949280"/>
            <a:ext cx="3168352"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数字は</a:t>
            </a:r>
            <a:r>
              <a:rPr kumimoji="1" lang="en-US" altLang="ja-JP" sz="2400" dirty="0" smtClean="0"/>
              <a:t>lift</a:t>
            </a:r>
            <a:r>
              <a:rPr kumimoji="1" lang="ja-JP" altLang="en-US" sz="2400" dirty="0" smtClean="0"/>
              <a:t>値を表す</a:t>
            </a:r>
            <a:endParaRPr kumimoji="1" lang="ja-JP" alt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kumimoji="1" lang="ja-JP" altLang="en-US" dirty="0" smtClean="0"/>
              <a:t>大規模コーパスからの事態間知識の自動獲得</a:t>
            </a:r>
            <a:endParaRPr kumimoji="1" lang="en-US" altLang="ja-JP" dirty="0" smtClean="0"/>
          </a:p>
          <a:p>
            <a:pPr lvl="1"/>
            <a:r>
              <a:rPr lang="ja-JP" altLang="en-US" dirty="0" smtClean="0"/>
              <a:t>述語項構造の共起情報</a:t>
            </a:r>
            <a:endParaRPr lang="en-US" altLang="ja-JP" dirty="0" smtClean="0"/>
          </a:p>
          <a:p>
            <a:pPr lvl="1"/>
            <a:r>
              <a:rPr lang="ja-JP" altLang="en-US" dirty="0" smtClean="0"/>
              <a:t>格フレームによる項アライメント</a:t>
            </a:r>
            <a:endParaRPr kumimoji="1" lang="en-US" altLang="ja-JP" dirty="0" smtClean="0"/>
          </a:p>
          <a:p>
            <a:r>
              <a:rPr lang="ja-JP" altLang="en-US" dirty="0" smtClean="0"/>
              <a:t>約</a:t>
            </a:r>
            <a:r>
              <a:rPr lang="en-US" altLang="ja-JP" dirty="0" smtClean="0"/>
              <a:t>20,000</a:t>
            </a:r>
            <a:r>
              <a:rPr lang="ja-JP" altLang="en-US" dirty="0" smtClean="0"/>
              <a:t>事態間ペアを獲得</a:t>
            </a:r>
            <a:endParaRPr lang="en-US" altLang="ja-JP" dirty="0" smtClean="0"/>
          </a:p>
          <a:p>
            <a:endParaRPr kumimoji="1" lang="en-US" altLang="ja-JP" dirty="0" smtClean="0"/>
          </a:p>
          <a:p>
            <a:r>
              <a:rPr lang="ja-JP" altLang="en-US" dirty="0" smtClean="0"/>
              <a:t>今後の課題</a:t>
            </a:r>
            <a:endParaRPr kumimoji="1" lang="en-US" altLang="ja-JP" dirty="0" smtClean="0"/>
          </a:p>
          <a:p>
            <a:pPr lvl="1"/>
            <a:r>
              <a:rPr lang="ja-JP" altLang="en-US" dirty="0" smtClean="0"/>
              <a:t>事態間関係の分類 </a:t>
            </a:r>
            <a:r>
              <a:rPr lang="en-US" altLang="ja-JP" dirty="0" smtClean="0"/>
              <a:t>(</a:t>
            </a:r>
            <a:r>
              <a:rPr lang="ja-JP" altLang="en-US" dirty="0" smtClean="0"/>
              <a:t>時間経過、因果関係、手段など</a:t>
            </a:r>
            <a:r>
              <a:rPr lang="en-US" altLang="ja-JP" dirty="0" smtClean="0"/>
              <a:t>)</a:t>
            </a:r>
          </a:p>
          <a:p>
            <a:pPr lvl="1"/>
            <a:r>
              <a:rPr lang="ja-JP" altLang="en-US" dirty="0" smtClean="0"/>
              <a:t>獲得した事態間知識の利用</a:t>
            </a:r>
            <a:endParaRPr lang="en-US" altLang="ja-JP" dirty="0" smtClean="0"/>
          </a:p>
          <a:p>
            <a:pPr lvl="2"/>
            <a:r>
              <a:rPr kumimoji="1" lang="ja-JP" altLang="en-US" dirty="0" smtClean="0"/>
              <a:t>省略</a:t>
            </a:r>
            <a:r>
              <a:rPr kumimoji="1" lang="ja-JP" altLang="en-US" dirty="0" smtClean="0"/>
              <a:t>解析</a:t>
            </a:r>
            <a:r>
              <a:rPr kumimoji="1" lang="en-US" altLang="ja-JP" dirty="0" smtClean="0"/>
              <a:t>, RTE</a:t>
            </a:r>
            <a:r>
              <a:rPr kumimoji="1" lang="ja-JP" altLang="en-US" dirty="0" smtClean="0"/>
              <a:t>など</a:t>
            </a:r>
            <a:endParaRPr kumimoji="1" lang="en-US" altLang="ja-JP"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5" name="テキスト ボックス 4"/>
          <p:cNvSpPr txBox="1"/>
          <p:nvPr/>
        </p:nvSpPr>
        <p:spPr>
          <a:xfrm>
            <a:off x="971600" y="3822139"/>
            <a:ext cx="4680520" cy="830997"/>
          </a:xfrm>
          <a:prstGeom prst="rect">
            <a:avLst/>
          </a:prstGeom>
          <a:noFill/>
        </p:spPr>
        <p:txBody>
          <a:bodyPr wrap="square" rtlCol="0">
            <a:spAutoFit/>
          </a:bodyPr>
          <a:lstStyle/>
          <a:p>
            <a:r>
              <a:rPr lang="ja-JP" altLang="en-US" sz="2400" dirty="0" smtClean="0"/>
              <a:t>人が財布を拾って、警察に届ける</a:t>
            </a:r>
            <a:endParaRPr lang="en-US" altLang="ja-JP" sz="2400" dirty="0" smtClean="0"/>
          </a:p>
          <a:p>
            <a:r>
              <a:rPr kumimoji="1" lang="ja-JP" altLang="en-US" sz="2400" dirty="0" smtClean="0"/>
              <a:t>財布を拾って、警察に</a:t>
            </a:r>
            <a:r>
              <a:rPr kumimoji="1" lang="ja-JP" altLang="en-US" sz="2400" dirty="0" smtClean="0"/>
              <a:t>届ける</a:t>
            </a:r>
            <a:endParaRPr kumimoji="1" lang="en-US" altLang="ja-JP" sz="2400" dirty="0" smtClean="0"/>
          </a:p>
        </p:txBody>
      </p:sp>
      <p:sp>
        <p:nvSpPr>
          <p:cNvPr id="8" name="正方形/長方形 7"/>
          <p:cNvSpPr/>
          <p:nvPr/>
        </p:nvSpPr>
        <p:spPr>
          <a:xfrm>
            <a:off x="539552" y="3318083"/>
            <a:ext cx="6120680" cy="432048"/>
          </a:xfrm>
          <a:prstGeom prst="rect">
            <a:avLst/>
          </a:prstGeom>
          <a:ln w="15875"/>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t>上記の事態ペアは以下のような文で出現する</a:t>
            </a:r>
            <a:r>
              <a:rPr lang="en-US" altLang="ja-JP" sz="2400" dirty="0" smtClean="0"/>
              <a:t> </a:t>
            </a:r>
            <a:endParaRPr kumimoji="1" lang="ja-JP" altLang="en-US" sz="2400" dirty="0"/>
          </a:p>
        </p:txBody>
      </p:sp>
      <p:sp>
        <p:nvSpPr>
          <p:cNvPr id="9" name="テキスト ボックス 8"/>
          <p:cNvSpPr txBox="1"/>
          <p:nvPr/>
        </p:nvSpPr>
        <p:spPr>
          <a:xfrm>
            <a:off x="611560" y="5171708"/>
            <a:ext cx="8064896" cy="1569660"/>
          </a:xfrm>
          <a:prstGeom prst="rect">
            <a:avLst/>
          </a:prstGeom>
          <a:noFill/>
        </p:spPr>
        <p:txBody>
          <a:bodyPr wrap="square" rtlCol="0">
            <a:spAutoFit/>
          </a:bodyPr>
          <a:lstStyle/>
          <a:p>
            <a:pPr marL="342900" indent="-342900">
              <a:buFont typeface="Arial" pitchFamily="34" charset="0"/>
              <a:buChar char="•"/>
            </a:pPr>
            <a:r>
              <a:rPr lang="ja-JP" altLang="en-US" sz="2400" dirty="0" smtClean="0"/>
              <a:t>片一方の述語項構造にしか出現しない格要素を獲得することができない</a:t>
            </a:r>
            <a:r>
              <a:rPr lang="en-US" altLang="ja-JP" sz="2400" dirty="0" smtClean="0"/>
              <a:t> </a:t>
            </a:r>
            <a:r>
              <a:rPr lang="en-US" altLang="ja-JP" sz="2400" dirty="0" smtClean="0"/>
              <a:t>(</a:t>
            </a:r>
            <a:r>
              <a:rPr lang="en-US" altLang="ja-JP" sz="2400" i="1" dirty="0" smtClean="0"/>
              <a:t>PA2</a:t>
            </a:r>
            <a:r>
              <a:rPr lang="ja-JP" altLang="en-US" sz="2400" dirty="0" smtClean="0"/>
              <a:t>の</a:t>
            </a:r>
            <a:r>
              <a:rPr lang="en-US" altLang="ja-JP" sz="2400" dirty="0" smtClean="0"/>
              <a:t>“</a:t>
            </a:r>
            <a:r>
              <a:rPr lang="ja-JP" altLang="en-US" sz="2400" dirty="0" smtClean="0"/>
              <a:t>警察に</a:t>
            </a:r>
            <a:r>
              <a:rPr lang="en-US" altLang="ja-JP" sz="2400" dirty="0" smtClean="0"/>
              <a:t>”)</a:t>
            </a:r>
            <a:endParaRPr lang="en-US" altLang="ja-JP" sz="2400" dirty="0" smtClean="0"/>
          </a:p>
          <a:p>
            <a:pPr marL="342900" indent="-342900">
              <a:buFont typeface="Arial" pitchFamily="34" charset="0"/>
              <a:buChar char="•"/>
            </a:pPr>
            <a:r>
              <a:rPr kumimoji="1" lang="ja-JP" altLang="en-US" sz="2400" dirty="0" smtClean="0"/>
              <a:t>日本語では格要素が頻繁に省略されるため、共有する格要素を獲得するのが難しい</a:t>
            </a:r>
            <a:r>
              <a:rPr kumimoji="1" lang="en-US" altLang="ja-JP" sz="2400" dirty="0" smtClean="0"/>
              <a:t> (“</a:t>
            </a:r>
            <a:r>
              <a:rPr kumimoji="1" lang="ja-JP" altLang="en-US" sz="2400" dirty="0" smtClean="0"/>
              <a:t>財布</a:t>
            </a:r>
            <a:r>
              <a:rPr lang="ja-JP" altLang="en-US" sz="2400" dirty="0" smtClean="0"/>
              <a:t>を</a:t>
            </a:r>
            <a:r>
              <a:rPr kumimoji="1" lang="en-US" altLang="ja-JP" sz="2400" dirty="0" smtClean="0"/>
              <a:t>” , “</a:t>
            </a:r>
            <a:r>
              <a:rPr kumimoji="1" lang="ja-JP" altLang="en-US" sz="2400" dirty="0" smtClean="0"/>
              <a:t>人</a:t>
            </a:r>
            <a:r>
              <a:rPr lang="ja-JP" altLang="en-US" sz="2400" dirty="0" smtClean="0"/>
              <a:t>が</a:t>
            </a:r>
            <a:r>
              <a:rPr lang="en-US" altLang="ja-JP" sz="2400" dirty="0" smtClean="0"/>
              <a:t>”)</a:t>
            </a:r>
            <a:endParaRPr kumimoji="1" lang="ja-JP" altLang="en-US" sz="2400" dirty="0"/>
          </a:p>
        </p:txBody>
      </p:sp>
      <p:sp>
        <p:nvSpPr>
          <p:cNvPr id="10" name="正方形/長方形 9"/>
          <p:cNvSpPr/>
          <p:nvPr/>
        </p:nvSpPr>
        <p:spPr>
          <a:xfrm>
            <a:off x="539552" y="4725144"/>
            <a:ext cx="4824536"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smtClean="0"/>
              <a:t>先行研究</a:t>
            </a:r>
            <a:r>
              <a:rPr lang="en-US" altLang="ja-JP" sz="2400" dirty="0" smtClean="0"/>
              <a:t> (</a:t>
            </a:r>
            <a:r>
              <a:rPr lang="ja-JP" altLang="en-US" sz="2400" dirty="0" smtClean="0"/>
              <a:t>共参照</a:t>
            </a:r>
            <a:r>
              <a:rPr lang="en-US" altLang="ja-JP" sz="2400" dirty="0" smtClean="0"/>
              <a:t>/</a:t>
            </a:r>
            <a:r>
              <a:rPr lang="ja-JP" altLang="en-US" sz="2400" dirty="0" smtClean="0"/>
              <a:t>アンカーを利用</a:t>
            </a:r>
            <a:r>
              <a:rPr lang="en-US" altLang="ja-JP" sz="2400" dirty="0" smtClean="0"/>
              <a:t>)</a:t>
            </a:r>
            <a:endParaRPr kumimoji="1" lang="ja-JP" altLang="en-US" sz="2400" dirty="0"/>
          </a:p>
        </p:txBody>
      </p:sp>
      <p:sp>
        <p:nvSpPr>
          <p:cNvPr id="14" name="角丸四角形 13"/>
          <p:cNvSpPr/>
          <p:nvPr/>
        </p:nvSpPr>
        <p:spPr>
          <a:xfrm>
            <a:off x="971600" y="2070140"/>
            <a:ext cx="648072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人が 財布を 拾う ⇒ 人が 財布を 警察に 届ける</a:t>
            </a:r>
            <a:endParaRPr kumimoji="1" lang="ja-JP" altLang="en-US" sz="2400" dirty="0"/>
          </a:p>
        </p:txBody>
      </p:sp>
      <p:sp>
        <p:nvSpPr>
          <p:cNvPr id="15" name="正方形/長方形 14"/>
          <p:cNvSpPr/>
          <p:nvPr/>
        </p:nvSpPr>
        <p:spPr>
          <a:xfrm>
            <a:off x="539552" y="1268760"/>
            <a:ext cx="2880320"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dirty="0" smtClean="0"/>
              <a:t>関連の強い事態ペア</a:t>
            </a:r>
            <a:endParaRPr kumimoji="1" lang="ja-JP" altLang="en-US" sz="2400" dirty="0"/>
          </a:p>
        </p:txBody>
      </p:sp>
      <p:sp>
        <p:nvSpPr>
          <p:cNvPr id="16" name="テキスト ボックス 15"/>
          <p:cNvSpPr txBox="1"/>
          <p:nvPr/>
        </p:nvSpPr>
        <p:spPr>
          <a:xfrm>
            <a:off x="1043608" y="1700808"/>
            <a:ext cx="720080" cy="400110"/>
          </a:xfrm>
          <a:prstGeom prst="rect">
            <a:avLst/>
          </a:prstGeom>
          <a:noFill/>
        </p:spPr>
        <p:txBody>
          <a:bodyPr wrap="square" rtlCol="0">
            <a:spAutoFit/>
          </a:bodyPr>
          <a:lstStyle/>
          <a:p>
            <a:r>
              <a:rPr kumimoji="1" lang="en-US" altLang="ja-JP" sz="2000" i="1" dirty="0" smtClean="0">
                <a:latin typeface="Arial" pitchFamily="34" charset="0"/>
                <a:cs typeface="Arial" pitchFamily="34" charset="0"/>
              </a:rPr>
              <a:t>PA</a:t>
            </a:r>
            <a:r>
              <a:rPr kumimoji="1" lang="en-US" altLang="ja-JP" sz="1600" i="1" dirty="0" smtClean="0">
                <a:latin typeface="Arial" pitchFamily="34" charset="0"/>
                <a:cs typeface="Arial" pitchFamily="34" charset="0"/>
              </a:rPr>
              <a:t>1</a:t>
            </a:r>
            <a:endParaRPr kumimoji="1" lang="ja-JP" altLang="en-US" sz="2000" i="1" dirty="0">
              <a:latin typeface="Arial" pitchFamily="34" charset="0"/>
              <a:cs typeface="Arial" pitchFamily="34" charset="0"/>
            </a:endParaRPr>
          </a:p>
        </p:txBody>
      </p:sp>
      <p:sp>
        <p:nvSpPr>
          <p:cNvPr id="17" name="テキスト ボックス 16"/>
          <p:cNvSpPr txBox="1"/>
          <p:nvPr/>
        </p:nvSpPr>
        <p:spPr>
          <a:xfrm>
            <a:off x="3707904" y="1700808"/>
            <a:ext cx="720080" cy="400110"/>
          </a:xfrm>
          <a:prstGeom prst="rect">
            <a:avLst/>
          </a:prstGeom>
          <a:noFill/>
        </p:spPr>
        <p:txBody>
          <a:bodyPr wrap="square" rtlCol="0">
            <a:spAutoFit/>
          </a:bodyPr>
          <a:lstStyle/>
          <a:p>
            <a:r>
              <a:rPr kumimoji="1" lang="en-US" altLang="ja-JP" sz="2000" i="1" dirty="0" smtClean="0">
                <a:latin typeface="Arial" pitchFamily="34" charset="0"/>
                <a:cs typeface="Arial" pitchFamily="34" charset="0"/>
              </a:rPr>
              <a:t>PA</a:t>
            </a:r>
            <a:r>
              <a:rPr kumimoji="1" lang="en-US" altLang="ja-JP" sz="1600" i="1" dirty="0" smtClean="0">
                <a:latin typeface="Arial" pitchFamily="34" charset="0"/>
                <a:cs typeface="Arial" pitchFamily="34" charset="0"/>
              </a:rPr>
              <a:t>2</a:t>
            </a:r>
            <a:endParaRPr kumimoji="1" lang="ja-JP" altLang="en-US" sz="2000" i="1" dirty="0">
              <a:latin typeface="Arial" pitchFamily="34" charset="0"/>
              <a:cs typeface="Arial" pitchFamily="34" charset="0"/>
            </a:endParaRPr>
          </a:p>
        </p:txBody>
      </p:sp>
      <p:sp>
        <p:nvSpPr>
          <p:cNvPr id="18" name="角丸四角形 17"/>
          <p:cNvSpPr/>
          <p:nvPr/>
        </p:nvSpPr>
        <p:spPr>
          <a:xfrm>
            <a:off x="3995936" y="2780928"/>
            <a:ext cx="4896544"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t>述語対だけでなく、関連する項とともに獲得</a:t>
            </a:r>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dissolve">
                                      <p:cBhvr>
                                        <p:cTn id="20" dur="500"/>
                                        <p:tgtEl>
                                          <p:spTgt spid="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0"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5" name="テキスト ボックス 4"/>
          <p:cNvSpPr txBox="1"/>
          <p:nvPr/>
        </p:nvSpPr>
        <p:spPr>
          <a:xfrm>
            <a:off x="971600" y="3789040"/>
            <a:ext cx="4680520" cy="830997"/>
          </a:xfrm>
          <a:prstGeom prst="rect">
            <a:avLst/>
          </a:prstGeom>
          <a:noFill/>
        </p:spPr>
        <p:txBody>
          <a:bodyPr wrap="square" rtlCol="0">
            <a:spAutoFit/>
          </a:bodyPr>
          <a:lstStyle/>
          <a:p>
            <a:r>
              <a:rPr lang="ja-JP" altLang="en-US" sz="2400" dirty="0" smtClean="0"/>
              <a:t>人が財布を拾って、警察に届ける</a:t>
            </a:r>
            <a:endParaRPr lang="en-US" altLang="ja-JP" sz="2400" dirty="0" smtClean="0"/>
          </a:p>
          <a:p>
            <a:r>
              <a:rPr kumimoji="1" lang="ja-JP" altLang="en-US" sz="2400" dirty="0" smtClean="0"/>
              <a:t>財布を拾って、警察に</a:t>
            </a:r>
            <a:r>
              <a:rPr kumimoji="1" lang="ja-JP" altLang="en-US" sz="2400" dirty="0" smtClean="0"/>
              <a:t>届ける</a:t>
            </a:r>
            <a:endParaRPr kumimoji="1" lang="en-US" altLang="ja-JP" sz="2400" dirty="0" smtClean="0"/>
          </a:p>
        </p:txBody>
      </p:sp>
      <p:sp>
        <p:nvSpPr>
          <p:cNvPr id="8" name="正方形/長方形 7"/>
          <p:cNvSpPr/>
          <p:nvPr/>
        </p:nvSpPr>
        <p:spPr>
          <a:xfrm>
            <a:off x="539552" y="3284984"/>
            <a:ext cx="6120680" cy="432048"/>
          </a:xfrm>
          <a:prstGeom prst="rect">
            <a:avLst/>
          </a:prstGeom>
          <a:ln w="15875"/>
        </p:spPr>
        <p:style>
          <a:lnRef idx="2">
            <a:schemeClr val="dk1"/>
          </a:lnRef>
          <a:fillRef idx="1">
            <a:schemeClr val="lt1"/>
          </a:fillRef>
          <a:effectRef idx="0">
            <a:schemeClr val="dk1"/>
          </a:effectRef>
          <a:fontRef idx="minor">
            <a:schemeClr val="dk1"/>
          </a:fontRef>
        </p:style>
        <p:txBody>
          <a:bodyPr rtlCol="0" anchor="ctr"/>
          <a:lstStyle/>
          <a:p>
            <a:r>
              <a:rPr lang="ja-JP" altLang="en-US" sz="2400" dirty="0" smtClean="0"/>
              <a:t>上記の事態ペアは以下のような文で出現する</a:t>
            </a:r>
            <a:r>
              <a:rPr lang="en-US" altLang="ja-JP" sz="2400" dirty="0" smtClean="0"/>
              <a:t> </a:t>
            </a:r>
            <a:endParaRPr kumimoji="1" lang="ja-JP" altLang="en-US" sz="2400" dirty="0"/>
          </a:p>
        </p:txBody>
      </p:sp>
      <p:sp>
        <p:nvSpPr>
          <p:cNvPr id="10" name="正方形/長方形 9"/>
          <p:cNvSpPr/>
          <p:nvPr/>
        </p:nvSpPr>
        <p:spPr>
          <a:xfrm>
            <a:off x="539552" y="4725144"/>
            <a:ext cx="1584176" cy="43204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2400" dirty="0" smtClean="0"/>
              <a:t>提案手法</a:t>
            </a:r>
            <a:endParaRPr kumimoji="1" lang="ja-JP" altLang="en-US" sz="2400" dirty="0"/>
          </a:p>
        </p:txBody>
      </p:sp>
      <p:sp>
        <p:nvSpPr>
          <p:cNvPr id="11" name="テキスト ボックス 10"/>
          <p:cNvSpPr txBox="1"/>
          <p:nvPr/>
        </p:nvSpPr>
        <p:spPr>
          <a:xfrm>
            <a:off x="611560" y="5171708"/>
            <a:ext cx="8064896" cy="1200329"/>
          </a:xfrm>
          <a:prstGeom prst="rect">
            <a:avLst/>
          </a:prstGeom>
          <a:noFill/>
        </p:spPr>
        <p:txBody>
          <a:bodyPr wrap="square" rtlCol="0">
            <a:spAutoFit/>
          </a:bodyPr>
          <a:lstStyle/>
          <a:p>
            <a:pPr marL="342900" indent="-342900">
              <a:buFont typeface="+mj-lt"/>
              <a:buAutoNum type="arabicPeriod"/>
            </a:pPr>
            <a:r>
              <a:rPr lang="ja-JP" altLang="en-US" sz="2400" dirty="0" smtClean="0"/>
              <a:t>述語項構造ペアの共起情報から、まず、関連の強い事態ペアとして、</a:t>
            </a:r>
            <a:r>
              <a:rPr lang="en-US" altLang="ja-JP" sz="2400" dirty="0" smtClean="0"/>
              <a:t>“</a:t>
            </a:r>
            <a:r>
              <a:rPr lang="ja-JP" altLang="en-US" sz="2400" dirty="0" smtClean="0"/>
              <a:t>財布を 拾う</a:t>
            </a:r>
            <a:r>
              <a:rPr lang="en-US" altLang="ja-JP" sz="2400" dirty="0" smtClean="0"/>
              <a:t>” </a:t>
            </a:r>
            <a:r>
              <a:rPr lang="ja-JP" altLang="en-US" sz="2400" dirty="0" smtClean="0"/>
              <a:t>と</a:t>
            </a:r>
            <a:r>
              <a:rPr lang="en-US" altLang="ja-JP" sz="2400" dirty="0" smtClean="0"/>
              <a:t> “</a:t>
            </a:r>
            <a:r>
              <a:rPr lang="ja-JP" altLang="en-US" sz="2400" dirty="0" smtClean="0"/>
              <a:t>警察に 届ける</a:t>
            </a:r>
            <a:r>
              <a:rPr lang="en-US" altLang="ja-JP" sz="2400" dirty="0" smtClean="0"/>
              <a:t>”</a:t>
            </a:r>
            <a:r>
              <a:rPr lang="ja-JP" altLang="en-US" sz="2400" dirty="0" smtClean="0"/>
              <a:t>を獲得</a:t>
            </a:r>
            <a:endParaRPr lang="en-US" altLang="ja-JP" sz="2400" dirty="0" smtClean="0"/>
          </a:p>
          <a:p>
            <a:pPr marL="342900" indent="-342900">
              <a:buFont typeface="+mj-lt"/>
              <a:buAutoNum type="arabicPeriod"/>
            </a:pPr>
            <a:r>
              <a:rPr lang="ja-JP" altLang="en-US" sz="2400" dirty="0" smtClean="0"/>
              <a:t>格フレーム</a:t>
            </a:r>
            <a:r>
              <a:rPr lang="en-US" altLang="ja-JP" sz="2400" dirty="0" smtClean="0"/>
              <a:t>[Kawahara+ </a:t>
            </a:r>
            <a:r>
              <a:rPr lang="en-US" altLang="ja-JP" sz="2400" dirty="0" smtClean="0"/>
              <a:t>06]</a:t>
            </a:r>
            <a:r>
              <a:rPr lang="ja-JP" altLang="en-US" sz="2400" dirty="0" smtClean="0"/>
              <a:t>を</a:t>
            </a:r>
            <a:r>
              <a:rPr lang="ja-JP" altLang="en-US" sz="2400" dirty="0" smtClean="0"/>
              <a:t>用いて</a:t>
            </a:r>
            <a:r>
              <a:rPr lang="ja-JP" altLang="en-US" sz="2400" dirty="0" smtClean="0"/>
              <a:t>項</a:t>
            </a:r>
            <a:r>
              <a:rPr lang="ja-JP" altLang="en-US" sz="2400" dirty="0" smtClean="0"/>
              <a:t>の</a:t>
            </a:r>
            <a:r>
              <a:rPr lang="ja-JP" altLang="en-US" sz="2400" dirty="0" smtClean="0"/>
              <a:t>アライメントをとる</a:t>
            </a:r>
            <a:endParaRPr kumimoji="1" lang="ja-JP" altLang="en-US" sz="2400" dirty="0"/>
          </a:p>
        </p:txBody>
      </p:sp>
      <p:sp>
        <p:nvSpPr>
          <p:cNvPr id="16" name="角丸四角形 15"/>
          <p:cNvSpPr/>
          <p:nvPr/>
        </p:nvSpPr>
        <p:spPr>
          <a:xfrm>
            <a:off x="971600" y="2070140"/>
            <a:ext cx="648072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人が 財布を 拾う ⇒ 人が 財布を 警察に 届ける</a:t>
            </a:r>
            <a:endParaRPr kumimoji="1" lang="ja-JP" altLang="en-US" sz="2400" dirty="0"/>
          </a:p>
        </p:txBody>
      </p:sp>
      <p:sp>
        <p:nvSpPr>
          <p:cNvPr id="17" name="正方形/長方形 16"/>
          <p:cNvSpPr/>
          <p:nvPr/>
        </p:nvSpPr>
        <p:spPr>
          <a:xfrm>
            <a:off x="539552" y="1268760"/>
            <a:ext cx="2880320"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400" dirty="0" smtClean="0"/>
              <a:t>関連の強い事態ペア</a:t>
            </a:r>
            <a:endParaRPr kumimoji="1" lang="ja-JP" altLang="en-US" sz="2400" dirty="0"/>
          </a:p>
        </p:txBody>
      </p:sp>
      <p:sp>
        <p:nvSpPr>
          <p:cNvPr id="18" name="テキスト ボックス 17"/>
          <p:cNvSpPr txBox="1"/>
          <p:nvPr/>
        </p:nvSpPr>
        <p:spPr>
          <a:xfrm>
            <a:off x="1043608" y="1700808"/>
            <a:ext cx="720080" cy="400110"/>
          </a:xfrm>
          <a:prstGeom prst="rect">
            <a:avLst/>
          </a:prstGeom>
          <a:noFill/>
        </p:spPr>
        <p:txBody>
          <a:bodyPr wrap="square" rtlCol="0">
            <a:spAutoFit/>
          </a:bodyPr>
          <a:lstStyle/>
          <a:p>
            <a:r>
              <a:rPr kumimoji="1" lang="en-US" altLang="ja-JP" sz="2000" i="1" dirty="0" smtClean="0">
                <a:latin typeface="Arial" pitchFamily="34" charset="0"/>
                <a:cs typeface="Arial" pitchFamily="34" charset="0"/>
              </a:rPr>
              <a:t>PA</a:t>
            </a:r>
            <a:r>
              <a:rPr kumimoji="1" lang="en-US" altLang="ja-JP" sz="1600" i="1" dirty="0" smtClean="0">
                <a:latin typeface="Arial" pitchFamily="34" charset="0"/>
                <a:cs typeface="Arial" pitchFamily="34" charset="0"/>
              </a:rPr>
              <a:t>1</a:t>
            </a:r>
            <a:endParaRPr kumimoji="1" lang="ja-JP" altLang="en-US" sz="2000" i="1" dirty="0">
              <a:latin typeface="Arial" pitchFamily="34" charset="0"/>
              <a:cs typeface="Arial" pitchFamily="34" charset="0"/>
            </a:endParaRPr>
          </a:p>
        </p:txBody>
      </p:sp>
      <p:sp>
        <p:nvSpPr>
          <p:cNvPr id="19" name="テキスト ボックス 18"/>
          <p:cNvSpPr txBox="1"/>
          <p:nvPr/>
        </p:nvSpPr>
        <p:spPr>
          <a:xfrm>
            <a:off x="3707904" y="1700808"/>
            <a:ext cx="720080" cy="400110"/>
          </a:xfrm>
          <a:prstGeom prst="rect">
            <a:avLst/>
          </a:prstGeom>
          <a:noFill/>
        </p:spPr>
        <p:txBody>
          <a:bodyPr wrap="square" rtlCol="0">
            <a:spAutoFit/>
          </a:bodyPr>
          <a:lstStyle/>
          <a:p>
            <a:r>
              <a:rPr kumimoji="1" lang="en-US" altLang="ja-JP" sz="2000" i="1" dirty="0" smtClean="0">
                <a:latin typeface="Arial" pitchFamily="34" charset="0"/>
                <a:cs typeface="Arial" pitchFamily="34" charset="0"/>
              </a:rPr>
              <a:t>PA</a:t>
            </a:r>
            <a:r>
              <a:rPr kumimoji="1" lang="en-US" altLang="ja-JP" sz="1600" i="1" dirty="0" smtClean="0">
                <a:latin typeface="Arial" pitchFamily="34" charset="0"/>
                <a:cs typeface="Arial" pitchFamily="34" charset="0"/>
              </a:rPr>
              <a:t>2</a:t>
            </a:r>
            <a:endParaRPr kumimoji="1" lang="ja-JP" altLang="en-US" sz="2000" i="1" dirty="0">
              <a:latin typeface="Arial" pitchFamily="34" charset="0"/>
              <a:cs typeface="Arial" pitchFamily="34" charset="0"/>
            </a:endParaRPr>
          </a:p>
        </p:txBody>
      </p:sp>
      <p:sp>
        <p:nvSpPr>
          <p:cNvPr id="20" name="角丸四角形 19"/>
          <p:cNvSpPr/>
          <p:nvPr/>
        </p:nvSpPr>
        <p:spPr>
          <a:xfrm>
            <a:off x="3995936" y="2780928"/>
            <a:ext cx="4896544" cy="432048"/>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t>述語対だけでなく、関連する項とともに獲得</a:t>
            </a:r>
            <a:endParaRPr kumimoji="1" lang="ja-JP" alt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ローチャート : 磁気ディスク 3"/>
          <p:cNvSpPr/>
          <p:nvPr/>
        </p:nvSpPr>
        <p:spPr>
          <a:xfrm>
            <a:off x="323528" y="714182"/>
            <a:ext cx="1296144" cy="1152128"/>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latin typeface="Arial" pitchFamily="34" charset="0"/>
                <a:cs typeface="Arial" pitchFamily="34" charset="0"/>
              </a:rPr>
              <a:t>Web</a:t>
            </a:r>
          </a:p>
          <a:p>
            <a:pPr algn="ctr"/>
            <a:r>
              <a:rPr kumimoji="1" lang="ja-JP" altLang="en-US" dirty="0" smtClean="0">
                <a:solidFill>
                  <a:schemeClr val="tx1"/>
                </a:solidFill>
                <a:latin typeface="Arial" pitchFamily="34" charset="0"/>
                <a:cs typeface="Arial" pitchFamily="34" charset="0"/>
              </a:rPr>
              <a:t>コーパス</a:t>
            </a:r>
            <a:endParaRPr kumimoji="1" lang="ja-JP" altLang="en-US" dirty="0">
              <a:solidFill>
                <a:schemeClr val="tx1"/>
              </a:solidFill>
              <a:latin typeface="Arial" pitchFamily="34" charset="0"/>
              <a:cs typeface="Arial" pitchFamily="34" charset="0"/>
            </a:endParaRPr>
          </a:p>
        </p:txBody>
      </p:sp>
      <p:sp>
        <p:nvSpPr>
          <p:cNvPr id="5" name="下矢印 4"/>
          <p:cNvSpPr/>
          <p:nvPr/>
        </p:nvSpPr>
        <p:spPr>
          <a:xfrm rot="16200000">
            <a:off x="1979712" y="1002214"/>
            <a:ext cx="288032" cy="720080"/>
          </a:xfrm>
          <a:prstGeom prst="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itchFamily="34" charset="0"/>
              <a:cs typeface="Arial" pitchFamily="34" charset="0"/>
            </a:endParaRPr>
          </a:p>
        </p:txBody>
      </p:sp>
      <p:sp>
        <p:nvSpPr>
          <p:cNvPr id="6" name="正方形/長方形 5"/>
          <p:cNvSpPr/>
          <p:nvPr/>
        </p:nvSpPr>
        <p:spPr>
          <a:xfrm>
            <a:off x="1043608" y="1866310"/>
            <a:ext cx="2088232" cy="646331"/>
          </a:xfrm>
          <a:prstGeom prst="rect">
            <a:avLst/>
          </a:prstGeom>
        </p:spPr>
        <p:txBody>
          <a:bodyPr wrap="square">
            <a:spAutoFit/>
          </a:bodyPr>
          <a:lstStyle/>
          <a:p>
            <a:r>
              <a:rPr lang="ja-JP" altLang="en-US" b="1" dirty="0" smtClean="0">
                <a:latin typeface="Arial" pitchFamily="34" charset="0"/>
                <a:cs typeface="Arial" pitchFamily="34" charset="0"/>
              </a:rPr>
              <a:t>述語項構造ペアの</a:t>
            </a:r>
            <a:endParaRPr lang="en-US" altLang="ja-JP" b="1" dirty="0" smtClean="0">
              <a:latin typeface="Arial" pitchFamily="34" charset="0"/>
              <a:cs typeface="Arial" pitchFamily="34" charset="0"/>
            </a:endParaRPr>
          </a:p>
          <a:p>
            <a:r>
              <a:rPr lang="ja-JP" altLang="en-US" b="1" dirty="0" smtClean="0">
                <a:latin typeface="Arial" pitchFamily="34" charset="0"/>
                <a:cs typeface="Arial" pitchFamily="34" charset="0"/>
              </a:rPr>
              <a:t>抽出</a:t>
            </a:r>
            <a:endParaRPr lang="en-US" altLang="ja-JP" b="1" dirty="0" smtClean="0">
              <a:latin typeface="Arial" pitchFamily="34" charset="0"/>
              <a:cs typeface="Arial" pitchFamily="34" charset="0"/>
            </a:endParaRPr>
          </a:p>
        </p:txBody>
      </p:sp>
      <p:sp>
        <p:nvSpPr>
          <p:cNvPr id="7" name="正方形/長方形 6"/>
          <p:cNvSpPr/>
          <p:nvPr/>
        </p:nvSpPr>
        <p:spPr>
          <a:xfrm>
            <a:off x="3059832" y="476672"/>
            <a:ext cx="4320480" cy="20882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Arial" pitchFamily="34" charset="0"/>
              <a:cs typeface="Arial" pitchFamily="34" charset="0"/>
            </a:endParaRPr>
          </a:p>
        </p:txBody>
      </p:sp>
      <p:sp>
        <p:nvSpPr>
          <p:cNvPr id="17" name="テキスト ボックス 16"/>
          <p:cNvSpPr txBox="1"/>
          <p:nvPr/>
        </p:nvSpPr>
        <p:spPr>
          <a:xfrm>
            <a:off x="3059832" y="1691516"/>
            <a:ext cx="2448272" cy="646331"/>
          </a:xfrm>
          <a:prstGeom prst="rect">
            <a:avLst/>
          </a:prstGeom>
          <a:noFill/>
        </p:spPr>
        <p:txBody>
          <a:bodyPr wrap="square" rtlCol="0">
            <a:spAutoFit/>
          </a:bodyPr>
          <a:lstStyle/>
          <a:p>
            <a:r>
              <a:rPr lang="ja-JP" altLang="en-US" dirty="0" smtClean="0">
                <a:latin typeface="Arial" pitchFamily="34" charset="0"/>
                <a:cs typeface="Arial" pitchFamily="34" charset="0"/>
              </a:rPr>
              <a:t>ドライバー ガ 財布 ヲ 拾う</a:t>
            </a:r>
            <a:endParaRPr kumimoji="1" lang="ja-JP" altLang="en-US" i="1" dirty="0">
              <a:latin typeface="Arial" pitchFamily="34" charset="0"/>
              <a:cs typeface="Arial" pitchFamily="34" charset="0"/>
            </a:endParaRPr>
          </a:p>
        </p:txBody>
      </p:sp>
      <p:sp>
        <p:nvSpPr>
          <p:cNvPr id="18" name="テキスト ボックス 17"/>
          <p:cNvSpPr txBox="1"/>
          <p:nvPr/>
        </p:nvSpPr>
        <p:spPr>
          <a:xfrm>
            <a:off x="5508104" y="1691516"/>
            <a:ext cx="832279" cy="369332"/>
          </a:xfrm>
          <a:prstGeom prst="rect">
            <a:avLst/>
          </a:prstGeom>
          <a:noFill/>
        </p:spPr>
        <p:txBody>
          <a:bodyPr wrap="none" rtlCol="0">
            <a:spAutoFit/>
          </a:bodyPr>
          <a:lstStyle/>
          <a:p>
            <a:r>
              <a:rPr lang="ja-JP" altLang="en-US" dirty="0" smtClean="0">
                <a:latin typeface="Arial" pitchFamily="34" charset="0"/>
                <a:cs typeface="Arial" pitchFamily="34" charset="0"/>
              </a:rPr>
              <a:t>届ける</a:t>
            </a:r>
            <a:endParaRPr kumimoji="1" lang="ja-JP" altLang="en-US" dirty="0">
              <a:latin typeface="Arial" pitchFamily="34" charset="0"/>
              <a:cs typeface="Arial" pitchFamily="34" charset="0"/>
            </a:endParaRPr>
          </a:p>
        </p:txBody>
      </p:sp>
      <p:sp>
        <p:nvSpPr>
          <p:cNvPr id="42" name="テキスト ボックス 41"/>
          <p:cNvSpPr txBox="1"/>
          <p:nvPr/>
        </p:nvSpPr>
        <p:spPr>
          <a:xfrm>
            <a:off x="5508104" y="548680"/>
            <a:ext cx="1632178" cy="369332"/>
          </a:xfrm>
          <a:prstGeom prst="rect">
            <a:avLst/>
          </a:prstGeom>
          <a:noFill/>
        </p:spPr>
        <p:txBody>
          <a:bodyPr wrap="none" rtlCol="0">
            <a:spAutoFit/>
          </a:bodyPr>
          <a:lstStyle/>
          <a:p>
            <a:r>
              <a:rPr lang="ja-JP" altLang="en-US" dirty="0" smtClean="0">
                <a:latin typeface="Arial" pitchFamily="34" charset="0"/>
                <a:cs typeface="Arial" pitchFamily="34" charset="0"/>
              </a:rPr>
              <a:t>警察 ニ 届ける</a:t>
            </a:r>
            <a:endParaRPr kumimoji="1" lang="ja-JP" altLang="en-US" i="1" dirty="0">
              <a:latin typeface="Arial" pitchFamily="34" charset="0"/>
              <a:cs typeface="Arial" pitchFamily="34" charset="0"/>
            </a:endParaRPr>
          </a:p>
        </p:txBody>
      </p:sp>
      <p:sp>
        <p:nvSpPr>
          <p:cNvPr id="44" name="テキスト ボックス 43"/>
          <p:cNvSpPr txBox="1"/>
          <p:nvPr/>
        </p:nvSpPr>
        <p:spPr>
          <a:xfrm>
            <a:off x="3059832" y="548680"/>
            <a:ext cx="2376264" cy="369332"/>
          </a:xfrm>
          <a:prstGeom prst="rect">
            <a:avLst/>
          </a:prstGeom>
          <a:noFill/>
        </p:spPr>
        <p:txBody>
          <a:bodyPr wrap="square" rtlCol="0">
            <a:spAutoFit/>
          </a:bodyPr>
          <a:lstStyle/>
          <a:p>
            <a:r>
              <a:rPr lang="ja-JP" altLang="en-US" dirty="0" smtClean="0">
                <a:latin typeface="Arial" pitchFamily="34" charset="0"/>
                <a:cs typeface="Arial" pitchFamily="34" charset="0"/>
              </a:rPr>
              <a:t>彼 ガ 財布 ヲ 拾う</a:t>
            </a:r>
            <a:endParaRPr kumimoji="1" lang="ja-JP" altLang="en-US" i="1" dirty="0">
              <a:latin typeface="Arial" pitchFamily="34" charset="0"/>
              <a:cs typeface="Arial" pitchFamily="34" charset="0"/>
            </a:endParaRPr>
          </a:p>
        </p:txBody>
      </p:sp>
      <p:sp>
        <p:nvSpPr>
          <p:cNvPr id="46" name="テキスト ボックス 45"/>
          <p:cNvSpPr txBox="1"/>
          <p:nvPr/>
        </p:nvSpPr>
        <p:spPr>
          <a:xfrm>
            <a:off x="5148064" y="2051556"/>
            <a:ext cx="576064" cy="461665"/>
          </a:xfrm>
          <a:prstGeom prst="rect">
            <a:avLst/>
          </a:prstGeom>
          <a:noFill/>
        </p:spPr>
        <p:txBody>
          <a:bodyPr wrap="square" rtlCol="0">
            <a:spAutoFit/>
          </a:bodyPr>
          <a:lstStyle/>
          <a:p>
            <a:r>
              <a:rPr kumimoji="1" lang="en-US" altLang="ja-JP" sz="2400" dirty="0" smtClean="0">
                <a:latin typeface="Arial" pitchFamily="34" charset="0"/>
                <a:cs typeface="Arial" pitchFamily="34" charset="0"/>
              </a:rPr>
              <a:t>…</a:t>
            </a:r>
            <a:endParaRPr kumimoji="1" lang="ja-JP" altLang="en-US" sz="2400" dirty="0">
              <a:latin typeface="Arial" pitchFamily="34" charset="0"/>
              <a:cs typeface="Arial" pitchFamily="34" charset="0"/>
            </a:endParaRPr>
          </a:p>
        </p:txBody>
      </p:sp>
      <p:cxnSp>
        <p:nvCxnSpPr>
          <p:cNvPr id="54" name="直線矢印コネクタ 53"/>
          <p:cNvCxnSpPr/>
          <p:nvPr/>
        </p:nvCxnSpPr>
        <p:spPr>
          <a:xfrm rot="5400000">
            <a:off x="4860429" y="2875766"/>
            <a:ext cx="432048"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563888" y="3164195"/>
            <a:ext cx="2880320" cy="338554"/>
          </a:xfrm>
          <a:prstGeom prst="rect">
            <a:avLst/>
          </a:prstGeom>
          <a:noFill/>
          <a:ln>
            <a:solidFill>
              <a:schemeClr val="tx1"/>
            </a:solidFill>
          </a:ln>
        </p:spPr>
        <p:txBody>
          <a:bodyPr wrap="square" rtlCol="0">
            <a:spAutoFit/>
          </a:bodyPr>
          <a:lstStyle/>
          <a:p>
            <a:r>
              <a:rPr kumimoji="1" lang="ja-JP" altLang="en-US" sz="1600" dirty="0" smtClean="0">
                <a:latin typeface="Arial" pitchFamily="34" charset="0"/>
                <a:cs typeface="Arial" pitchFamily="34" charset="0"/>
              </a:rPr>
              <a:t>財布</a:t>
            </a:r>
            <a:r>
              <a:rPr lang="ja-JP" altLang="en-US" sz="1600" dirty="0" smtClean="0">
                <a:latin typeface="Arial" pitchFamily="34" charset="0"/>
                <a:cs typeface="Arial" pitchFamily="34" charset="0"/>
              </a:rPr>
              <a:t> ヲ 拾う </a:t>
            </a:r>
            <a:r>
              <a:rPr kumimoji="1" lang="ja-JP" altLang="en-US" sz="1600" dirty="0" smtClean="0">
                <a:latin typeface="Arial" pitchFamily="34" charset="0"/>
                <a:cs typeface="Arial" pitchFamily="34" charset="0"/>
              </a:rPr>
              <a:t>⇒  </a:t>
            </a:r>
            <a:r>
              <a:rPr lang="ja-JP" altLang="en-US" sz="1600" dirty="0" smtClean="0">
                <a:latin typeface="Arial" pitchFamily="34" charset="0"/>
                <a:cs typeface="Arial" pitchFamily="34" charset="0"/>
              </a:rPr>
              <a:t>警察 ニ 届ける</a:t>
            </a:r>
            <a:endParaRPr kumimoji="1" lang="en-US" altLang="ja-JP" sz="1400" i="1" dirty="0" smtClean="0">
              <a:latin typeface="Arial" pitchFamily="34" charset="0"/>
              <a:cs typeface="Arial" pitchFamily="34" charset="0"/>
            </a:endParaRPr>
          </a:p>
        </p:txBody>
      </p:sp>
      <p:sp>
        <p:nvSpPr>
          <p:cNvPr id="93" name="テキスト ボックス 92"/>
          <p:cNvSpPr txBox="1"/>
          <p:nvPr/>
        </p:nvSpPr>
        <p:spPr>
          <a:xfrm>
            <a:off x="5220072" y="2699628"/>
            <a:ext cx="3528392" cy="369332"/>
          </a:xfrm>
          <a:prstGeom prst="rect">
            <a:avLst/>
          </a:prstGeom>
          <a:noFill/>
        </p:spPr>
        <p:txBody>
          <a:bodyPr wrap="square" rtlCol="0">
            <a:spAutoFit/>
          </a:bodyPr>
          <a:lstStyle/>
          <a:p>
            <a:r>
              <a:rPr kumimoji="1" lang="ja-JP" altLang="en-US" b="1" dirty="0" smtClean="0">
                <a:latin typeface="Arial" pitchFamily="34" charset="0"/>
                <a:cs typeface="Arial" pitchFamily="34" charset="0"/>
              </a:rPr>
              <a:t>述語項構造ペアの共起度計算</a:t>
            </a:r>
            <a:endParaRPr kumimoji="1" lang="ja-JP" altLang="en-US" b="1" dirty="0">
              <a:latin typeface="Arial" pitchFamily="34" charset="0"/>
              <a:cs typeface="Arial" pitchFamily="34" charset="0"/>
            </a:endParaRPr>
          </a:p>
        </p:txBody>
      </p:sp>
      <p:cxnSp>
        <p:nvCxnSpPr>
          <p:cNvPr id="112" name="直線矢印コネクタ 111"/>
          <p:cNvCxnSpPr/>
          <p:nvPr/>
        </p:nvCxnSpPr>
        <p:spPr>
          <a:xfrm rot="5400000">
            <a:off x="5004842" y="5179625"/>
            <a:ext cx="43204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3059832" y="1124744"/>
            <a:ext cx="2376264" cy="369332"/>
          </a:xfrm>
          <a:prstGeom prst="rect">
            <a:avLst/>
          </a:prstGeom>
          <a:noFill/>
        </p:spPr>
        <p:txBody>
          <a:bodyPr wrap="square" rtlCol="0">
            <a:spAutoFit/>
          </a:bodyPr>
          <a:lstStyle/>
          <a:p>
            <a:r>
              <a:rPr lang="ja-JP" altLang="en-US" dirty="0" smtClean="0">
                <a:latin typeface="Arial" pitchFamily="34" charset="0"/>
                <a:cs typeface="Arial" pitchFamily="34" charset="0"/>
              </a:rPr>
              <a:t>財布 ヲ 拾う</a:t>
            </a:r>
            <a:endParaRPr kumimoji="1" lang="ja-JP" altLang="en-US" i="1" dirty="0">
              <a:latin typeface="Arial" pitchFamily="34" charset="0"/>
              <a:cs typeface="Arial" pitchFamily="34" charset="0"/>
            </a:endParaRPr>
          </a:p>
        </p:txBody>
      </p:sp>
      <p:sp>
        <p:nvSpPr>
          <p:cNvPr id="134" name="テキスト ボックス 133"/>
          <p:cNvSpPr txBox="1"/>
          <p:nvPr/>
        </p:nvSpPr>
        <p:spPr>
          <a:xfrm>
            <a:off x="1187624" y="5157192"/>
            <a:ext cx="1854995" cy="584775"/>
          </a:xfrm>
          <a:prstGeom prst="rect">
            <a:avLst/>
          </a:prstGeom>
          <a:noFill/>
        </p:spPr>
        <p:txBody>
          <a:bodyPr wrap="none" rtlCol="0">
            <a:spAutoFit/>
          </a:bodyPr>
          <a:lstStyle/>
          <a:p>
            <a:r>
              <a:rPr kumimoji="1" lang="ja-JP" altLang="en-US" sz="1600" b="1" dirty="0" smtClean="0">
                <a:latin typeface="Arial" pitchFamily="34" charset="0"/>
                <a:cs typeface="Arial" pitchFamily="34" charset="0"/>
              </a:rPr>
              <a:t>格フレームに基づく</a:t>
            </a:r>
            <a:endParaRPr kumimoji="1" lang="en-US" altLang="ja-JP" sz="1600" b="1" dirty="0" smtClean="0">
              <a:latin typeface="Arial" pitchFamily="34" charset="0"/>
              <a:cs typeface="Arial" pitchFamily="34" charset="0"/>
            </a:endParaRPr>
          </a:p>
          <a:p>
            <a:r>
              <a:rPr lang="ja-JP" altLang="en-US" sz="1600" b="1" dirty="0" smtClean="0">
                <a:latin typeface="Arial" pitchFamily="34" charset="0"/>
                <a:cs typeface="Arial" pitchFamily="34" charset="0"/>
              </a:rPr>
              <a:t>項</a:t>
            </a:r>
            <a:r>
              <a:rPr kumimoji="1" lang="ja-JP" altLang="en-US" sz="1600" b="1" dirty="0" smtClean="0">
                <a:latin typeface="Arial" pitchFamily="34" charset="0"/>
                <a:cs typeface="Arial" pitchFamily="34" charset="0"/>
              </a:rPr>
              <a:t>のアライメント</a:t>
            </a:r>
            <a:endParaRPr kumimoji="1" lang="en-US" altLang="ja-JP" sz="1600" b="1" dirty="0" smtClean="0">
              <a:latin typeface="Arial" pitchFamily="34" charset="0"/>
              <a:cs typeface="Arial" pitchFamily="34" charset="0"/>
            </a:endParaRPr>
          </a:p>
        </p:txBody>
      </p:sp>
      <p:grpSp>
        <p:nvGrpSpPr>
          <p:cNvPr id="2" name="グループ化 50"/>
          <p:cNvGrpSpPr/>
          <p:nvPr/>
        </p:nvGrpSpPr>
        <p:grpSpPr>
          <a:xfrm>
            <a:off x="6660232" y="3452227"/>
            <a:ext cx="2160240" cy="1872208"/>
            <a:chOff x="6660232" y="3452227"/>
            <a:chExt cx="2160240" cy="1872208"/>
          </a:xfrm>
        </p:grpSpPr>
        <p:cxnSp>
          <p:nvCxnSpPr>
            <p:cNvPr id="120" name="直線コネクタ 119"/>
            <p:cNvCxnSpPr/>
            <p:nvPr/>
          </p:nvCxnSpPr>
          <p:spPr>
            <a:xfrm>
              <a:off x="6732240" y="3812267"/>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6732240" y="4964395"/>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6732240" y="4388331"/>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6732240" y="3812267"/>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ガ</a:t>
              </a:r>
              <a:endParaRPr kumimoji="1" lang="ja-JP" altLang="en-US" sz="1600" i="1" dirty="0">
                <a:latin typeface="Arial" pitchFamily="34" charset="0"/>
                <a:cs typeface="Arial" pitchFamily="34" charset="0"/>
              </a:endParaRPr>
            </a:p>
          </p:txBody>
        </p:sp>
        <p:cxnSp>
          <p:nvCxnSpPr>
            <p:cNvPr id="124" name="直線コネクタ 123"/>
            <p:cNvCxnSpPr/>
            <p:nvPr/>
          </p:nvCxnSpPr>
          <p:spPr>
            <a:xfrm rot="5400000">
              <a:off x="6408204" y="4568351"/>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6732240" y="4379039"/>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ヲ</a:t>
              </a:r>
              <a:endParaRPr kumimoji="1" lang="ja-JP" altLang="en-US" sz="1600" i="1" dirty="0">
                <a:latin typeface="Arial" pitchFamily="34" charset="0"/>
                <a:cs typeface="Arial" pitchFamily="34" charset="0"/>
              </a:endParaRPr>
            </a:p>
          </p:txBody>
        </p:sp>
        <p:sp>
          <p:nvSpPr>
            <p:cNvPr id="126" name="テキスト ボックス 125"/>
            <p:cNvSpPr txBox="1"/>
            <p:nvPr/>
          </p:nvSpPr>
          <p:spPr>
            <a:xfrm>
              <a:off x="6660232" y="3452227"/>
              <a:ext cx="1512168" cy="338554"/>
            </a:xfrm>
            <a:prstGeom prst="rect">
              <a:avLst/>
            </a:prstGeom>
            <a:noFill/>
          </p:spPr>
          <p:txBody>
            <a:bodyPr wrap="square" rtlCol="0">
              <a:spAutoFit/>
            </a:bodyPr>
            <a:lstStyle/>
            <a:p>
              <a:r>
                <a:rPr lang="ja-JP" altLang="en-US" sz="1600" dirty="0" smtClean="0">
                  <a:latin typeface="Arial" pitchFamily="34" charset="0"/>
                  <a:cs typeface="Arial" pitchFamily="34" charset="0"/>
                </a:rPr>
                <a:t>届ける</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20</a:t>
              </a:r>
              <a:endParaRPr kumimoji="1" lang="ja-JP" altLang="en-US" sz="1600" dirty="0">
                <a:latin typeface="Arial" pitchFamily="34" charset="0"/>
                <a:cs typeface="Arial" pitchFamily="34" charset="0"/>
              </a:endParaRPr>
            </a:p>
          </p:txBody>
        </p:sp>
        <p:sp>
          <p:nvSpPr>
            <p:cNvPr id="128" name="テキスト ボックス 127"/>
            <p:cNvSpPr txBox="1"/>
            <p:nvPr/>
          </p:nvSpPr>
          <p:spPr>
            <a:xfrm>
              <a:off x="7164288" y="4431883"/>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金</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cxnSp>
          <p:nvCxnSpPr>
            <p:cNvPr id="47" name="直線コネクタ 46"/>
            <p:cNvCxnSpPr/>
            <p:nvPr/>
          </p:nvCxnSpPr>
          <p:spPr>
            <a:xfrm>
              <a:off x="6732240" y="5324435"/>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6732240" y="4913873"/>
              <a:ext cx="648072"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ニ</a:t>
              </a:r>
              <a:endParaRPr kumimoji="1" lang="ja-JP" altLang="en-US" sz="1600" i="1" dirty="0">
                <a:latin typeface="Arial" pitchFamily="34" charset="0"/>
                <a:cs typeface="Arial" pitchFamily="34" charset="0"/>
              </a:endParaRPr>
            </a:p>
          </p:txBody>
        </p:sp>
        <p:sp>
          <p:nvSpPr>
            <p:cNvPr id="50" name="テキスト ボックス 49"/>
            <p:cNvSpPr txBox="1"/>
            <p:nvPr/>
          </p:nvSpPr>
          <p:spPr>
            <a:xfrm>
              <a:off x="7164288" y="4964395"/>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警察</a:t>
              </a:r>
              <a:r>
                <a:rPr lang="en-US" altLang="ja-JP" sz="1600" dirty="0" smtClean="0">
                  <a:latin typeface="Arial" pitchFamily="34" charset="0"/>
                  <a:cs typeface="Arial" pitchFamily="34" charset="0"/>
                </a:rPr>
                <a:t>,</a:t>
              </a:r>
              <a:r>
                <a:rPr lang="ja-JP" altLang="en-US" sz="1600" dirty="0" smtClean="0">
                  <a:latin typeface="Arial" pitchFamily="34" charset="0"/>
                  <a:cs typeface="Arial" pitchFamily="34" charset="0"/>
                </a:rPr>
                <a:t> 交番</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sp>
          <p:nvSpPr>
            <p:cNvPr id="55" name="テキスト ボックス 54"/>
            <p:cNvSpPr txBox="1"/>
            <p:nvPr/>
          </p:nvSpPr>
          <p:spPr>
            <a:xfrm>
              <a:off x="7164288" y="3812267"/>
              <a:ext cx="1440160" cy="338554"/>
            </a:xfrm>
            <a:prstGeom prst="rect">
              <a:avLst/>
            </a:prstGeom>
            <a:noFill/>
          </p:spPr>
          <p:txBody>
            <a:bodyPr wrap="square" rtlCol="0">
              <a:spAutoFit/>
            </a:bodyPr>
            <a:lstStyle/>
            <a:p>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人</a:t>
              </a:r>
              <a:r>
                <a:rPr lang="en-US" altLang="ja-JP" sz="1600" dirty="0" smtClean="0">
                  <a:latin typeface="Arial" pitchFamily="34" charset="0"/>
                  <a:cs typeface="Arial" pitchFamily="34" charset="0"/>
                </a:rPr>
                <a:t>, …</a:t>
              </a:r>
            </a:p>
          </p:txBody>
        </p:sp>
      </p:grpSp>
      <p:cxnSp>
        <p:nvCxnSpPr>
          <p:cNvPr id="69" name="直線矢印コネクタ 68"/>
          <p:cNvCxnSpPr/>
          <p:nvPr/>
        </p:nvCxnSpPr>
        <p:spPr>
          <a:xfrm rot="16200000" flipH="1">
            <a:off x="5244463" y="3692641"/>
            <a:ext cx="1679411" cy="1296144"/>
          </a:xfrm>
          <a:prstGeom prst="straightConnector1">
            <a:avLst/>
          </a:prstGeom>
          <a:ln w="190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52"/>
          <p:cNvGrpSpPr/>
          <p:nvPr/>
        </p:nvGrpSpPr>
        <p:grpSpPr>
          <a:xfrm>
            <a:off x="1475656" y="3596243"/>
            <a:ext cx="2160240" cy="1440160"/>
            <a:chOff x="1475656" y="3596243"/>
            <a:chExt cx="2160240" cy="1440160"/>
          </a:xfrm>
        </p:grpSpPr>
        <p:cxnSp>
          <p:nvCxnSpPr>
            <p:cNvPr id="78" name="直線コネクタ 77"/>
            <p:cNvCxnSpPr/>
            <p:nvPr/>
          </p:nvCxnSpPr>
          <p:spPr>
            <a:xfrm>
              <a:off x="1547664" y="3934797"/>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1547664" y="3934797"/>
              <a:ext cx="648072" cy="338554"/>
            </a:xfrm>
            <a:prstGeom prst="rect">
              <a:avLst/>
            </a:prstGeom>
            <a:noFill/>
          </p:spPr>
          <p:txBody>
            <a:bodyPr wrap="square" rtlCol="0">
              <a:spAutoFit/>
            </a:bodyPr>
            <a:lstStyle/>
            <a:p>
              <a:r>
                <a:rPr lang="ja-JP" altLang="en-US" sz="1600" i="1" dirty="0" smtClean="0">
                  <a:latin typeface="Arial" pitchFamily="34" charset="0"/>
                  <a:cs typeface="Arial" pitchFamily="34" charset="0"/>
                </a:rPr>
                <a:t>ガ</a:t>
              </a:r>
              <a:endParaRPr kumimoji="1" lang="ja-JP" altLang="en-US" sz="1600" i="1" dirty="0">
                <a:latin typeface="Arial" pitchFamily="34" charset="0"/>
                <a:cs typeface="Arial" pitchFamily="34" charset="0"/>
              </a:endParaRPr>
            </a:p>
          </p:txBody>
        </p:sp>
        <p:cxnSp>
          <p:nvCxnSpPr>
            <p:cNvPr id="102" name="直線コネクタ 101"/>
            <p:cNvCxnSpPr/>
            <p:nvPr/>
          </p:nvCxnSpPr>
          <p:spPr>
            <a:xfrm rot="5400000">
              <a:off x="1439652" y="4474857"/>
              <a:ext cx="10801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テキスト ボックス 114"/>
            <p:cNvSpPr txBox="1"/>
            <p:nvPr/>
          </p:nvSpPr>
          <p:spPr>
            <a:xfrm>
              <a:off x="1547664" y="4501569"/>
              <a:ext cx="504056" cy="338554"/>
            </a:xfrm>
            <a:prstGeom prst="rect">
              <a:avLst/>
            </a:prstGeom>
            <a:noFill/>
          </p:spPr>
          <p:txBody>
            <a:bodyPr wrap="square" rtlCol="0">
              <a:spAutoFit/>
            </a:bodyPr>
            <a:lstStyle/>
            <a:p>
              <a:r>
                <a:rPr kumimoji="1" lang="ja-JP" altLang="en-US" sz="1600" i="1" dirty="0" smtClean="0">
                  <a:latin typeface="Arial" pitchFamily="34" charset="0"/>
                  <a:cs typeface="Arial" pitchFamily="34" charset="0"/>
                </a:rPr>
                <a:t>ヲ</a:t>
              </a:r>
              <a:endParaRPr kumimoji="1" lang="ja-JP" altLang="en-US" sz="1600" i="1" dirty="0">
                <a:latin typeface="Arial" pitchFamily="34" charset="0"/>
                <a:cs typeface="Arial" pitchFamily="34" charset="0"/>
              </a:endParaRPr>
            </a:p>
          </p:txBody>
        </p:sp>
        <p:sp>
          <p:nvSpPr>
            <p:cNvPr id="117" name="テキスト ボックス 116"/>
            <p:cNvSpPr txBox="1"/>
            <p:nvPr/>
          </p:nvSpPr>
          <p:spPr>
            <a:xfrm>
              <a:off x="1475656" y="3596243"/>
              <a:ext cx="1512168" cy="338554"/>
            </a:xfrm>
            <a:prstGeom prst="rect">
              <a:avLst/>
            </a:prstGeom>
            <a:noFill/>
          </p:spPr>
          <p:txBody>
            <a:bodyPr wrap="square" rtlCol="0">
              <a:spAutoFit/>
            </a:bodyPr>
            <a:lstStyle/>
            <a:p>
              <a:r>
                <a:rPr lang="ja-JP" altLang="en-US" sz="1600" dirty="0" smtClean="0">
                  <a:latin typeface="Arial" pitchFamily="34" charset="0"/>
                  <a:cs typeface="Arial" pitchFamily="34" charset="0"/>
                </a:rPr>
                <a:t>拾う</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10</a:t>
              </a:r>
              <a:endParaRPr kumimoji="1" lang="ja-JP" altLang="en-US" sz="1600" dirty="0">
                <a:latin typeface="Arial" pitchFamily="34" charset="0"/>
                <a:cs typeface="Arial" pitchFamily="34" charset="0"/>
              </a:endParaRPr>
            </a:p>
          </p:txBody>
        </p:sp>
        <p:sp>
          <p:nvSpPr>
            <p:cNvPr id="118" name="テキスト ボックス 117"/>
            <p:cNvSpPr txBox="1"/>
            <p:nvPr/>
          </p:nvSpPr>
          <p:spPr>
            <a:xfrm>
              <a:off x="1979712" y="3915633"/>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女の子</a:t>
              </a:r>
              <a:r>
                <a:rPr lang="en-US" altLang="ja-JP" sz="1600" dirty="0" smtClean="0">
                  <a:latin typeface="Arial" pitchFamily="34" charset="0"/>
                  <a:cs typeface="Arial" pitchFamily="34" charset="0"/>
                </a:rPr>
                <a:t>, </a:t>
              </a:r>
              <a:r>
                <a:rPr lang="en-US" altLang="ja-JP" sz="1400" dirty="0" smtClean="0">
                  <a:latin typeface="Arial" pitchFamily="34" charset="0"/>
                  <a:cs typeface="Arial" pitchFamily="34" charset="0"/>
                </a:rPr>
                <a:t>…</a:t>
              </a:r>
            </a:p>
          </p:txBody>
        </p:sp>
        <p:sp>
          <p:nvSpPr>
            <p:cNvPr id="119" name="テキスト ボックス 118"/>
            <p:cNvSpPr txBox="1"/>
            <p:nvPr/>
          </p:nvSpPr>
          <p:spPr>
            <a:xfrm>
              <a:off x="1979712" y="4510861"/>
              <a:ext cx="1656184" cy="338554"/>
            </a:xfrm>
            <a:prstGeom prst="rect">
              <a:avLst/>
            </a:prstGeom>
            <a:noFill/>
          </p:spPr>
          <p:txBody>
            <a:bodyPr wrap="square" rtlCol="0">
              <a:spAutoFit/>
            </a:bodyPr>
            <a:lstStyle/>
            <a:p>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電話</a:t>
              </a:r>
              <a:r>
                <a:rPr lang="en-US" altLang="ja-JP" sz="1600" dirty="0" smtClean="0">
                  <a:latin typeface="Arial" pitchFamily="34" charset="0"/>
                  <a:cs typeface="Arial" pitchFamily="34" charset="0"/>
                </a:rPr>
                <a:t>, …</a:t>
              </a:r>
              <a:endParaRPr kumimoji="1" lang="ja-JP" altLang="en-US" sz="1600" dirty="0">
                <a:latin typeface="Arial" pitchFamily="34" charset="0"/>
                <a:cs typeface="Arial" pitchFamily="34" charset="0"/>
              </a:endParaRPr>
            </a:p>
          </p:txBody>
        </p:sp>
        <p:cxnSp>
          <p:nvCxnSpPr>
            <p:cNvPr id="130" name="直線コネクタ 129"/>
            <p:cNvCxnSpPr/>
            <p:nvPr/>
          </p:nvCxnSpPr>
          <p:spPr>
            <a:xfrm>
              <a:off x="1547664" y="4510861"/>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1547664" y="5036403"/>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直線矢印コネクタ 69"/>
          <p:cNvCxnSpPr/>
          <p:nvPr/>
        </p:nvCxnSpPr>
        <p:spPr>
          <a:xfrm rot="5400000">
            <a:off x="2987824" y="3789040"/>
            <a:ext cx="1224139" cy="648073"/>
          </a:xfrm>
          <a:prstGeom prst="straightConnector1">
            <a:avLst/>
          </a:prstGeom>
          <a:ln w="19050">
            <a:solidFill>
              <a:schemeClr val="tx2">
                <a:lumMod val="60000"/>
                <a:lumOff val="4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フリーフォーム 50"/>
          <p:cNvSpPr/>
          <p:nvPr/>
        </p:nvSpPr>
        <p:spPr>
          <a:xfrm>
            <a:off x="1309171" y="3797147"/>
            <a:ext cx="7115060" cy="626126"/>
          </a:xfrm>
          <a:custGeom>
            <a:avLst/>
            <a:gdLst>
              <a:gd name="connsiteX0" fmla="*/ 3317913 w 7115060"/>
              <a:gd name="connsiteY0" fmla="*/ 444347 h 626126"/>
              <a:gd name="connsiteX1" fmla="*/ 1434029 w 7115060"/>
              <a:gd name="connsiteY1" fmla="*/ 620617 h 626126"/>
              <a:gd name="connsiteX2" fmla="*/ 67937 w 7115060"/>
              <a:gd name="connsiteY2" fmla="*/ 411296 h 626126"/>
              <a:gd name="connsiteX3" fmla="*/ 1026405 w 7115060"/>
              <a:gd name="connsiteY3" fmla="*/ 102824 h 626126"/>
              <a:gd name="connsiteX4" fmla="*/ 3328930 w 7115060"/>
              <a:gd name="connsiteY4" fmla="*/ 80790 h 626126"/>
              <a:gd name="connsiteX5" fmla="*/ 5510270 w 7115060"/>
              <a:gd name="connsiteY5" fmla="*/ 69773 h 626126"/>
              <a:gd name="connsiteX6" fmla="*/ 6755176 w 7115060"/>
              <a:gd name="connsiteY6" fmla="*/ 58757 h 626126"/>
              <a:gd name="connsiteX7" fmla="*/ 7030598 w 7115060"/>
              <a:gd name="connsiteY7" fmla="*/ 422313 h 626126"/>
              <a:gd name="connsiteX8" fmla="*/ 6490771 w 7115060"/>
              <a:gd name="connsiteY8" fmla="*/ 521465 h 626126"/>
              <a:gd name="connsiteX9" fmla="*/ 3317913 w 7115060"/>
              <a:gd name="connsiteY9" fmla="*/ 444347 h 62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5060" h="626126">
                <a:moveTo>
                  <a:pt x="3317913" y="444347"/>
                </a:moveTo>
                <a:cubicBezTo>
                  <a:pt x="2475123" y="460872"/>
                  <a:pt x="1975692" y="626126"/>
                  <a:pt x="1434029" y="620617"/>
                </a:cubicBezTo>
                <a:cubicBezTo>
                  <a:pt x="892366" y="615109"/>
                  <a:pt x="135874" y="497595"/>
                  <a:pt x="67937" y="411296"/>
                </a:cubicBezTo>
                <a:cubicBezTo>
                  <a:pt x="0" y="324997"/>
                  <a:pt x="482906" y="157908"/>
                  <a:pt x="1026405" y="102824"/>
                </a:cubicBezTo>
                <a:cubicBezTo>
                  <a:pt x="1569904" y="47740"/>
                  <a:pt x="3328930" y="80790"/>
                  <a:pt x="3328930" y="80790"/>
                </a:cubicBezTo>
                <a:lnTo>
                  <a:pt x="5510270" y="69773"/>
                </a:lnTo>
                <a:cubicBezTo>
                  <a:pt x="6081311" y="66101"/>
                  <a:pt x="6501788" y="0"/>
                  <a:pt x="6755176" y="58757"/>
                </a:cubicBezTo>
                <a:cubicBezTo>
                  <a:pt x="7008564" y="117514"/>
                  <a:pt x="7074665" y="345195"/>
                  <a:pt x="7030598" y="422313"/>
                </a:cubicBezTo>
                <a:cubicBezTo>
                  <a:pt x="6986531" y="499431"/>
                  <a:pt x="7115060" y="515957"/>
                  <a:pt x="6490771" y="521465"/>
                </a:cubicBezTo>
                <a:cubicBezTo>
                  <a:pt x="5866482" y="526974"/>
                  <a:pt x="4160703" y="427822"/>
                  <a:pt x="3317913" y="444347"/>
                </a:cubicBezTo>
                <a:close/>
              </a:path>
            </a:pathLst>
          </a:custGeom>
          <a:solidFill>
            <a:schemeClr val="accent2">
              <a:lumMod val="40000"/>
              <a:lumOff val="60000"/>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p:cNvSpPr/>
          <p:nvPr/>
        </p:nvSpPr>
        <p:spPr>
          <a:xfrm>
            <a:off x="1428521" y="4412256"/>
            <a:ext cx="7023252" cy="572877"/>
          </a:xfrm>
          <a:custGeom>
            <a:avLst/>
            <a:gdLst>
              <a:gd name="connsiteX0" fmla="*/ 2978226 w 7023252"/>
              <a:gd name="connsiteY0" fmla="*/ 490250 h 572877"/>
              <a:gd name="connsiteX1" fmla="*/ 1645185 w 7023252"/>
              <a:gd name="connsiteY1" fmla="*/ 567368 h 572877"/>
              <a:gd name="connsiteX2" fmla="*/ 356212 w 7023252"/>
              <a:gd name="connsiteY2" fmla="*/ 523301 h 572877"/>
              <a:gd name="connsiteX3" fmla="*/ 25706 w 7023252"/>
              <a:gd name="connsiteY3" fmla="*/ 280930 h 572877"/>
              <a:gd name="connsiteX4" fmla="*/ 510448 w 7023252"/>
              <a:gd name="connsiteY4" fmla="*/ 137710 h 572877"/>
              <a:gd name="connsiteX5" fmla="*/ 2394332 w 7023252"/>
              <a:gd name="connsiteY5" fmla="*/ 170761 h 572877"/>
              <a:gd name="connsiteX6" fmla="*/ 3022293 w 7023252"/>
              <a:gd name="connsiteY6" fmla="*/ 170761 h 572877"/>
              <a:gd name="connsiteX7" fmla="*/ 5203633 w 7023252"/>
              <a:gd name="connsiteY7" fmla="*/ 82626 h 572877"/>
              <a:gd name="connsiteX8" fmla="*/ 6250236 w 7023252"/>
              <a:gd name="connsiteY8" fmla="*/ 16525 h 572877"/>
              <a:gd name="connsiteX9" fmla="*/ 6955315 w 7023252"/>
              <a:gd name="connsiteY9" fmla="*/ 181778 h 572877"/>
              <a:gd name="connsiteX10" fmla="*/ 6657860 w 7023252"/>
              <a:gd name="connsiteY10" fmla="*/ 479233 h 572877"/>
              <a:gd name="connsiteX11" fmla="*/ 5335836 w 7023252"/>
              <a:gd name="connsiteY11" fmla="*/ 457199 h 572877"/>
              <a:gd name="connsiteX12" fmla="*/ 3518052 w 7023252"/>
              <a:gd name="connsiteY12" fmla="*/ 468216 h 572877"/>
              <a:gd name="connsiteX13" fmla="*/ 2978226 w 7023252"/>
              <a:gd name="connsiteY13" fmla="*/ 490250 h 572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23252" h="572877">
                <a:moveTo>
                  <a:pt x="2978226" y="490250"/>
                </a:moveTo>
                <a:cubicBezTo>
                  <a:pt x="2666081" y="506775"/>
                  <a:pt x="2082187" y="561860"/>
                  <a:pt x="1645185" y="567368"/>
                </a:cubicBezTo>
                <a:cubicBezTo>
                  <a:pt x="1208183" y="572877"/>
                  <a:pt x="626125" y="571041"/>
                  <a:pt x="356212" y="523301"/>
                </a:cubicBezTo>
                <a:cubicBezTo>
                  <a:pt x="86299" y="475561"/>
                  <a:pt x="0" y="345195"/>
                  <a:pt x="25706" y="280930"/>
                </a:cubicBezTo>
                <a:cubicBezTo>
                  <a:pt x="51412" y="216665"/>
                  <a:pt x="115677" y="156071"/>
                  <a:pt x="510448" y="137710"/>
                </a:cubicBezTo>
                <a:cubicBezTo>
                  <a:pt x="905219" y="119349"/>
                  <a:pt x="1975691" y="165253"/>
                  <a:pt x="2394332" y="170761"/>
                </a:cubicBezTo>
                <a:cubicBezTo>
                  <a:pt x="2812973" y="176269"/>
                  <a:pt x="3022293" y="170761"/>
                  <a:pt x="3022293" y="170761"/>
                </a:cubicBezTo>
                <a:lnTo>
                  <a:pt x="5203633" y="82626"/>
                </a:lnTo>
                <a:cubicBezTo>
                  <a:pt x="5741623" y="56920"/>
                  <a:pt x="5958289" y="0"/>
                  <a:pt x="6250236" y="16525"/>
                </a:cubicBezTo>
                <a:cubicBezTo>
                  <a:pt x="6542183" y="33050"/>
                  <a:pt x="6887378" y="104660"/>
                  <a:pt x="6955315" y="181778"/>
                </a:cubicBezTo>
                <a:cubicBezTo>
                  <a:pt x="7023252" y="258896"/>
                  <a:pt x="6927773" y="433330"/>
                  <a:pt x="6657860" y="479233"/>
                </a:cubicBezTo>
                <a:cubicBezTo>
                  <a:pt x="6387947" y="525137"/>
                  <a:pt x="5335836" y="457199"/>
                  <a:pt x="5335836" y="457199"/>
                </a:cubicBezTo>
                <a:lnTo>
                  <a:pt x="3518052" y="468216"/>
                </a:lnTo>
                <a:cubicBezTo>
                  <a:pt x="3117773" y="475561"/>
                  <a:pt x="3290371" y="473725"/>
                  <a:pt x="2978226" y="490250"/>
                </a:cubicBezTo>
                <a:close/>
              </a:path>
            </a:pathLst>
          </a:custGeom>
          <a:solidFill>
            <a:schemeClr val="accent2">
              <a:lumMod val="40000"/>
              <a:lumOff val="60000"/>
              <a:alpha val="39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3347864" y="5724545"/>
            <a:ext cx="2232248" cy="584775"/>
          </a:xfrm>
          <a:prstGeom prst="rect">
            <a:avLst/>
          </a:prstGeom>
          <a:noFill/>
          <a:ln>
            <a:solidFill>
              <a:schemeClr val="tx1"/>
            </a:solidFill>
          </a:ln>
        </p:spPr>
        <p:txBody>
          <a:bodyPr wrap="square" rtlCol="0">
            <a:spAutoFit/>
          </a:bodyPr>
          <a:lstStyle/>
          <a:p>
            <a:r>
              <a:rPr lang="en-US" altLang="ja-JP" sz="1600" i="1" dirty="0" smtClean="0">
                <a:latin typeface="Arial" pitchFamily="34" charset="0"/>
                <a:cs typeface="Arial" pitchFamily="34" charset="0"/>
              </a:rPr>
              <a:t>A</a:t>
            </a:r>
            <a:r>
              <a:rPr lang="en-US" altLang="ja-JP" sz="1200" i="1" dirty="0" smtClean="0">
                <a:latin typeface="Arial" pitchFamily="34" charset="0"/>
                <a:cs typeface="Arial" pitchFamily="34" charset="0"/>
              </a:rPr>
              <a:t>1</a:t>
            </a:r>
            <a:r>
              <a:rPr lang="en-US" altLang="ja-JP" sz="1600" dirty="0" smtClean="0">
                <a:latin typeface="Arial" pitchFamily="34" charset="0"/>
                <a:cs typeface="Arial" pitchFamily="34" charset="0"/>
              </a:rPr>
              <a:t> : {</a:t>
            </a:r>
            <a:r>
              <a:rPr lang="ja-JP" altLang="en-US" sz="1600" dirty="0" smtClean="0">
                <a:latin typeface="Arial" pitchFamily="34" charset="0"/>
                <a:cs typeface="Arial" pitchFamily="34" charset="0"/>
              </a:rPr>
              <a:t>人</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kumimoji="1" lang="en-US" altLang="ja-JP" sz="1600" i="1" dirty="0" smtClean="0">
                <a:latin typeface="Arial" pitchFamily="34" charset="0"/>
                <a:cs typeface="Arial" pitchFamily="34" charset="0"/>
              </a:rPr>
              <a:t> </a:t>
            </a:r>
            <a:r>
              <a:rPr lang="ja-JP" altLang="en-US" sz="1600" dirty="0" smtClean="0">
                <a:latin typeface="Arial" pitchFamily="34" charset="0"/>
                <a:cs typeface="Arial" pitchFamily="34" charset="0"/>
              </a:rPr>
              <a:t>ガ</a:t>
            </a:r>
            <a:endParaRPr lang="en-US" altLang="ja-JP" sz="1600" i="1" dirty="0" smtClean="0">
              <a:latin typeface="Arial" pitchFamily="34" charset="0"/>
              <a:cs typeface="Arial" pitchFamily="34" charset="0"/>
            </a:endParaRPr>
          </a:p>
          <a:p>
            <a:r>
              <a:rPr kumimoji="1" lang="en-US" altLang="ja-JP" sz="1600" i="1" dirty="0" smtClean="0">
                <a:latin typeface="Arial" pitchFamily="34" charset="0"/>
                <a:cs typeface="Arial" pitchFamily="34" charset="0"/>
              </a:rPr>
              <a:t>A</a:t>
            </a:r>
            <a:r>
              <a:rPr kumimoji="1" lang="en-US" altLang="ja-JP" sz="1200" i="1" dirty="0" smtClean="0">
                <a:latin typeface="Arial" pitchFamily="34" charset="0"/>
                <a:cs typeface="Arial" pitchFamily="34" charset="0"/>
              </a:rPr>
              <a:t>2 </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a:t>
            </a:r>
            <a:r>
              <a:rPr kumimoji="1" lang="en-US" altLang="ja-JP" sz="1600" i="1" dirty="0" smtClean="0">
                <a:latin typeface="Arial" pitchFamily="34" charset="0"/>
                <a:cs typeface="Arial" pitchFamily="34" charset="0"/>
              </a:rPr>
              <a:t> </a:t>
            </a:r>
            <a:r>
              <a:rPr kumimoji="1" lang="ja-JP" altLang="en-US" sz="1600" dirty="0" smtClean="0">
                <a:latin typeface="Arial" pitchFamily="34" charset="0"/>
                <a:cs typeface="Arial" pitchFamily="34" charset="0"/>
              </a:rPr>
              <a:t>ヲ</a:t>
            </a:r>
            <a:endParaRPr kumimoji="1" lang="en-US" altLang="ja-JP" sz="1600" i="1" dirty="0" smtClean="0">
              <a:latin typeface="Arial" pitchFamily="34" charset="0"/>
              <a:cs typeface="Arial" pitchFamily="34" charset="0"/>
            </a:endParaRPr>
          </a:p>
        </p:txBody>
      </p:sp>
      <p:sp>
        <p:nvSpPr>
          <p:cNvPr id="58" name="テキスト ボックス 57"/>
          <p:cNvSpPr txBox="1"/>
          <p:nvPr/>
        </p:nvSpPr>
        <p:spPr>
          <a:xfrm>
            <a:off x="5580112" y="5877272"/>
            <a:ext cx="504056" cy="369332"/>
          </a:xfrm>
          <a:prstGeom prst="rect">
            <a:avLst/>
          </a:prstGeom>
          <a:noFill/>
        </p:spPr>
        <p:txBody>
          <a:bodyPr wrap="square" rtlCol="0">
            <a:spAutoFit/>
          </a:bodyPr>
          <a:lstStyle/>
          <a:p>
            <a:r>
              <a:rPr lang="ja-JP" altLang="en-US" dirty="0" smtClean="0">
                <a:latin typeface="Arial" pitchFamily="34" charset="0"/>
                <a:cs typeface="Arial" pitchFamily="34" charset="0"/>
              </a:rPr>
              <a:t>⇒</a:t>
            </a:r>
            <a:endParaRPr kumimoji="1" lang="ja-JP" altLang="en-US" dirty="0"/>
          </a:p>
        </p:txBody>
      </p:sp>
      <p:sp>
        <p:nvSpPr>
          <p:cNvPr id="59" name="テキスト ボックス 58"/>
          <p:cNvSpPr txBox="1"/>
          <p:nvPr/>
        </p:nvSpPr>
        <p:spPr>
          <a:xfrm>
            <a:off x="5004048" y="5868561"/>
            <a:ext cx="648072" cy="338554"/>
          </a:xfrm>
          <a:prstGeom prst="rect">
            <a:avLst/>
          </a:prstGeom>
          <a:noFill/>
        </p:spPr>
        <p:txBody>
          <a:bodyPr wrap="square" rtlCol="0">
            <a:spAutoFit/>
          </a:bodyPr>
          <a:lstStyle/>
          <a:p>
            <a:r>
              <a:rPr lang="ja-JP" altLang="en-US" sz="1600" dirty="0" smtClean="0">
                <a:latin typeface="Arial" pitchFamily="34" charset="0"/>
                <a:cs typeface="Arial" pitchFamily="34" charset="0"/>
              </a:rPr>
              <a:t>拾う</a:t>
            </a:r>
            <a:endParaRPr kumimoji="1" lang="ja-JP" altLang="en-US" sz="1600" dirty="0"/>
          </a:p>
        </p:txBody>
      </p:sp>
      <p:sp>
        <p:nvSpPr>
          <p:cNvPr id="60" name="テキスト ボックス 59"/>
          <p:cNvSpPr txBox="1"/>
          <p:nvPr/>
        </p:nvSpPr>
        <p:spPr>
          <a:xfrm>
            <a:off x="3275856" y="5373216"/>
            <a:ext cx="720080" cy="369332"/>
          </a:xfrm>
          <a:prstGeom prst="rect">
            <a:avLst/>
          </a:prstGeom>
          <a:noFill/>
        </p:spPr>
        <p:txBody>
          <a:bodyPr wrap="square" rtlCol="0">
            <a:spAutoFit/>
          </a:bodyPr>
          <a:lstStyle/>
          <a:p>
            <a:r>
              <a:rPr kumimoji="1" lang="en-US" altLang="ja-JP" i="1" dirty="0" smtClean="0">
                <a:latin typeface="Arial" pitchFamily="34" charset="0"/>
                <a:cs typeface="Arial" pitchFamily="34" charset="0"/>
              </a:rPr>
              <a:t>PA</a:t>
            </a:r>
            <a:r>
              <a:rPr kumimoji="1" lang="en-US" altLang="ja-JP" sz="1400" i="1" dirty="0" smtClean="0">
                <a:latin typeface="Arial" pitchFamily="34" charset="0"/>
                <a:cs typeface="Arial" pitchFamily="34" charset="0"/>
              </a:rPr>
              <a:t>1</a:t>
            </a:r>
            <a:endParaRPr kumimoji="1" lang="ja-JP" altLang="en-US" i="1" dirty="0">
              <a:latin typeface="Arial" pitchFamily="34" charset="0"/>
              <a:cs typeface="Arial" pitchFamily="34" charset="0"/>
            </a:endParaRPr>
          </a:p>
        </p:txBody>
      </p:sp>
      <p:sp>
        <p:nvSpPr>
          <p:cNvPr id="62" name="テキスト ボックス 61"/>
          <p:cNvSpPr txBox="1"/>
          <p:nvPr/>
        </p:nvSpPr>
        <p:spPr>
          <a:xfrm>
            <a:off x="5940152" y="5652537"/>
            <a:ext cx="2376264" cy="830997"/>
          </a:xfrm>
          <a:prstGeom prst="rect">
            <a:avLst/>
          </a:prstGeom>
          <a:noFill/>
          <a:ln>
            <a:solidFill>
              <a:schemeClr val="tx1"/>
            </a:solidFill>
          </a:ln>
        </p:spPr>
        <p:txBody>
          <a:bodyPr wrap="square" rtlCol="0">
            <a:spAutoFit/>
          </a:bodyPr>
          <a:lstStyle/>
          <a:p>
            <a:r>
              <a:rPr lang="en-US" altLang="ja-JP" sz="1600" i="1" dirty="0" smtClean="0">
                <a:latin typeface="Arial" pitchFamily="34" charset="0"/>
                <a:cs typeface="Arial" pitchFamily="34" charset="0"/>
              </a:rPr>
              <a:t>A</a:t>
            </a:r>
            <a:r>
              <a:rPr lang="en-US" altLang="ja-JP" sz="1200" i="1" dirty="0" smtClean="0">
                <a:latin typeface="Arial" pitchFamily="34" charset="0"/>
                <a:cs typeface="Arial" pitchFamily="34" charset="0"/>
              </a:rPr>
              <a:t>1</a:t>
            </a:r>
            <a:r>
              <a:rPr lang="en-US" altLang="ja-JP" sz="1600" dirty="0" smtClean="0">
                <a:latin typeface="Arial" pitchFamily="34" charset="0"/>
                <a:cs typeface="Arial" pitchFamily="34" charset="0"/>
              </a:rPr>
              <a:t> : {</a:t>
            </a:r>
            <a:r>
              <a:rPr lang="ja-JP" altLang="en-US" sz="1600" dirty="0" smtClean="0">
                <a:latin typeface="Arial" pitchFamily="34" charset="0"/>
                <a:cs typeface="Arial" pitchFamily="34" charset="0"/>
              </a:rPr>
              <a:t>人</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男</a:t>
            </a:r>
            <a:r>
              <a:rPr lang="en-US" altLang="ja-JP" sz="1600" dirty="0" smtClean="0">
                <a:latin typeface="Arial" pitchFamily="34" charset="0"/>
                <a:cs typeface="Arial" pitchFamily="34" charset="0"/>
              </a:rPr>
              <a:t>, …}</a:t>
            </a:r>
            <a:r>
              <a:rPr kumimoji="1" lang="en-US" altLang="ja-JP" sz="1600" i="1" dirty="0" smtClean="0">
                <a:latin typeface="Arial" pitchFamily="34" charset="0"/>
                <a:cs typeface="Arial" pitchFamily="34" charset="0"/>
              </a:rPr>
              <a:t> </a:t>
            </a:r>
            <a:r>
              <a:rPr lang="ja-JP" altLang="en-US" sz="1600" dirty="0" smtClean="0">
                <a:latin typeface="Arial" pitchFamily="34" charset="0"/>
                <a:cs typeface="Arial" pitchFamily="34" charset="0"/>
              </a:rPr>
              <a:t>ガ</a:t>
            </a:r>
            <a:endParaRPr lang="en-US" altLang="ja-JP" sz="1600" i="1" dirty="0" smtClean="0">
              <a:latin typeface="Arial" pitchFamily="34" charset="0"/>
              <a:cs typeface="Arial" pitchFamily="34" charset="0"/>
            </a:endParaRPr>
          </a:p>
          <a:p>
            <a:r>
              <a:rPr kumimoji="1" lang="en-US" altLang="ja-JP" sz="1600" i="1" dirty="0" smtClean="0">
                <a:latin typeface="Arial" pitchFamily="34" charset="0"/>
                <a:cs typeface="Arial" pitchFamily="34" charset="0"/>
              </a:rPr>
              <a:t>A</a:t>
            </a:r>
            <a:r>
              <a:rPr kumimoji="1" lang="en-US" altLang="ja-JP" sz="1200" i="1" dirty="0" smtClean="0">
                <a:latin typeface="Arial" pitchFamily="34" charset="0"/>
                <a:cs typeface="Arial" pitchFamily="34" charset="0"/>
              </a:rPr>
              <a:t>2 </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財布</a:t>
            </a:r>
            <a:r>
              <a:rPr lang="en-US" altLang="ja-JP" sz="1600" dirty="0" smtClean="0">
                <a:latin typeface="Arial" pitchFamily="34" charset="0"/>
                <a:cs typeface="Arial" pitchFamily="34" charset="0"/>
              </a:rPr>
              <a:t>,</a:t>
            </a:r>
            <a:r>
              <a:rPr lang="en-US" altLang="ja-JP" sz="1600" i="1" dirty="0" smtClean="0">
                <a:latin typeface="Arial" pitchFamily="34" charset="0"/>
                <a:cs typeface="Arial" pitchFamily="34" charset="0"/>
              </a:rPr>
              <a:t> …</a:t>
            </a:r>
            <a:r>
              <a:rPr lang="en-US" altLang="ja-JP" sz="1600" dirty="0" smtClean="0">
                <a:latin typeface="Arial" pitchFamily="34" charset="0"/>
                <a:cs typeface="Arial" pitchFamily="34" charset="0"/>
              </a:rPr>
              <a:t>}</a:t>
            </a:r>
            <a:r>
              <a:rPr kumimoji="1" lang="en-US" altLang="ja-JP" sz="1600" i="1" dirty="0" smtClean="0">
                <a:latin typeface="Arial" pitchFamily="34" charset="0"/>
                <a:cs typeface="Arial" pitchFamily="34" charset="0"/>
              </a:rPr>
              <a:t> </a:t>
            </a:r>
            <a:r>
              <a:rPr kumimoji="1" lang="ja-JP" altLang="en-US" sz="1600" dirty="0" smtClean="0">
                <a:latin typeface="Arial" pitchFamily="34" charset="0"/>
                <a:cs typeface="Arial" pitchFamily="34" charset="0"/>
              </a:rPr>
              <a:t>ヲ</a:t>
            </a:r>
            <a:endParaRPr kumimoji="1" lang="en-US" altLang="ja-JP" sz="1600" dirty="0" smtClean="0">
              <a:latin typeface="Arial" pitchFamily="34" charset="0"/>
              <a:cs typeface="Arial" pitchFamily="34" charset="0"/>
            </a:endParaRPr>
          </a:p>
          <a:p>
            <a:r>
              <a:rPr lang="en-US" altLang="ja-JP" sz="1600" dirty="0" smtClean="0">
                <a:latin typeface="Arial" pitchFamily="34" charset="0"/>
                <a:cs typeface="Arial" pitchFamily="34" charset="0"/>
              </a:rPr>
              <a:t>A</a:t>
            </a:r>
            <a:r>
              <a:rPr lang="en-US" altLang="ja-JP" sz="1400" dirty="0" smtClean="0">
                <a:latin typeface="Arial" pitchFamily="34" charset="0"/>
                <a:cs typeface="Arial" pitchFamily="34" charset="0"/>
              </a:rPr>
              <a:t>3 </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警察</a:t>
            </a:r>
            <a:r>
              <a:rPr lang="en-US" altLang="ja-JP" sz="1600" dirty="0" smtClean="0">
                <a:latin typeface="Arial" pitchFamily="34" charset="0"/>
                <a:cs typeface="Arial" pitchFamily="34" charset="0"/>
              </a:rPr>
              <a:t>} </a:t>
            </a:r>
            <a:r>
              <a:rPr lang="ja-JP" altLang="en-US" sz="1600" dirty="0" smtClean="0">
                <a:latin typeface="Arial" pitchFamily="34" charset="0"/>
                <a:cs typeface="Arial" pitchFamily="34" charset="0"/>
              </a:rPr>
              <a:t>ニ</a:t>
            </a:r>
            <a:endParaRPr kumimoji="1" lang="en-US" altLang="ja-JP" sz="1600" dirty="0" smtClean="0">
              <a:latin typeface="Arial" pitchFamily="34" charset="0"/>
              <a:cs typeface="Arial" pitchFamily="34" charset="0"/>
            </a:endParaRPr>
          </a:p>
        </p:txBody>
      </p:sp>
      <p:sp>
        <p:nvSpPr>
          <p:cNvPr id="63" name="テキスト ボックス 62"/>
          <p:cNvSpPr txBox="1"/>
          <p:nvPr/>
        </p:nvSpPr>
        <p:spPr>
          <a:xfrm>
            <a:off x="7560840" y="5898758"/>
            <a:ext cx="827584" cy="338554"/>
          </a:xfrm>
          <a:prstGeom prst="rect">
            <a:avLst/>
          </a:prstGeom>
          <a:noFill/>
        </p:spPr>
        <p:txBody>
          <a:bodyPr wrap="square" rtlCol="0">
            <a:spAutoFit/>
          </a:bodyPr>
          <a:lstStyle/>
          <a:p>
            <a:r>
              <a:rPr kumimoji="1" lang="ja-JP" altLang="en-US" sz="1600" dirty="0" smtClean="0"/>
              <a:t>届ける</a:t>
            </a:r>
            <a:endParaRPr kumimoji="1" lang="ja-JP" altLang="en-US" sz="1600" dirty="0"/>
          </a:p>
        </p:txBody>
      </p:sp>
      <p:sp>
        <p:nvSpPr>
          <p:cNvPr id="64" name="テキスト ボックス 63"/>
          <p:cNvSpPr txBox="1"/>
          <p:nvPr/>
        </p:nvSpPr>
        <p:spPr>
          <a:xfrm>
            <a:off x="5868144" y="5301208"/>
            <a:ext cx="720080" cy="369332"/>
          </a:xfrm>
          <a:prstGeom prst="rect">
            <a:avLst/>
          </a:prstGeom>
          <a:noFill/>
        </p:spPr>
        <p:txBody>
          <a:bodyPr wrap="square" rtlCol="0">
            <a:spAutoFit/>
          </a:bodyPr>
          <a:lstStyle/>
          <a:p>
            <a:r>
              <a:rPr kumimoji="1" lang="en-US" altLang="ja-JP" i="1" dirty="0" smtClean="0">
                <a:latin typeface="Arial" pitchFamily="34" charset="0"/>
                <a:cs typeface="Arial" pitchFamily="34" charset="0"/>
              </a:rPr>
              <a:t>PA</a:t>
            </a:r>
            <a:r>
              <a:rPr kumimoji="1" lang="en-US" altLang="ja-JP" sz="1400" i="1" dirty="0" smtClean="0">
                <a:latin typeface="Arial" pitchFamily="34" charset="0"/>
                <a:cs typeface="Arial" pitchFamily="34" charset="0"/>
              </a:rPr>
              <a:t>2</a:t>
            </a:r>
            <a:endParaRPr kumimoji="1" lang="ja-JP" altLang="en-US" i="1" dirty="0">
              <a:latin typeface="Arial" pitchFamily="34" charset="0"/>
              <a:cs typeface="Arial" pitchFamily="34" charset="0"/>
            </a:endParaRPr>
          </a:p>
        </p:txBody>
      </p:sp>
      <p:sp>
        <p:nvSpPr>
          <p:cNvPr id="66" name="テキスト ボックス 65"/>
          <p:cNvSpPr txBox="1"/>
          <p:nvPr/>
        </p:nvSpPr>
        <p:spPr>
          <a:xfrm>
            <a:off x="3635896" y="116632"/>
            <a:ext cx="720080" cy="369332"/>
          </a:xfrm>
          <a:prstGeom prst="rect">
            <a:avLst/>
          </a:prstGeom>
          <a:noFill/>
        </p:spPr>
        <p:txBody>
          <a:bodyPr wrap="square" rtlCol="0">
            <a:spAutoFit/>
          </a:bodyPr>
          <a:lstStyle/>
          <a:p>
            <a:r>
              <a:rPr kumimoji="1" lang="en-US" altLang="ja-JP" i="1" dirty="0" smtClean="0">
                <a:latin typeface="Arial" pitchFamily="34" charset="0"/>
                <a:cs typeface="Arial" pitchFamily="34" charset="0"/>
              </a:rPr>
              <a:t>PA</a:t>
            </a:r>
            <a:r>
              <a:rPr kumimoji="1" lang="en-US" altLang="ja-JP" sz="1400" i="1" dirty="0" smtClean="0">
                <a:latin typeface="Arial" pitchFamily="34" charset="0"/>
                <a:cs typeface="Arial" pitchFamily="34" charset="0"/>
              </a:rPr>
              <a:t>1</a:t>
            </a:r>
            <a:endParaRPr kumimoji="1" lang="ja-JP" altLang="en-US" i="1" dirty="0">
              <a:latin typeface="Arial" pitchFamily="34" charset="0"/>
              <a:cs typeface="Arial" pitchFamily="34" charset="0"/>
            </a:endParaRPr>
          </a:p>
        </p:txBody>
      </p:sp>
      <p:sp>
        <p:nvSpPr>
          <p:cNvPr id="67" name="テキスト ボックス 66"/>
          <p:cNvSpPr txBox="1"/>
          <p:nvPr/>
        </p:nvSpPr>
        <p:spPr>
          <a:xfrm>
            <a:off x="5940152" y="116632"/>
            <a:ext cx="720080" cy="369332"/>
          </a:xfrm>
          <a:prstGeom prst="rect">
            <a:avLst/>
          </a:prstGeom>
          <a:noFill/>
        </p:spPr>
        <p:txBody>
          <a:bodyPr wrap="square" rtlCol="0">
            <a:spAutoFit/>
          </a:bodyPr>
          <a:lstStyle/>
          <a:p>
            <a:r>
              <a:rPr kumimoji="1" lang="en-US" altLang="ja-JP" i="1" dirty="0" smtClean="0">
                <a:latin typeface="Arial" pitchFamily="34" charset="0"/>
                <a:cs typeface="Arial" pitchFamily="34" charset="0"/>
              </a:rPr>
              <a:t>PA</a:t>
            </a:r>
            <a:r>
              <a:rPr kumimoji="1" lang="en-US" altLang="ja-JP" sz="1400" i="1" dirty="0" smtClean="0">
                <a:latin typeface="Arial" pitchFamily="34" charset="0"/>
                <a:cs typeface="Arial" pitchFamily="34" charset="0"/>
              </a:rPr>
              <a:t>2</a:t>
            </a:r>
            <a:endParaRPr kumimoji="1" lang="ja-JP" altLang="en-US" i="1" dirty="0">
              <a:latin typeface="Arial" pitchFamily="34" charset="0"/>
              <a:cs typeface="Arial" pitchFamily="34" charset="0"/>
            </a:endParaRPr>
          </a:p>
        </p:txBody>
      </p:sp>
      <p:sp>
        <p:nvSpPr>
          <p:cNvPr id="71" name="テキスト ボックス 70"/>
          <p:cNvSpPr txBox="1"/>
          <p:nvPr/>
        </p:nvSpPr>
        <p:spPr>
          <a:xfrm>
            <a:off x="5508104" y="1124744"/>
            <a:ext cx="1632178" cy="369332"/>
          </a:xfrm>
          <a:prstGeom prst="rect">
            <a:avLst/>
          </a:prstGeom>
          <a:noFill/>
        </p:spPr>
        <p:txBody>
          <a:bodyPr wrap="none" rtlCol="0">
            <a:spAutoFit/>
          </a:bodyPr>
          <a:lstStyle/>
          <a:p>
            <a:r>
              <a:rPr lang="ja-JP" altLang="en-US" dirty="0" smtClean="0">
                <a:latin typeface="Arial" pitchFamily="34" charset="0"/>
                <a:cs typeface="Arial" pitchFamily="34" charset="0"/>
              </a:rPr>
              <a:t>警察 ニ 届ける</a:t>
            </a:r>
            <a:endParaRPr kumimoji="1" lang="ja-JP" altLang="en-US" i="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dissolve">
                                      <p:cBhvr>
                                        <p:cTn id="18" dur="500"/>
                                        <p:tgtEl>
                                          <p:spTgt spid="6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dissolve">
                                      <p:cBhvr>
                                        <p:cTn id="21" dur="500"/>
                                        <p:tgtEl>
                                          <p:spTgt spid="67"/>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500"/>
                                        <p:tgtEl>
                                          <p:spTgt spid="1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dissolve">
                                      <p:cBhvr>
                                        <p:cTn id="30" dur="500"/>
                                        <p:tgtEl>
                                          <p:spTgt spid="42"/>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dissolve">
                                      <p:cBhvr>
                                        <p:cTn id="33" dur="500"/>
                                        <p:tgtEl>
                                          <p:spTgt spid="44"/>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dissolve">
                                      <p:cBhvr>
                                        <p:cTn id="36" dur="500"/>
                                        <p:tgtEl>
                                          <p:spTgt spid="46"/>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dissolve">
                                      <p:cBhvr>
                                        <p:cTn id="39" dur="500"/>
                                        <p:tgtEl>
                                          <p:spTgt spid="71"/>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dissolve">
                                      <p:cBhvr>
                                        <p:cTn id="42" dur="500"/>
                                        <p:tgtEl>
                                          <p:spTgt spid="6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wipe(up)">
                                      <p:cBhvr>
                                        <p:cTn id="47" dur="500"/>
                                        <p:tgtEl>
                                          <p:spTgt spid="54"/>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wipe(up)">
                                      <p:cBhvr>
                                        <p:cTn id="50" dur="500"/>
                                        <p:tgtEl>
                                          <p:spTgt spid="93"/>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dissolve">
                                      <p:cBhvr>
                                        <p:cTn id="55" dur="500"/>
                                        <p:tgtEl>
                                          <p:spTgt spid="56"/>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34"/>
                                        </p:tgtEl>
                                        <p:attrNameLst>
                                          <p:attrName>style.visibility</p:attrName>
                                        </p:attrNameLst>
                                      </p:cBhvr>
                                      <p:to>
                                        <p:strVal val="visible"/>
                                      </p:to>
                                    </p:set>
                                    <p:animEffect transition="in" filter="dissolve">
                                      <p:cBhvr>
                                        <p:cTn id="60" dur="500"/>
                                        <p:tgtEl>
                                          <p:spTgt spid="134"/>
                                        </p:tgtEl>
                                      </p:cBhvr>
                                    </p:animEffect>
                                  </p:childTnLst>
                                </p:cTn>
                              </p:par>
                              <p:par>
                                <p:cTn id="61" presetID="9" presetClass="entr" presetSubtype="0" fill="hold" nodeType="with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dissolve">
                                      <p:cBhvr>
                                        <p:cTn id="63" dur="500"/>
                                        <p:tgtEl>
                                          <p:spTgt spid="3"/>
                                        </p:tgtEl>
                                      </p:cBhvr>
                                    </p:animEffect>
                                  </p:childTnLst>
                                </p:cTn>
                              </p:par>
                              <p:par>
                                <p:cTn id="64" presetID="9" presetClass="entr" presetSubtype="0" fill="hold" nodeType="withEffect">
                                  <p:stCondLst>
                                    <p:cond delay="0"/>
                                  </p:stCondLst>
                                  <p:childTnLst>
                                    <p:set>
                                      <p:cBhvr>
                                        <p:cTn id="65" dur="1" fill="hold">
                                          <p:stCondLst>
                                            <p:cond delay="0"/>
                                          </p:stCondLst>
                                        </p:cTn>
                                        <p:tgtEl>
                                          <p:spTgt spid="2"/>
                                        </p:tgtEl>
                                        <p:attrNameLst>
                                          <p:attrName>style.visibility</p:attrName>
                                        </p:attrNameLst>
                                      </p:cBhvr>
                                      <p:to>
                                        <p:strVal val="visible"/>
                                      </p:to>
                                    </p:set>
                                    <p:animEffect transition="in" filter="dissolve">
                                      <p:cBhvr>
                                        <p:cTn id="66" dur="500"/>
                                        <p:tgtEl>
                                          <p:spTgt spid="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dissolve">
                                      <p:cBhvr>
                                        <p:cTn id="71" dur="500"/>
                                        <p:tgtEl>
                                          <p:spTgt spid="70"/>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dissolve">
                                      <p:cBhvr>
                                        <p:cTn id="76" dur="500"/>
                                        <p:tgtEl>
                                          <p:spTgt spid="69"/>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dissolve">
                                      <p:cBhvr>
                                        <p:cTn id="81" dur="500"/>
                                        <p:tgtEl>
                                          <p:spTgt spid="51"/>
                                        </p:tgtEl>
                                      </p:cBhvr>
                                    </p:animEffect>
                                  </p:childTnLst>
                                </p:cTn>
                              </p:par>
                            </p:childTnLst>
                          </p:cTn>
                        </p:par>
                        <p:par>
                          <p:cTn id="82" fill="hold">
                            <p:stCondLst>
                              <p:cond delay="500"/>
                            </p:stCondLst>
                            <p:childTnLst>
                              <p:par>
                                <p:cTn id="83" presetID="9" presetClass="entr" presetSubtype="0"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dissolve">
                                      <p:cBhvr>
                                        <p:cTn id="85" dur="500"/>
                                        <p:tgtEl>
                                          <p:spTgt spid="52"/>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112"/>
                                        </p:tgtEl>
                                        <p:attrNameLst>
                                          <p:attrName>style.visibility</p:attrName>
                                        </p:attrNameLst>
                                      </p:cBhvr>
                                      <p:to>
                                        <p:strVal val="visible"/>
                                      </p:to>
                                    </p:set>
                                    <p:animEffect transition="in" filter="wipe(up)">
                                      <p:cBhvr>
                                        <p:cTn id="90" dur="500"/>
                                        <p:tgtEl>
                                          <p:spTgt spid="112"/>
                                        </p:tgtEl>
                                      </p:cBhvr>
                                    </p:animEffect>
                                  </p:childTnLst>
                                </p:cTn>
                              </p:par>
                            </p:childTnLst>
                          </p:cTn>
                        </p:par>
                        <p:par>
                          <p:cTn id="91" fill="hold">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dissolve">
                                      <p:cBhvr>
                                        <p:cTn id="94" dur="500"/>
                                        <p:tgtEl>
                                          <p:spTgt spid="53"/>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dissolve">
                                      <p:cBhvr>
                                        <p:cTn id="97" dur="500"/>
                                        <p:tgtEl>
                                          <p:spTgt spid="58"/>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dissolve">
                                      <p:cBhvr>
                                        <p:cTn id="100" dur="500"/>
                                        <p:tgtEl>
                                          <p:spTgt spid="59"/>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60"/>
                                        </p:tgtEl>
                                        <p:attrNameLst>
                                          <p:attrName>style.visibility</p:attrName>
                                        </p:attrNameLst>
                                      </p:cBhvr>
                                      <p:to>
                                        <p:strVal val="visible"/>
                                      </p:to>
                                    </p:set>
                                    <p:animEffect transition="in" filter="dissolve">
                                      <p:cBhvr>
                                        <p:cTn id="103" dur="500"/>
                                        <p:tgtEl>
                                          <p:spTgt spid="60"/>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62"/>
                                        </p:tgtEl>
                                        <p:attrNameLst>
                                          <p:attrName>style.visibility</p:attrName>
                                        </p:attrNameLst>
                                      </p:cBhvr>
                                      <p:to>
                                        <p:strVal val="visible"/>
                                      </p:to>
                                    </p:set>
                                    <p:animEffect transition="in" filter="dissolve">
                                      <p:cBhvr>
                                        <p:cTn id="106" dur="500"/>
                                        <p:tgtEl>
                                          <p:spTgt spid="62"/>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dissolve">
                                      <p:cBhvr>
                                        <p:cTn id="109" dur="500"/>
                                        <p:tgtEl>
                                          <p:spTgt spid="63"/>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dissolve">
                                      <p:cBhvr>
                                        <p:cTn id="11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17" grpId="0"/>
      <p:bldP spid="18" grpId="0"/>
      <p:bldP spid="42" grpId="0"/>
      <p:bldP spid="44" grpId="0"/>
      <p:bldP spid="46" grpId="0"/>
      <p:bldP spid="56" grpId="0" animBg="1"/>
      <p:bldP spid="93" grpId="0"/>
      <p:bldP spid="65" grpId="0"/>
      <p:bldP spid="134" grpId="0"/>
      <p:bldP spid="51" grpId="0" animBg="1"/>
      <p:bldP spid="52" grpId="0" animBg="1"/>
      <p:bldP spid="53" grpId="0" animBg="1"/>
      <p:bldP spid="58" grpId="0"/>
      <p:bldP spid="59" grpId="0"/>
      <p:bldP spid="60" grpId="0"/>
      <p:bldP spid="62" grpId="0" animBg="1"/>
      <p:bldP spid="63" grpId="0"/>
      <p:bldP spid="64" grpId="0"/>
      <p:bldP spid="66" grpId="0"/>
      <p:bldP spid="67" grpId="0"/>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cs typeface="Arial" pitchFamily="34" charset="0"/>
              </a:rPr>
              <a:t>関連研究</a:t>
            </a:r>
            <a:r>
              <a:rPr kumimoji="1" lang="en-US" altLang="ja-JP" dirty="0" smtClean="0">
                <a:cs typeface="Arial" pitchFamily="34" charset="0"/>
              </a:rPr>
              <a:t> (1/2)</a:t>
            </a:r>
            <a:endParaRPr kumimoji="1" lang="ja-JP" altLang="en-US" dirty="0">
              <a:cs typeface="Arial" pitchFamily="34" charset="0"/>
            </a:endParaRPr>
          </a:p>
        </p:txBody>
      </p:sp>
      <p:sp>
        <p:nvSpPr>
          <p:cNvPr id="3" name="コンテンツ プレースホルダ 2"/>
          <p:cNvSpPr>
            <a:spLocks noGrp="1"/>
          </p:cNvSpPr>
          <p:nvPr>
            <p:ph idx="1"/>
          </p:nvPr>
        </p:nvSpPr>
        <p:spPr/>
        <p:txBody>
          <a:bodyPr>
            <a:normAutofit/>
          </a:bodyPr>
          <a:lstStyle/>
          <a:p>
            <a:r>
              <a:rPr kumimoji="1" lang="ja-JP" altLang="en-US" dirty="0" smtClean="0"/>
              <a:t>スクリプト知識の自動</a:t>
            </a:r>
            <a:r>
              <a:rPr kumimoji="1" lang="ja-JP" altLang="en-US" dirty="0" smtClean="0"/>
              <a:t>獲得 </a:t>
            </a:r>
            <a:r>
              <a:rPr lang="en-US" altLang="ja-JP" dirty="0" smtClean="0"/>
              <a:t>[Chambers+ 08,09]</a:t>
            </a:r>
            <a:endParaRPr kumimoji="1" lang="en-US" altLang="ja-JP" dirty="0" smtClean="0"/>
          </a:p>
          <a:p>
            <a:pPr lvl="1"/>
            <a:r>
              <a:rPr lang="ja-JP" altLang="en-US" dirty="0" smtClean="0"/>
              <a:t>共</a:t>
            </a:r>
            <a:r>
              <a:rPr lang="ja-JP" altLang="en-US" dirty="0" smtClean="0"/>
              <a:t>参照</a:t>
            </a:r>
            <a:r>
              <a:rPr lang="ja-JP" altLang="en-US" dirty="0" smtClean="0"/>
              <a:t>関係</a:t>
            </a:r>
            <a:r>
              <a:rPr lang="ja-JP" altLang="en-US" dirty="0" smtClean="0"/>
              <a:t>に</a:t>
            </a:r>
            <a:r>
              <a:rPr lang="ja-JP" altLang="en-US" dirty="0" smtClean="0"/>
              <a:t>ある語を共有して構文的関係を持つ事態ペアの獲得</a:t>
            </a:r>
            <a:endParaRPr lang="en-US" altLang="ja-JP" dirty="0" smtClean="0"/>
          </a:p>
          <a:p>
            <a:pPr lvl="2"/>
            <a:r>
              <a:rPr lang="en-US" altLang="ja-JP" i="1" dirty="0" smtClean="0"/>
              <a:t>police</a:t>
            </a:r>
            <a:r>
              <a:rPr kumimoji="1" lang="en-US" altLang="ja-JP" dirty="0" smtClean="0"/>
              <a:t> arrest </a:t>
            </a:r>
            <a:r>
              <a:rPr kumimoji="1" lang="ja-JP" altLang="en-US" dirty="0" smtClean="0"/>
              <a:t>－ </a:t>
            </a:r>
            <a:r>
              <a:rPr lang="en-US" altLang="ja-JP" i="1" dirty="0" smtClean="0"/>
              <a:t>police</a:t>
            </a:r>
            <a:r>
              <a:rPr kumimoji="1" lang="en-US" altLang="ja-JP" dirty="0" smtClean="0"/>
              <a:t> charge</a:t>
            </a:r>
            <a:endParaRPr kumimoji="1" lang="en-US" altLang="ja-JP" dirty="0" smtClean="0"/>
          </a:p>
          <a:p>
            <a:pPr lvl="1"/>
            <a:r>
              <a:rPr lang="ja-JP" altLang="en-US" dirty="0" smtClean="0"/>
              <a:t>相互情報量の高い</a:t>
            </a:r>
            <a:r>
              <a:rPr lang="en-US" altLang="ja-JP" dirty="0" smtClean="0"/>
              <a:t/>
            </a:r>
            <a:br>
              <a:rPr lang="en-US" altLang="ja-JP" dirty="0" smtClean="0"/>
            </a:br>
            <a:r>
              <a:rPr lang="ja-JP" altLang="en-US" dirty="0" smtClean="0"/>
              <a:t>事態ペアを獲得</a:t>
            </a:r>
            <a:endParaRPr lang="en-US" altLang="ja-JP" dirty="0" smtClean="0"/>
          </a:p>
          <a:p>
            <a:pPr lvl="1"/>
            <a:endParaRPr lang="en-US" altLang="ja-JP" dirty="0" smtClean="0"/>
          </a:p>
          <a:p>
            <a:pPr lvl="1"/>
            <a:endParaRPr lang="en-US" altLang="ja-JP" dirty="0" smtClean="0"/>
          </a:p>
        </p:txBody>
      </p:sp>
      <p:pic>
        <p:nvPicPr>
          <p:cNvPr id="2050" name="Picture 2"/>
          <p:cNvPicPr>
            <a:picLocks noChangeAspect="1" noChangeArrowheads="1"/>
          </p:cNvPicPr>
          <p:nvPr/>
        </p:nvPicPr>
        <p:blipFill>
          <a:blip r:embed="rId2" cstate="print"/>
          <a:srcRect/>
          <a:stretch>
            <a:fillRect/>
          </a:stretch>
        </p:blipFill>
        <p:spPr bwMode="auto">
          <a:xfrm>
            <a:off x="4932040" y="3501008"/>
            <a:ext cx="4024226" cy="2232248"/>
          </a:xfrm>
          <a:prstGeom prst="rect">
            <a:avLst/>
          </a:prstGeom>
          <a:noFill/>
          <a:ln w="9525">
            <a:solidFill>
              <a:schemeClr val="dk1"/>
            </a:solidFill>
            <a:miter lim="800000"/>
            <a:headEnd/>
            <a:tailEnd/>
          </a:ln>
        </p:spPr>
      </p:pic>
      <p:sp>
        <p:nvSpPr>
          <p:cNvPr id="5" name="角丸四角形 4"/>
          <p:cNvSpPr/>
          <p:nvPr/>
        </p:nvSpPr>
        <p:spPr>
          <a:xfrm>
            <a:off x="1547664" y="5805264"/>
            <a:ext cx="5976664" cy="8640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smtClean="0"/>
              <a:t>共</a:t>
            </a:r>
            <a:r>
              <a:rPr lang="ja-JP" altLang="en-US" sz="2000" dirty="0" smtClean="0"/>
              <a:t>参照解析結果に依存しているため、省略が頻繁に生じる日本語のような言語に</a:t>
            </a:r>
            <a:r>
              <a:rPr lang="ja-JP" altLang="en-US" sz="2000" dirty="0" smtClean="0"/>
              <a:t>は</a:t>
            </a:r>
            <a:r>
              <a:rPr lang="ja-JP" altLang="en-US" sz="2000" dirty="0" smtClean="0"/>
              <a:t>適用</a:t>
            </a:r>
            <a:r>
              <a:rPr lang="ja-JP" altLang="en-US" sz="2000" dirty="0" smtClean="0"/>
              <a:t>しづらい</a:t>
            </a:r>
            <a:endParaRPr lang="ja-JP" altLang="en-US"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 </a:t>
            </a:r>
            <a:r>
              <a:rPr kumimoji="1" lang="en-US" altLang="ja-JP" dirty="0" smtClean="0"/>
              <a:t>(</a:t>
            </a:r>
            <a:r>
              <a:rPr kumimoji="1" lang="en-US" altLang="ja-JP" dirty="0" smtClean="0"/>
              <a:t>2/2)</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項の共有情報と統語パターンを用いた事態間関係獲得 </a:t>
            </a:r>
            <a:r>
              <a:rPr kumimoji="1" lang="en-US" altLang="ja-JP" dirty="0" smtClean="0"/>
              <a:t>[</a:t>
            </a:r>
            <a:r>
              <a:rPr kumimoji="1" lang="ja-JP" altLang="en-US" dirty="0" smtClean="0"/>
              <a:t>阿部</a:t>
            </a:r>
            <a:r>
              <a:rPr kumimoji="1" lang="en-US" altLang="ja-JP" dirty="0" smtClean="0"/>
              <a:t>+ 10]</a:t>
            </a:r>
            <a:endParaRPr kumimoji="1" lang="en-US" altLang="ja-JP" dirty="0" smtClean="0"/>
          </a:p>
          <a:p>
            <a:pPr lvl="1"/>
            <a:r>
              <a:rPr lang="ja-JP" altLang="en-US" dirty="0" smtClean="0"/>
              <a:t>統語パターン</a:t>
            </a:r>
            <a:r>
              <a:rPr lang="en-US" altLang="ja-JP" dirty="0" smtClean="0"/>
              <a:t>(</a:t>
            </a:r>
            <a:r>
              <a:rPr lang="ja-JP" altLang="en-US" dirty="0" smtClean="0"/>
              <a:t>例</a:t>
            </a:r>
            <a:r>
              <a:rPr lang="en-US" altLang="ja-JP" dirty="0" smtClean="0"/>
              <a:t>: </a:t>
            </a:r>
            <a:r>
              <a:rPr lang="ja-JP" altLang="en-US" dirty="0" smtClean="0"/>
              <a:t>～</a:t>
            </a:r>
            <a:r>
              <a:rPr lang="ja-JP" altLang="en-US" dirty="0" smtClean="0"/>
              <a:t>したら～</a:t>
            </a:r>
            <a:r>
              <a:rPr lang="en-US" altLang="ja-JP" dirty="0" smtClean="0"/>
              <a:t>)</a:t>
            </a:r>
            <a:r>
              <a:rPr lang="ja-JP" altLang="en-US" dirty="0" smtClean="0"/>
              <a:t>を用いて述語対候補を得る</a:t>
            </a:r>
            <a:endParaRPr lang="en-US" altLang="ja-JP" dirty="0" smtClean="0"/>
          </a:p>
          <a:p>
            <a:pPr lvl="2"/>
            <a:r>
              <a:rPr kumimoji="1" lang="ja-JP" altLang="en-US" dirty="0" smtClean="0"/>
              <a:t>焼く ⇒ 焦げる </a:t>
            </a:r>
            <a:r>
              <a:rPr kumimoji="1" lang="en-US" altLang="ja-JP" dirty="0" smtClean="0"/>
              <a:t>(</a:t>
            </a:r>
            <a:r>
              <a:rPr lang="ja-JP" altLang="en-US" dirty="0" smtClean="0"/>
              <a:t>行為－効果 関係</a:t>
            </a:r>
            <a:r>
              <a:rPr kumimoji="1" lang="en-US" altLang="ja-JP" dirty="0" smtClean="0"/>
              <a:t>)</a:t>
            </a:r>
            <a:endParaRPr kumimoji="1" lang="en-US" altLang="ja-JP" dirty="0" smtClean="0"/>
          </a:p>
          <a:p>
            <a:pPr lvl="1"/>
            <a:r>
              <a:rPr lang="en-US" altLang="ja-JP" dirty="0" smtClean="0"/>
              <a:t>2</a:t>
            </a:r>
            <a:r>
              <a:rPr lang="ja-JP" altLang="en-US" dirty="0" smtClean="0"/>
              <a:t>種類のアンカーを用いてアンカーを満たすものを得る</a:t>
            </a:r>
            <a:endParaRPr lang="en-US" altLang="ja-JP" dirty="0" smtClean="0"/>
          </a:p>
          <a:p>
            <a:pPr lvl="2"/>
            <a:r>
              <a:rPr kumimoji="1" lang="ja-JP" altLang="en-US" dirty="0" smtClean="0"/>
              <a:t>インスタンスアンカー</a:t>
            </a:r>
            <a:r>
              <a:rPr kumimoji="1" lang="en-US" altLang="ja-JP" dirty="0" smtClean="0"/>
              <a:t>: </a:t>
            </a:r>
            <a:r>
              <a:rPr kumimoji="1" lang="ja-JP" altLang="en-US" dirty="0" smtClean="0"/>
              <a:t>パンを</a:t>
            </a:r>
            <a:r>
              <a:rPr kumimoji="1" lang="ja-JP" altLang="en-US" dirty="0" smtClean="0">
                <a:solidFill>
                  <a:srgbClr val="FF0000"/>
                </a:solidFill>
              </a:rPr>
              <a:t>焼く</a:t>
            </a:r>
            <a:r>
              <a:rPr kumimoji="1" lang="ja-JP" altLang="en-US" dirty="0" smtClean="0"/>
              <a:t>。 </a:t>
            </a:r>
            <a:r>
              <a:rPr kumimoji="1" lang="en-US" altLang="ja-JP" dirty="0" smtClean="0"/>
              <a:t>…</a:t>
            </a:r>
            <a:r>
              <a:rPr kumimoji="1" lang="ja-JP" altLang="en-US" dirty="0" smtClean="0"/>
              <a:t>パンが</a:t>
            </a:r>
            <a:r>
              <a:rPr kumimoji="1" lang="ja-JP" altLang="en-US" dirty="0" smtClean="0">
                <a:solidFill>
                  <a:schemeClr val="tx2">
                    <a:lumMod val="75000"/>
                  </a:schemeClr>
                </a:solidFill>
              </a:rPr>
              <a:t>焦げる</a:t>
            </a:r>
            <a:r>
              <a:rPr kumimoji="1" lang="en-US" altLang="ja-JP" dirty="0" smtClean="0"/>
              <a:t>…</a:t>
            </a:r>
            <a:r>
              <a:rPr kumimoji="1" lang="ja-JP" altLang="en-US" dirty="0" err="1" smtClean="0"/>
              <a:t>。</a:t>
            </a:r>
            <a:endParaRPr kumimoji="1" lang="en-US" altLang="ja-JP" dirty="0" smtClean="0"/>
          </a:p>
          <a:p>
            <a:pPr lvl="2"/>
            <a:r>
              <a:rPr kumimoji="1" lang="ja-JP" altLang="en-US" dirty="0" smtClean="0"/>
              <a:t>タイプ・アンカー</a:t>
            </a:r>
            <a:r>
              <a:rPr kumimoji="1" lang="en-US" altLang="ja-JP" dirty="0" smtClean="0"/>
              <a:t>:</a:t>
            </a:r>
            <a:r>
              <a:rPr lang="ja-JP" altLang="en-US" dirty="0" smtClean="0"/>
              <a:t>パンを</a:t>
            </a:r>
            <a:r>
              <a:rPr lang="ja-JP" altLang="en-US" dirty="0" smtClean="0">
                <a:solidFill>
                  <a:srgbClr val="FF0000"/>
                </a:solidFill>
              </a:rPr>
              <a:t>焼いた</a:t>
            </a:r>
            <a:r>
              <a:rPr lang="ja-JP" altLang="en-US" dirty="0" smtClean="0"/>
              <a:t>時</a:t>
            </a:r>
            <a:r>
              <a:rPr lang="ja-JP" altLang="en-US" dirty="0" smtClean="0">
                <a:solidFill>
                  <a:schemeClr val="tx2">
                    <a:lumMod val="75000"/>
                  </a:schemeClr>
                </a:solidFill>
              </a:rPr>
              <a:t>焦げる</a:t>
            </a:r>
            <a:endParaRPr kumimoji="1" lang="en-US" altLang="ja-JP" dirty="0" smtClean="0">
              <a:solidFill>
                <a:srgbClr val="FF0000"/>
              </a:solidFill>
            </a:endParaRPr>
          </a:p>
          <a:p>
            <a:pPr lvl="2">
              <a:buNone/>
            </a:pPr>
            <a:r>
              <a:rPr lang="ja-JP" altLang="en-US" dirty="0" smtClean="0"/>
              <a:t>　　　　　　　　　　</a:t>
            </a:r>
            <a:r>
              <a:rPr lang="ja-JP" altLang="en-US" dirty="0" smtClean="0"/>
              <a:t>     パン</a:t>
            </a:r>
            <a:r>
              <a:rPr lang="ja-JP" altLang="en-US" dirty="0" smtClean="0"/>
              <a:t>が少し</a:t>
            </a:r>
            <a:r>
              <a:rPr lang="ja-JP" altLang="en-US" dirty="0" smtClean="0">
                <a:solidFill>
                  <a:schemeClr val="tx2">
                    <a:lumMod val="75000"/>
                  </a:schemeClr>
                </a:solidFill>
              </a:rPr>
              <a:t>焦げる</a:t>
            </a:r>
            <a:r>
              <a:rPr lang="ja-JP" altLang="en-US" dirty="0" smtClean="0"/>
              <a:t>まで</a:t>
            </a:r>
            <a:r>
              <a:rPr lang="ja-JP" altLang="en-US" dirty="0" smtClean="0">
                <a:solidFill>
                  <a:srgbClr val="FF0000"/>
                </a:solidFill>
              </a:rPr>
              <a:t>焼く</a:t>
            </a:r>
            <a:endParaRPr lang="en-US" altLang="ja-JP" dirty="0" smtClean="0">
              <a:solidFill>
                <a:srgbClr val="FF0000"/>
              </a:solidFill>
            </a:endParaRPr>
          </a:p>
        </p:txBody>
      </p:sp>
      <p:sp>
        <p:nvSpPr>
          <p:cNvPr id="5" name="角丸四角形 4"/>
          <p:cNvSpPr/>
          <p:nvPr/>
        </p:nvSpPr>
        <p:spPr>
          <a:xfrm>
            <a:off x="1547664" y="6093296"/>
            <a:ext cx="6264696"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smtClean="0"/>
              <a:t>事態の一方のみに出現する項を獲得することが</a:t>
            </a:r>
            <a:r>
              <a:rPr lang="ja-JP" altLang="en-US" sz="2000" dirty="0" smtClean="0"/>
              <a:t>できない</a:t>
            </a:r>
            <a:endParaRPr lang="ja-JP" altLang="en-US"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kumimoji="1" lang="ja-JP" altLang="en-US" dirty="0"/>
          </a:p>
        </p:txBody>
      </p:sp>
      <p:sp>
        <p:nvSpPr>
          <p:cNvPr id="3" name="コンテンツ プレースホルダ 2"/>
          <p:cNvSpPr>
            <a:spLocks noGrp="1"/>
          </p:cNvSpPr>
          <p:nvPr>
            <p:ph idx="1"/>
          </p:nvPr>
        </p:nvSpPr>
        <p:spPr/>
        <p:txBody>
          <a:bodyPr/>
          <a:lstStyle/>
          <a:p>
            <a:pPr marL="514350" indent="-514350">
              <a:buFont typeface="+mj-lt"/>
              <a:buAutoNum type="arabicPeriod"/>
            </a:pPr>
            <a:r>
              <a:rPr kumimoji="1" lang="ja-JP" altLang="en-US" dirty="0" smtClean="0"/>
              <a:t>述語項構造ペアの抽出</a:t>
            </a:r>
            <a:endParaRPr kumimoji="1" lang="en-US" altLang="ja-JP" dirty="0" smtClean="0"/>
          </a:p>
          <a:p>
            <a:pPr marL="514350" indent="-514350">
              <a:buFont typeface="+mj-lt"/>
              <a:buAutoNum type="arabicPeriod"/>
            </a:pPr>
            <a:r>
              <a:rPr lang="ja-JP" altLang="en-US" dirty="0" smtClean="0"/>
              <a:t>述語項構造ペアの共起度</a:t>
            </a:r>
            <a:r>
              <a:rPr lang="ja-JP" altLang="en-US" dirty="0" smtClean="0"/>
              <a:t>計算</a:t>
            </a:r>
            <a:endParaRPr lang="en-US" altLang="ja-JP" dirty="0" smtClean="0"/>
          </a:p>
          <a:p>
            <a:pPr marL="514350" indent="-514350">
              <a:buFont typeface="+mj-lt"/>
              <a:buAutoNum type="arabicPeriod"/>
            </a:pPr>
            <a:r>
              <a:rPr lang="ja-JP" altLang="en-US" dirty="0" smtClean="0"/>
              <a:t>格フレームに基づく項のアライメント</a:t>
            </a:r>
            <a:endParaRPr lang="en-US" altLang="ja-JP" dirty="0" smtClean="0"/>
          </a:p>
          <a:p>
            <a:pPr marL="514350" indent="-514350">
              <a:buFont typeface="+mj-lt"/>
              <a:buAutoNum type="arabicPeriod"/>
            </a:pPr>
            <a:r>
              <a:rPr lang="ja-JP" altLang="en-US" dirty="0" smtClean="0"/>
              <a:t>実験結果</a:t>
            </a:r>
            <a:endParaRPr lang="en-US" altLang="ja-JP" dirty="0" smtClean="0"/>
          </a:p>
          <a:p>
            <a:pPr marL="514350" indent="-514350">
              <a:buFont typeface="+mj-lt"/>
              <a:buAutoNum type="arabicPeriod"/>
            </a:pP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述語項構造ペアの抽出</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構文解析結果から係り受け関係にある述語項構造ペアを抽出</a:t>
            </a:r>
            <a:endParaRPr kumimoji="1" lang="en-US" altLang="ja-JP" dirty="0" smtClean="0"/>
          </a:p>
          <a:p>
            <a:r>
              <a:rPr lang="ja-JP" altLang="en-US" dirty="0" smtClean="0"/>
              <a:t>抽出する格</a:t>
            </a:r>
            <a:r>
              <a:rPr lang="en-US" altLang="ja-JP" dirty="0" smtClean="0"/>
              <a:t>: </a:t>
            </a:r>
            <a:r>
              <a:rPr lang="ja-JP" altLang="en-US" dirty="0" smtClean="0"/>
              <a:t>ガ</a:t>
            </a:r>
            <a:r>
              <a:rPr lang="en-US" altLang="ja-JP" dirty="0" smtClean="0"/>
              <a:t>, </a:t>
            </a:r>
            <a:r>
              <a:rPr lang="ja-JP" altLang="en-US" dirty="0" smtClean="0"/>
              <a:t>ヲ</a:t>
            </a:r>
            <a:r>
              <a:rPr lang="en-US" altLang="ja-JP" dirty="0" smtClean="0"/>
              <a:t>, </a:t>
            </a:r>
            <a:r>
              <a:rPr lang="ja-JP" altLang="en-US" dirty="0" smtClean="0"/>
              <a:t>ニ</a:t>
            </a:r>
            <a:endParaRPr lang="en-US" altLang="ja-JP" dirty="0" smtClean="0"/>
          </a:p>
          <a:p>
            <a:r>
              <a:rPr lang="ja-JP" altLang="en-US" dirty="0" smtClean="0"/>
              <a:t>大規模単語クラス</a:t>
            </a:r>
            <a:r>
              <a:rPr kumimoji="1" lang="en-US" altLang="ja-JP" dirty="0" smtClean="0"/>
              <a:t>[</a:t>
            </a:r>
            <a:r>
              <a:rPr kumimoji="1" lang="ja-JP" altLang="en-US" dirty="0" smtClean="0"/>
              <a:t>風間</a:t>
            </a:r>
            <a:r>
              <a:rPr kumimoji="1" lang="en-US" altLang="ja-JP" dirty="0" smtClean="0"/>
              <a:t>+ </a:t>
            </a:r>
            <a:r>
              <a:rPr kumimoji="1" lang="en-US" altLang="ja-JP" dirty="0" smtClean="0"/>
              <a:t>08]</a:t>
            </a:r>
            <a:r>
              <a:rPr kumimoji="1" lang="ja-JP" altLang="en-US" dirty="0" smtClean="0"/>
              <a:t>で項を汎化</a:t>
            </a:r>
            <a:r>
              <a:rPr lang="en-US" altLang="ja-JP" dirty="0" smtClean="0"/>
              <a:t>(</a:t>
            </a:r>
            <a:r>
              <a:rPr kumimoji="1" lang="ja-JP" altLang="en-US" dirty="0" smtClean="0"/>
              <a:t>単語クラス数</a:t>
            </a:r>
            <a:r>
              <a:rPr kumimoji="1" lang="en-US" altLang="ja-JP" dirty="0" smtClean="0"/>
              <a:t>: 2000)</a:t>
            </a:r>
          </a:p>
          <a:p>
            <a:pPr lvl="1"/>
            <a:r>
              <a:rPr lang="en-US" altLang="ja-JP" dirty="0" smtClean="0"/>
              <a:t>“</a:t>
            </a:r>
            <a:r>
              <a:rPr lang="ja-JP" altLang="en-US" dirty="0" smtClean="0"/>
              <a:t>財布</a:t>
            </a:r>
            <a:r>
              <a:rPr lang="en-US" altLang="ja-JP" dirty="0" smtClean="0"/>
              <a:t>”, “</a:t>
            </a:r>
            <a:r>
              <a:rPr lang="ja-JP" altLang="en-US" dirty="0" smtClean="0"/>
              <a:t>小銭入れ</a:t>
            </a:r>
            <a:r>
              <a:rPr lang="en-US" altLang="ja-JP" dirty="0" smtClean="0"/>
              <a:t>”, … </a:t>
            </a:r>
            <a:r>
              <a:rPr lang="ja-JP" altLang="en-US" dirty="0" smtClean="0"/>
              <a:t>→</a:t>
            </a:r>
            <a:r>
              <a:rPr lang="en-US" altLang="ja-JP" dirty="0" smtClean="0"/>
              <a:t> &lt;752&gt;</a:t>
            </a:r>
            <a:endParaRPr kumimoji="1" lang="ja-JP" altLang="en-US" dirty="0"/>
          </a:p>
        </p:txBody>
      </p:sp>
      <p:sp>
        <p:nvSpPr>
          <p:cNvPr id="4" name="テキスト ボックス 3"/>
          <p:cNvSpPr txBox="1"/>
          <p:nvPr/>
        </p:nvSpPr>
        <p:spPr>
          <a:xfrm>
            <a:off x="323528" y="5445224"/>
            <a:ext cx="4464496" cy="1200329"/>
          </a:xfrm>
          <a:prstGeom prst="rect">
            <a:avLst/>
          </a:prstGeom>
          <a:noFill/>
          <a:ln>
            <a:solidFill>
              <a:schemeClr val="dk1"/>
            </a:solidFill>
          </a:ln>
        </p:spPr>
        <p:txBody>
          <a:bodyPr wrap="square" rtlCol="0">
            <a:spAutoFit/>
          </a:bodyPr>
          <a:lstStyle/>
          <a:p>
            <a:r>
              <a:rPr lang="ja-JP" altLang="en-US" sz="2400" dirty="0" smtClean="0"/>
              <a:t>財布を拾って、警察に届けた</a:t>
            </a:r>
            <a:endParaRPr lang="en-US" altLang="ja-JP" sz="2400" dirty="0" smtClean="0"/>
          </a:p>
          <a:p>
            <a:r>
              <a:rPr kumimoji="1" lang="ja-JP" altLang="en-US" sz="2400" dirty="0" smtClean="0"/>
              <a:t>財布を拾ったので、警察に届けた</a:t>
            </a:r>
            <a:endParaRPr kumimoji="1" lang="en-US" altLang="ja-JP" sz="2400" dirty="0" smtClean="0"/>
          </a:p>
          <a:p>
            <a:r>
              <a:rPr lang="en-US" altLang="ja-JP" sz="2400" dirty="0" smtClean="0"/>
              <a:t>‥</a:t>
            </a:r>
            <a:endParaRPr kumimoji="1" lang="ja-JP" altLang="en-US" sz="2400" dirty="0"/>
          </a:p>
        </p:txBody>
      </p:sp>
      <p:sp>
        <p:nvSpPr>
          <p:cNvPr id="5" name="右矢印 4"/>
          <p:cNvSpPr/>
          <p:nvPr/>
        </p:nvSpPr>
        <p:spPr>
          <a:xfrm>
            <a:off x="5004048" y="5877272"/>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652120" y="5550331"/>
            <a:ext cx="3168352" cy="830997"/>
          </a:xfrm>
          <a:prstGeom prst="rect">
            <a:avLst/>
          </a:prstGeom>
          <a:noFill/>
        </p:spPr>
        <p:txBody>
          <a:bodyPr wrap="square" rtlCol="0">
            <a:spAutoFit/>
          </a:bodyPr>
          <a:lstStyle/>
          <a:p>
            <a:r>
              <a:rPr lang="en-US" altLang="ja-JP" sz="2400" dirty="0" smtClean="0"/>
              <a:t>PA1: </a:t>
            </a:r>
            <a:r>
              <a:rPr kumimoji="1" lang="ja-JP" altLang="en-US" sz="2400" dirty="0" smtClean="0"/>
              <a:t>財布ヲ　拾う</a:t>
            </a:r>
            <a:endParaRPr kumimoji="1" lang="en-US" altLang="ja-JP" sz="2400" dirty="0" smtClean="0"/>
          </a:p>
          <a:p>
            <a:r>
              <a:rPr lang="en-US" altLang="ja-JP" sz="2400" dirty="0" smtClean="0"/>
              <a:t>PA2: </a:t>
            </a:r>
            <a:r>
              <a:rPr lang="ja-JP" altLang="en-US" sz="2400" dirty="0" smtClean="0"/>
              <a:t>警察ニ　届ける</a:t>
            </a:r>
            <a:endParaRPr kumimoji="1" lang="ja-JP" altLang="en-US" sz="2400" dirty="0"/>
          </a:p>
        </p:txBody>
      </p:sp>
      <p:sp>
        <p:nvSpPr>
          <p:cNvPr id="7" name="テキスト ボックス 6"/>
          <p:cNvSpPr txBox="1"/>
          <p:nvPr/>
        </p:nvSpPr>
        <p:spPr>
          <a:xfrm>
            <a:off x="5652120" y="5550331"/>
            <a:ext cx="3168352" cy="830997"/>
          </a:xfrm>
          <a:prstGeom prst="rect">
            <a:avLst/>
          </a:prstGeom>
          <a:noFill/>
        </p:spPr>
        <p:txBody>
          <a:bodyPr wrap="square" rtlCol="0">
            <a:spAutoFit/>
          </a:bodyPr>
          <a:lstStyle/>
          <a:p>
            <a:r>
              <a:rPr lang="en-US" altLang="ja-JP" sz="2400" dirty="0" smtClean="0"/>
              <a:t>PA1: </a:t>
            </a:r>
            <a:r>
              <a:rPr lang="en-US" altLang="ja-JP" sz="2400" dirty="0" smtClean="0">
                <a:solidFill>
                  <a:schemeClr val="accent1"/>
                </a:solidFill>
              </a:rPr>
              <a:t>&lt;752&gt;</a:t>
            </a:r>
            <a:r>
              <a:rPr kumimoji="1" lang="ja-JP" altLang="en-US" sz="2400" dirty="0" smtClean="0"/>
              <a:t>ヲ　拾う</a:t>
            </a:r>
            <a:endParaRPr kumimoji="1" lang="en-US" altLang="ja-JP" sz="2400" dirty="0" smtClean="0"/>
          </a:p>
          <a:p>
            <a:r>
              <a:rPr lang="en-US" altLang="ja-JP" sz="2400" dirty="0" smtClean="0"/>
              <a:t>PA2: </a:t>
            </a:r>
            <a:r>
              <a:rPr lang="ja-JP" altLang="en-US" sz="2400" dirty="0" smtClean="0"/>
              <a:t>警察ニ　届ける</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0" nodeType="clickEffect">
                                  <p:stCondLst>
                                    <p:cond delay="0"/>
                                  </p:stCondLst>
                                  <p:childTnLst>
                                    <p:animEffect transition="out" filter="dissolv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10270</TotalTime>
  <Words>1837</Words>
  <Application>Microsoft Office PowerPoint</Application>
  <PresentationFormat>画面に合わせる (4:3)</PresentationFormat>
  <Paragraphs>473</Paragraphs>
  <Slides>26</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26</vt:i4>
      </vt:variant>
    </vt:vector>
  </HeadingPairs>
  <TitlesOfParts>
    <vt:vector size="29" baseType="lpstr">
      <vt:lpstr>Office テーマ</vt:lpstr>
      <vt:lpstr>数式</vt:lpstr>
      <vt:lpstr>Microsoft 数式 3.0</vt:lpstr>
      <vt:lpstr>述語項構造の共起情報と 格フレームを用いた 事態間知識の自動獲得</vt:lpstr>
      <vt:lpstr>背景</vt:lpstr>
      <vt:lpstr>概要</vt:lpstr>
      <vt:lpstr>概要</vt:lpstr>
      <vt:lpstr>スライド 5</vt:lpstr>
      <vt:lpstr>関連研究 (1/2)</vt:lpstr>
      <vt:lpstr>関連研究 (2/2)</vt:lpstr>
      <vt:lpstr>目次</vt:lpstr>
      <vt:lpstr>述語項構造ペアの抽出</vt:lpstr>
      <vt:lpstr>述語項構造ペアの共起度計算</vt:lpstr>
      <vt:lpstr>アソシエーション分析 (1/2)</vt:lpstr>
      <vt:lpstr>アソシエーション分析 (2/2)</vt:lpstr>
      <vt:lpstr>Aprioriを述語項構造ペアに適用</vt:lpstr>
      <vt:lpstr>項のアライメント (1/2)</vt:lpstr>
      <vt:lpstr>項のアライメント (2/2)</vt:lpstr>
      <vt:lpstr>実験</vt:lpstr>
      <vt:lpstr>実験結果</vt:lpstr>
      <vt:lpstr>抽出されたルールの例</vt:lpstr>
      <vt:lpstr>獲得された事態ペア (正解例)</vt:lpstr>
      <vt:lpstr>獲得された事態ペア (誤り例)</vt:lpstr>
      <vt:lpstr>アンカーベースの手法との比較 (1/2)</vt:lpstr>
      <vt:lpstr>アンカーベースの手法との比較 (2/2)</vt:lpstr>
      <vt:lpstr>アンカーベースの手法との比較 (3/3)</vt:lpstr>
      <vt:lpstr>事態間ネットワーク (1/2)</vt:lpstr>
      <vt:lpstr>事態間ネットワーク (2/2)</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Acquiring Strongly-related Events using Predicate-argument Co-occurring Statistics and Caseframe</dc:title>
  <dc:creator>shibata</dc:creator>
  <cp:lastModifiedBy>shibata</cp:lastModifiedBy>
  <cp:revision>75</cp:revision>
  <dcterms:modified xsi:type="dcterms:W3CDTF">2011-09-18T11:32:43Z</dcterms:modified>
</cp:coreProperties>
</file>