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72" r:id="rId3"/>
    <p:sldId id="273" r:id="rId4"/>
    <p:sldId id="290" r:id="rId5"/>
    <p:sldId id="266" r:id="rId6"/>
    <p:sldId id="280" r:id="rId7"/>
    <p:sldId id="286" r:id="rId8"/>
    <p:sldId id="274" r:id="rId9"/>
    <p:sldId id="275" r:id="rId10"/>
    <p:sldId id="276" r:id="rId11"/>
    <p:sldId id="277" r:id="rId12"/>
    <p:sldId id="278" r:id="rId13"/>
    <p:sldId id="279" r:id="rId14"/>
    <p:sldId id="287" r:id="rId15"/>
    <p:sldId id="281" r:id="rId16"/>
    <p:sldId id="291" r:id="rId17"/>
    <p:sldId id="283" r:id="rId18"/>
    <p:sldId id="293" r:id="rId19"/>
    <p:sldId id="288" r:id="rId20"/>
    <p:sldId id="282" r:id="rId21"/>
    <p:sldId id="268" r:id="rId22"/>
    <p:sldId id="267" r:id="rId23"/>
    <p:sldId id="271" r:id="rId24"/>
    <p:sldId id="284" r:id="rId25"/>
    <p:sldId id="270" r:id="rId26"/>
    <p:sldId id="292" r:id="rId27"/>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テーマ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テーマ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4" d="100"/>
          <a:sy n="44" d="100"/>
        </p:scale>
        <p:origin x="-133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8A3BAE-6AF8-D94B-B016-8E63BF03C2C5}" type="datetimeFigureOut">
              <a:rPr kumimoji="1" lang="ja-JP" altLang="en-US" smtClean="0"/>
              <a:t>12/03/13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181FFC-559A-3D4A-97CE-033BABCF0AD7}" type="slidenum">
              <a:rPr kumimoji="1" lang="ja-JP" altLang="en-US" smtClean="0"/>
              <a:t>‹#›</a:t>
            </a:fld>
            <a:endParaRPr kumimoji="1" lang="ja-JP" altLang="en-US"/>
          </a:p>
        </p:txBody>
      </p:sp>
    </p:spTree>
    <p:extLst>
      <p:ext uri="{BB962C8B-B14F-4D97-AF65-F5344CB8AC3E}">
        <p14:creationId xmlns:p14="http://schemas.microsoft.com/office/powerpoint/2010/main" val="2864540205"/>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700">
                <a:solidFill>
                  <a:schemeClr val="tx1"/>
                </a:solidFill>
                <a:latin typeface="Arial" charset="0"/>
                <a:ea typeface="ＭＳ Ｐゴシック" charset="0"/>
                <a:cs typeface="ＭＳ Ｐゴシック" charset="0"/>
              </a:defRPr>
            </a:lvl1pPr>
            <a:lvl2pPr marL="716610" indent="-275619">
              <a:defRPr kumimoji="1" sz="1700">
                <a:solidFill>
                  <a:schemeClr val="tx1"/>
                </a:solidFill>
                <a:latin typeface="Arial" charset="0"/>
                <a:ea typeface="ＭＳ Ｐゴシック" charset="0"/>
              </a:defRPr>
            </a:lvl2pPr>
            <a:lvl3pPr marL="1102478" indent="-220495">
              <a:defRPr kumimoji="1" sz="1700">
                <a:solidFill>
                  <a:schemeClr val="tx1"/>
                </a:solidFill>
                <a:latin typeface="Arial" charset="0"/>
                <a:ea typeface="ＭＳ Ｐゴシック" charset="0"/>
              </a:defRPr>
            </a:lvl3pPr>
            <a:lvl4pPr marL="1543468" indent="-220495">
              <a:defRPr kumimoji="1" sz="1700">
                <a:solidFill>
                  <a:schemeClr val="tx1"/>
                </a:solidFill>
                <a:latin typeface="Arial" charset="0"/>
                <a:ea typeface="ＭＳ Ｐゴシック" charset="0"/>
              </a:defRPr>
            </a:lvl4pPr>
            <a:lvl5pPr marL="1984459" indent="-220495">
              <a:defRPr kumimoji="1" sz="1700">
                <a:solidFill>
                  <a:schemeClr val="tx1"/>
                </a:solidFill>
                <a:latin typeface="Arial" charset="0"/>
                <a:ea typeface="ＭＳ Ｐゴシック" charset="0"/>
              </a:defRPr>
            </a:lvl5pPr>
            <a:lvl6pPr marL="2425451" indent="-220495" fontAlgn="base">
              <a:spcBef>
                <a:spcPct val="0"/>
              </a:spcBef>
              <a:spcAft>
                <a:spcPct val="0"/>
              </a:spcAft>
              <a:defRPr kumimoji="1" sz="1700">
                <a:solidFill>
                  <a:schemeClr val="tx1"/>
                </a:solidFill>
                <a:latin typeface="Arial" charset="0"/>
                <a:ea typeface="ＭＳ Ｐゴシック" charset="0"/>
              </a:defRPr>
            </a:lvl6pPr>
            <a:lvl7pPr marL="2866442" indent="-220495" fontAlgn="base">
              <a:spcBef>
                <a:spcPct val="0"/>
              </a:spcBef>
              <a:spcAft>
                <a:spcPct val="0"/>
              </a:spcAft>
              <a:defRPr kumimoji="1" sz="1700">
                <a:solidFill>
                  <a:schemeClr val="tx1"/>
                </a:solidFill>
                <a:latin typeface="Arial" charset="0"/>
                <a:ea typeface="ＭＳ Ｐゴシック" charset="0"/>
              </a:defRPr>
            </a:lvl7pPr>
            <a:lvl8pPr marL="3307432" indent="-220495" fontAlgn="base">
              <a:spcBef>
                <a:spcPct val="0"/>
              </a:spcBef>
              <a:spcAft>
                <a:spcPct val="0"/>
              </a:spcAft>
              <a:defRPr kumimoji="1" sz="1700">
                <a:solidFill>
                  <a:schemeClr val="tx1"/>
                </a:solidFill>
                <a:latin typeface="Arial" charset="0"/>
                <a:ea typeface="ＭＳ Ｐゴシック" charset="0"/>
              </a:defRPr>
            </a:lvl8pPr>
            <a:lvl9pPr marL="3748423" indent="-220495" fontAlgn="base">
              <a:spcBef>
                <a:spcPct val="0"/>
              </a:spcBef>
              <a:spcAft>
                <a:spcPct val="0"/>
              </a:spcAft>
              <a:defRPr kumimoji="1" sz="1700">
                <a:solidFill>
                  <a:schemeClr val="tx1"/>
                </a:solidFill>
                <a:latin typeface="Arial" charset="0"/>
                <a:ea typeface="ＭＳ Ｐゴシック" charset="0"/>
              </a:defRPr>
            </a:lvl9pPr>
          </a:lstStyle>
          <a:p>
            <a:fld id="{7BBBA8C4-62D9-1448-9D38-3B35BDE1A0B9}" type="slidenum">
              <a:rPr lang="en-US" altLang="ja-JP" sz="1200"/>
              <a:pPr/>
              <a:t>4</a:t>
            </a:fld>
            <a:endParaRPr lang="en-US" altLang="ja-JP" sz="120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tLang="en-US">
              <a:ea typeface="ＭＳ Ｐ明朝" charset="0"/>
              <a:cs typeface="ＭＳ Ｐ明朝"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CAD026C-9FB0-4FC9-92C4-58E81E4DCC88}" type="slidenum">
              <a:rPr kumimoji="1" lang="ja-JP" altLang="en-US" smtClean="0"/>
              <a:pPr/>
              <a:t>15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54A291A-A2C2-3C4F-886B-E447819E6C82}" type="datetimeFigureOut">
              <a:rPr kumimoji="1" lang="ja-JP" altLang="en-US" smtClean="0"/>
              <a:t>12/03/13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8110C1-C496-E845-B35F-09C494879664}" type="slidenum">
              <a:rPr kumimoji="1" lang="ja-JP" altLang="en-US" smtClean="0"/>
              <a:t>‹#›</a:t>
            </a:fld>
            <a:endParaRPr kumimoji="1" lang="ja-JP" altLang="en-US"/>
          </a:p>
        </p:txBody>
      </p:sp>
    </p:spTree>
    <p:extLst>
      <p:ext uri="{BB962C8B-B14F-4D97-AF65-F5344CB8AC3E}">
        <p14:creationId xmlns:p14="http://schemas.microsoft.com/office/powerpoint/2010/main" val="77215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4A291A-A2C2-3C4F-886B-E447819E6C82}" type="datetimeFigureOut">
              <a:rPr kumimoji="1" lang="ja-JP" altLang="en-US" smtClean="0"/>
              <a:t>12/03/13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8110C1-C496-E845-B35F-09C494879664}" type="slidenum">
              <a:rPr kumimoji="1" lang="ja-JP" altLang="en-US" smtClean="0"/>
              <a:t>‹#›</a:t>
            </a:fld>
            <a:endParaRPr kumimoji="1" lang="ja-JP" altLang="en-US"/>
          </a:p>
        </p:txBody>
      </p:sp>
    </p:spTree>
    <p:extLst>
      <p:ext uri="{BB962C8B-B14F-4D97-AF65-F5344CB8AC3E}">
        <p14:creationId xmlns:p14="http://schemas.microsoft.com/office/powerpoint/2010/main" val="157579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4A291A-A2C2-3C4F-886B-E447819E6C82}" type="datetimeFigureOut">
              <a:rPr kumimoji="1" lang="ja-JP" altLang="en-US" smtClean="0"/>
              <a:t>12/03/13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8110C1-C496-E845-B35F-09C494879664}" type="slidenum">
              <a:rPr kumimoji="1" lang="ja-JP" altLang="en-US" smtClean="0"/>
              <a:t>‹#›</a:t>
            </a:fld>
            <a:endParaRPr kumimoji="1" lang="ja-JP" altLang="en-US"/>
          </a:p>
        </p:txBody>
      </p:sp>
    </p:spTree>
    <p:extLst>
      <p:ext uri="{BB962C8B-B14F-4D97-AF65-F5344CB8AC3E}">
        <p14:creationId xmlns:p14="http://schemas.microsoft.com/office/powerpoint/2010/main" val="2982015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4A291A-A2C2-3C4F-886B-E447819E6C82}" type="datetimeFigureOut">
              <a:rPr kumimoji="1" lang="ja-JP" altLang="en-US" smtClean="0"/>
              <a:t>12/03/13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8110C1-C496-E845-B35F-09C494879664}" type="slidenum">
              <a:rPr kumimoji="1" lang="ja-JP" altLang="en-US" smtClean="0"/>
              <a:t>‹#›</a:t>
            </a:fld>
            <a:endParaRPr kumimoji="1" lang="ja-JP" altLang="en-US"/>
          </a:p>
        </p:txBody>
      </p:sp>
    </p:spTree>
    <p:extLst>
      <p:ext uri="{BB962C8B-B14F-4D97-AF65-F5344CB8AC3E}">
        <p14:creationId xmlns:p14="http://schemas.microsoft.com/office/powerpoint/2010/main" val="2834036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54A291A-A2C2-3C4F-886B-E447819E6C82}" type="datetimeFigureOut">
              <a:rPr kumimoji="1" lang="ja-JP" altLang="en-US" smtClean="0"/>
              <a:t>12/03/13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8110C1-C496-E845-B35F-09C494879664}" type="slidenum">
              <a:rPr kumimoji="1" lang="ja-JP" altLang="en-US" smtClean="0"/>
              <a:t>‹#›</a:t>
            </a:fld>
            <a:endParaRPr kumimoji="1" lang="ja-JP" altLang="en-US"/>
          </a:p>
        </p:txBody>
      </p:sp>
    </p:spTree>
    <p:extLst>
      <p:ext uri="{BB962C8B-B14F-4D97-AF65-F5344CB8AC3E}">
        <p14:creationId xmlns:p14="http://schemas.microsoft.com/office/powerpoint/2010/main" val="355546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54A291A-A2C2-3C4F-886B-E447819E6C82}" type="datetimeFigureOut">
              <a:rPr kumimoji="1" lang="ja-JP" altLang="en-US" smtClean="0"/>
              <a:t>12/03/13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38110C1-C496-E845-B35F-09C494879664}" type="slidenum">
              <a:rPr kumimoji="1" lang="ja-JP" altLang="en-US" smtClean="0"/>
              <a:t>‹#›</a:t>
            </a:fld>
            <a:endParaRPr kumimoji="1" lang="ja-JP" altLang="en-US"/>
          </a:p>
        </p:txBody>
      </p:sp>
    </p:spTree>
    <p:extLst>
      <p:ext uri="{BB962C8B-B14F-4D97-AF65-F5344CB8AC3E}">
        <p14:creationId xmlns:p14="http://schemas.microsoft.com/office/powerpoint/2010/main" val="410564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54A291A-A2C2-3C4F-886B-E447819E6C82}" type="datetimeFigureOut">
              <a:rPr kumimoji="1" lang="ja-JP" altLang="en-US" smtClean="0"/>
              <a:t>12/03/13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38110C1-C496-E845-B35F-09C494879664}" type="slidenum">
              <a:rPr kumimoji="1" lang="ja-JP" altLang="en-US" smtClean="0"/>
              <a:t>‹#›</a:t>
            </a:fld>
            <a:endParaRPr kumimoji="1" lang="ja-JP" altLang="en-US"/>
          </a:p>
        </p:txBody>
      </p:sp>
    </p:spTree>
    <p:extLst>
      <p:ext uri="{BB962C8B-B14F-4D97-AF65-F5344CB8AC3E}">
        <p14:creationId xmlns:p14="http://schemas.microsoft.com/office/powerpoint/2010/main" val="4118319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54A291A-A2C2-3C4F-886B-E447819E6C82}" type="datetimeFigureOut">
              <a:rPr kumimoji="1" lang="ja-JP" altLang="en-US" smtClean="0"/>
              <a:t>12/03/13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38110C1-C496-E845-B35F-09C494879664}" type="slidenum">
              <a:rPr kumimoji="1" lang="ja-JP" altLang="en-US" smtClean="0"/>
              <a:t>‹#›</a:t>
            </a:fld>
            <a:endParaRPr kumimoji="1" lang="ja-JP" altLang="en-US"/>
          </a:p>
        </p:txBody>
      </p:sp>
    </p:spTree>
    <p:extLst>
      <p:ext uri="{BB962C8B-B14F-4D97-AF65-F5344CB8AC3E}">
        <p14:creationId xmlns:p14="http://schemas.microsoft.com/office/powerpoint/2010/main" val="246767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4A291A-A2C2-3C4F-886B-E447819E6C82}" type="datetimeFigureOut">
              <a:rPr kumimoji="1" lang="ja-JP" altLang="en-US" smtClean="0"/>
              <a:t>12/03/13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38110C1-C496-E845-B35F-09C494879664}" type="slidenum">
              <a:rPr kumimoji="1" lang="ja-JP" altLang="en-US" smtClean="0"/>
              <a:t>‹#›</a:t>
            </a:fld>
            <a:endParaRPr kumimoji="1" lang="ja-JP" altLang="en-US"/>
          </a:p>
        </p:txBody>
      </p:sp>
    </p:spTree>
    <p:extLst>
      <p:ext uri="{BB962C8B-B14F-4D97-AF65-F5344CB8AC3E}">
        <p14:creationId xmlns:p14="http://schemas.microsoft.com/office/powerpoint/2010/main" val="928883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54A291A-A2C2-3C4F-886B-E447819E6C82}" type="datetimeFigureOut">
              <a:rPr kumimoji="1" lang="ja-JP" altLang="en-US" smtClean="0"/>
              <a:t>12/03/13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38110C1-C496-E845-B35F-09C494879664}" type="slidenum">
              <a:rPr kumimoji="1" lang="ja-JP" altLang="en-US" smtClean="0"/>
              <a:t>‹#›</a:t>
            </a:fld>
            <a:endParaRPr kumimoji="1" lang="ja-JP" altLang="en-US"/>
          </a:p>
        </p:txBody>
      </p:sp>
    </p:spTree>
    <p:extLst>
      <p:ext uri="{BB962C8B-B14F-4D97-AF65-F5344CB8AC3E}">
        <p14:creationId xmlns:p14="http://schemas.microsoft.com/office/powerpoint/2010/main" val="3494775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54A291A-A2C2-3C4F-886B-E447819E6C82}" type="datetimeFigureOut">
              <a:rPr kumimoji="1" lang="ja-JP" altLang="en-US" smtClean="0"/>
              <a:t>12/03/13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38110C1-C496-E845-B35F-09C494879664}" type="slidenum">
              <a:rPr kumimoji="1" lang="ja-JP" altLang="en-US" smtClean="0"/>
              <a:t>‹#›</a:t>
            </a:fld>
            <a:endParaRPr kumimoji="1" lang="ja-JP" altLang="en-US"/>
          </a:p>
        </p:txBody>
      </p:sp>
    </p:spTree>
    <p:extLst>
      <p:ext uri="{BB962C8B-B14F-4D97-AF65-F5344CB8AC3E}">
        <p14:creationId xmlns:p14="http://schemas.microsoft.com/office/powerpoint/2010/main" val="29367325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4A291A-A2C2-3C4F-886B-E447819E6C82}" type="datetimeFigureOut">
              <a:rPr kumimoji="1" lang="ja-JP" altLang="en-US" smtClean="0"/>
              <a:t>12/03/13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8110C1-C496-E845-B35F-09C494879664}" type="slidenum">
              <a:rPr kumimoji="1" lang="ja-JP" altLang="en-US" smtClean="0"/>
              <a:t>‹#›</a:t>
            </a:fld>
            <a:endParaRPr kumimoji="1" lang="ja-JP" altLang="en-US"/>
          </a:p>
        </p:txBody>
      </p:sp>
    </p:spTree>
    <p:extLst>
      <p:ext uri="{BB962C8B-B14F-4D97-AF65-F5344CB8AC3E}">
        <p14:creationId xmlns:p14="http://schemas.microsoft.com/office/powerpoint/2010/main" val="1085633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実テキスト解析をささえる</a:t>
            </a:r>
            <a:r>
              <a:rPr lang="en-US" altLang="ja-JP" dirty="0" smtClean="0"/>
              <a:t/>
            </a:r>
            <a:br>
              <a:rPr lang="en-US" altLang="ja-JP" dirty="0" smtClean="0"/>
            </a:br>
            <a:r>
              <a:rPr lang="ja-JP" altLang="en-US" dirty="0" smtClean="0"/>
              <a:t>語彙知識の自動獲得</a:t>
            </a:r>
            <a:endParaRPr kumimoji="1" lang="ja-JP" altLang="en-US" dirty="0"/>
          </a:p>
        </p:txBody>
      </p:sp>
      <p:sp>
        <p:nvSpPr>
          <p:cNvPr id="3" name="サブタイトル 2"/>
          <p:cNvSpPr>
            <a:spLocks noGrp="1"/>
          </p:cNvSpPr>
          <p:nvPr>
            <p:ph type="subTitle" idx="1"/>
          </p:nvPr>
        </p:nvSpPr>
        <p:spPr>
          <a:xfrm>
            <a:off x="1371600" y="3886199"/>
            <a:ext cx="6400800" cy="2480007"/>
          </a:xfrm>
        </p:spPr>
        <p:txBody>
          <a:bodyPr>
            <a:normAutofit/>
          </a:bodyPr>
          <a:lstStyle/>
          <a:p>
            <a:r>
              <a:rPr kumimoji="1" lang="ja-JP" altLang="en-US" dirty="0" smtClean="0">
                <a:solidFill>
                  <a:schemeClr val="tx1"/>
                </a:solidFill>
              </a:rPr>
              <a:t>柴田 知秀   村脇 有吾</a:t>
            </a:r>
            <a:endParaRPr kumimoji="1" lang="en-US" altLang="ja-JP" dirty="0" smtClean="0">
              <a:solidFill>
                <a:schemeClr val="tx1"/>
              </a:solidFill>
            </a:endParaRPr>
          </a:p>
          <a:p>
            <a:r>
              <a:rPr lang="ja-JP" altLang="en-US" dirty="0" smtClean="0">
                <a:solidFill>
                  <a:schemeClr val="tx1"/>
                </a:solidFill>
              </a:rPr>
              <a:t>黒橋 禎夫  </a:t>
            </a:r>
            <a:r>
              <a:rPr lang="en-US" altLang="ja-JP" dirty="0" smtClean="0">
                <a:solidFill>
                  <a:schemeClr val="tx1"/>
                </a:solidFill>
              </a:rPr>
              <a:t> </a:t>
            </a:r>
            <a:r>
              <a:rPr lang="ja-JP" altLang="en-US" dirty="0" smtClean="0">
                <a:solidFill>
                  <a:schemeClr val="tx1"/>
                </a:solidFill>
              </a:rPr>
              <a:t>河原 大輔</a:t>
            </a:r>
            <a:endParaRPr lang="en-US" altLang="ja-JP" dirty="0" smtClean="0">
              <a:solidFill>
                <a:schemeClr val="tx1"/>
              </a:solidFill>
            </a:endParaRPr>
          </a:p>
          <a:p>
            <a:r>
              <a:rPr kumimoji="1" lang="ja-JP" altLang="en-US" dirty="0" smtClean="0">
                <a:solidFill>
                  <a:schemeClr val="tx1"/>
                </a:solidFill>
              </a:rPr>
              <a:t>京都大学</a:t>
            </a:r>
            <a:endParaRPr kumimoji="1" lang="en-US" altLang="ja-JP" dirty="0" smtClean="0">
              <a:solidFill>
                <a:schemeClr val="tx1"/>
              </a:solidFill>
            </a:endParaRPr>
          </a:p>
          <a:p>
            <a:r>
              <a:rPr lang="en-US" altLang="ja-JP" dirty="0" smtClean="0">
                <a:solidFill>
                  <a:schemeClr val="tx1"/>
                </a:solidFill>
              </a:rPr>
              <a:t>12/03/14</a:t>
            </a:r>
            <a:endParaRPr kumimoji="1" lang="ja-JP" altLang="en-US" dirty="0">
              <a:solidFill>
                <a:schemeClr val="tx1"/>
              </a:solidFill>
            </a:endParaRPr>
          </a:p>
        </p:txBody>
      </p:sp>
    </p:spTree>
    <p:extLst>
      <p:ext uri="{BB962C8B-B14F-4D97-AF65-F5344CB8AC3E}">
        <p14:creationId xmlns:p14="http://schemas.microsoft.com/office/powerpoint/2010/main" val="215849463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Wikipedia</a:t>
            </a:r>
            <a:r>
              <a:rPr kumimoji="1" lang="ja-JP" altLang="en-US" dirty="0" smtClean="0"/>
              <a:t>からの語彙獲得</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Wikipedia</a:t>
            </a:r>
            <a:r>
              <a:rPr lang="ja-JP" altLang="en-US" dirty="0" smtClean="0"/>
              <a:t>のエントリに</a:t>
            </a:r>
            <a:r>
              <a:rPr lang="ja-JP" altLang="en-US" dirty="0" smtClean="0"/>
              <a:t>は</a:t>
            </a:r>
            <a:r>
              <a:rPr lang="ja-JP" altLang="en-US" dirty="0" smtClean="0">
                <a:solidFill>
                  <a:schemeClr val="accent6"/>
                </a:solidFill>
              </a:rPr>
              <a:t>一形態素</a:t>
            </a:r>
            <a:r>
              <a:rPr lang="ja-JP" altLang="en-US" dirty="0" smtClean="0"/>
              <a:t>の</a:t>
            </a:r>
            <a:r>
              <a:rPr lang="ja-JP" altLang="en-US" dirty="0" smtClean="0"/>
              <a:t>もの</a:t>
            </a:r>
            <a:r>
              <a:rPr lang="ja-JP" altLang="en-US" dirty="0" smtClean="0"/>
              <a:t>も</a:t>
            </a:r>
            <a:r>
              <a:rPr lang="ja-JP" altLang="en-US" dirty="0" smtClean="0">
                <a:solidFill>
                  <a:schemeClr val="accent2"/>
                </a:solidFill>
              </a:rPr>
              <a:t>複数形態素</a:t>
            </a:r>
            <a:r>
              <a:rPr lang="ja-JP" altLang="en-US" dirty="0" smtClean="0"/>
              <a:t>の</a:t>
            </a:r>
            <a:r>
              <a:rPr lang="ja-JP" altLang="en-US" dirty="0" smtClean="0"/>
              <a:t>ものもある</a:t>
            </a:r>
            <a:endParaRPr lang="en-US" altLang="ja-JP" dirty="0" smtClean="0"/>
          </a:p>
          <a:p>
            <a:pPr lvl="1">
              <a:buClr>
                <a:schemeClr val="tx1"/>
              </a:buClr>
            </a:pPr>
            <a:r>
              <a:rPr lang="ja-JP" altLang="en-US" dirty="0" smtClean="0">
                <a:solidFill>
                  <a:schemeClr val="accent6"/>
                </a:solidFill>
              </a:rPr>
              <a:t>一形態素</a:t>
            </a:r>
            <a:r>
              <a:rPr lang="en-US" altLang="ja-JP" dirty="0" smtClean="0"/>
              <a:t>: </a:t>
            </a:r>
            <a:r>
              <a:rPr lang="en-US" altLang="ja-JP" dirty="0" smtClean="0"/>
              <a:t>ThinkPad, </a:t>
            </a:r>
            <a:r>
              <a:rPr lang="ja-JP" altLang="en-US" dirty="0" smtClean="0"/>
              <a:t>ミニストップ</a:t>
            </a:r>
            <a:r>
              <a:rPr lang="en-US" altLang="ja-JP" dirty="0" smtClean="0"/>
              <a:t>, …</a:t>
            </a:r>
          </a:p>
          <a:p>
            <a:pPr lvl="1">
              <a:buClr>
                <a:schemeClr val="tx1"/>
              </a:buClr>
            </a:pPr>
            <a:r>
              <a:rPr lang="ja-JP" altLang="en-US" dirty="0" smtClean="0">
                <a:solidFill>
                  <a:schemeClr val="accent2"/>
                </a:solidFill>
              </a:rPr>
              <a:t>複数形態素</a:t>
            </a:r>
            <a:r>
              <a:rPr lang="en-US" altLang="ja-JP" dirty="0" smtClean="0"/>
              <a:t>: </a:t>
            </a:r>
            <a:r>
              <a:rPr lang="ja-JP" altLang="en-US" dirty="0" smtClean="0"/>
              <a:t>京都大学</a:t>
            </a:r>
            <a:r>
              <a:rPr lang="en-US" altLang="ja-JP" dirty="0" smtClean="0"/>
              <a:t>, </a:t>
            </a:r>
            <a:r>
              <a:rPr lang="ja-JP" altLang="en-US" dirty="0" smtClean="0"/>
              <a:t>国土交通省</a:t>
            </a:r>
            <a:r>
              <a:rPr lang="en-US" altLang="ja-JP" dirty="0" smtClean="0"/>
              <a:t>, </a:t>
            </a:r>
            <a:r>
              <a:rPr lang="en-US" altLang="ja-JP" dirty="0" smtClean="0"/>
              <a:t>…</a:t>
            </a:r>
          </a:p>
          <a:p>
            <a:r>
              <a:rPr lang="ja-JP" altLang="en-US" dirty="0" smtClean="0"/>
              <a:t>すべてのエントリを形態素解析辞書に入れるとすでに登録されている形態素解析辞書と形態素の基準がずれる</a:t>
            </a:r>
            <a:endParaRPr lang="en-US" altLang="ja-JP" dirty="0" smtClean="0"/>
          </a:p>
          <a:p>
            <a:r>
              <a:rPr lang="ja-JP" altLang="en-US" dirty="0" smtClean="0"/>
              <a:t>基本的な考え方</a:t>
            </a:r>
            <a:endParaRPr lang="en-US" altLang="ja-JP" dirty="0" smtClean="0"/>
          </a:p>
          <a:p>
            <a:pPr lvl="1">
              <a:buClr>
                <a:schemeClr val="tx1"/>
              </a:buClr>
            </a:pPr>
            <a:r>
              <a:rPr lang="ja-JP" altLang="en-US" dirty="0" smtClean="0">
                <a:solidFill>
                  <a:schemeClr val="accent6"/>
                </a:solidFill>
              </a:rPr>
              <a:t>一形態素</a:t>
            </a:r>
            <a:r>
              <a:rPr lang="ja-JP" altLang="en-US" dirty="0" smtClean="0"/>
              <a:t>は</a:t>
            </a:r>
            <a:r>
              <a:rPr lang="ja-JP" altLang="en-US" dirty="0" smtClean="0"/>
              <a:t>形態素解析器</a:t>
            </a:r>
            <a:r>
              <a:rPr lang="en-US" altLang="ja-JP" dirty="0" smtClean="0"/>
              <a:t>JUMAN</a:t>
            </a:r>
            <a:r>
              <a:rPr lang="ja-JP" altLang="en-US" dirty="0" smtClean="0"/>
              <a:t>の辞書に登録</a:t>
            </a:r>
            <a:endParaRPr lang="en-US" altLang="ja-JP" dirty="0" smtClean="0"/>
          </a:p>
          <a:p>
            <a:pPr lvl="1">
              <a:buClr>
                <a:schemeClr val="tx1"/>
              </a:buClr>
            </a:pPr>
            <a:r>
              <a:rPr lang="ja-JP" altLang="en-US" dirty="0" smtClean="0">
                <a:solidFill>
                  <a:schemeClr val="accent2"/>
                </a:solidFill>
              </a:rPr>
              <a:t>複数形態素</a:t>
            </a:r>
            <a:r>
              <a:rPr lang="ja-JP" altLang="en-US" dirty="0" smtClean="0"/>
              <a:t>は</a:t>
            </a:r>
            <a:r>
              <a:rPr lang="ja-JP" altLang="en-US" dirty="0" smtClean="0"/>
              <a:t>構文</a:t>
            </a:r>
            <a:r>
              <a:rPr lang="ja-JP" altLang="en-US" dirty="0"/>
              <a:t>解析器</a:t>
            </a:r>
            <a:r>
              <a:rPr lang="en-US" altLang="ja-JP" dirty="0" smtClean="0"/>
              <a:t>KNP</a:t>
            </a:r>
            <a:r>
              <a:rPr lang="ja-JP" altLang="en-US" dirty="0" smtClean="0"/>
              <a:t>の辞書に登録</a:t>
            </a:r>
          </a:p>
        </p:txBody>
      </p:sp>
    </p:spTree>
    <p:extLst>
      <p:ext uri="{BB962C8B-B14F-4D97-AF65-F5344CB8AC3E}">
        <p14:creationId xmlns:p14="http://schemas.microsoft.com/office/powerpoint/2010/main" val="32831561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ssolve">
                                      <p:cBhvr>
                                        <p:cTn id="7" dur="500"/>
                                        <p:tgtEl>
                                          <p:spTgt spid="3">
                                            <p:txEl>
                                              <p:pRg st="4" end="4"/>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dissolve">
                                      <p:cBhvr>
                                        <p:cTn id="10" dur="500"/>
                                        <p:tgtEl>
                                          <p:spTgt spid="3">
                                            <p:txEl>
                                              <p:pRg st="5" end="5"/>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dissolve">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一形態素</a:t>
            </a:r>
            <a:r>
              <a:rPr kumimoji="1" lang="en-US" altLang="ja-JP" dirty="0" smtClean="0"/>
              <a:t>/</a:t>
            </a:r>
            <a:r>
              <a:rPr lang="ja-JP" altLang="en-US" dirty="0" smtClean="0"/>
              <a:t>複数形態素</a:t>
            </a:r>
            <a:r>
              <a:rPr kumimoji="1" lang="ja-JP" altLang="en-US" dirty="0" smtClean="0"/>
              <a:t>の</a:t>
            </a:r>
            <a:r>
              <a:rPr kumimoji="1" lang="ja-JP" altLang="en-US" dirty="0" smtClean="0"/>
              <a:t>判断</a:t>
            </a:r>
            <a:endParaRPr kumimoji="1" lang="ja-JP" altLang="en-US" dirty="0"/>
          </a:p>
        </p:txBody>
      </p:sp>
      <p:sp>
        <p:nvSpPr>
          <p:cNvPr id="3" name="コンテンツ プレースホルダ 2"/>
          <p:cNvSpPr>
            <a:spLocks noGrp="1"/>
          </p:cNvSpPr>
          <p:nvPr>
            <p:ph idx="1"/>
          </p:nvPr>
        </p:nvSpPr>
        <p:spPr>
          <a:xfrm>
            <a:off x="457200" y="1600199"/>
            <a:ext cx="8229600" cy="4756151"/>
          </a:xfrm>
        </p:spPr>
        <p:txBody>
          <a:bodyPr>
            <a:normAutofit/>
          </a:bodyPr>
          <a:lstStyle/>
          <a:p>
            <a:r>
              <a:rPr lang="ja-JP" altLang="en-US" dirty="0" smtClean="0"/>
              <a:t>現在</a:t>
            </a:r>
            <a:r>
              <a:rPr lang="ja-JP" altLang="en-US" dirty="0" smtClean="0"/>
              <a:t>の</a:t>
            </a:r>
            <a:r>
              <a:rPr lang="en-US" altLang="ja-JP" dirty="0" smtClean="0"/>
              <a:t>JUMAN</a:t>
            </a:r>
            <a:r>
              <a:rPr lang="ja-JP" altLang="en-US" dirty="0" smtClean="0"/>
              <a:t>の解析で解析誤りと思われるもの</a:t>
            </a:r>
            <a:r>
              <a:rPr lang="ja-JP" altLang="en-US" dirty="0" smtClean="0"/>
              <a:t>を</a:t>
            </a:r>
            <a:r>
              <a:rPr lang="ja-JP" altLang="en-US" dirty="0"/>
              <a:t>一形態素</a:t>
            </a:r>
            <a:r>
              <a:rPr lang="ja-JP" altLang="en-US" dirty="0" smtClean="0"/>
              <a:t>と</a:t>
            </a:r>
            <a:r>
              <a:rPr lang="ja-JP" altLang="en-US" dirty="0" smtClean="0"/>
              <a:t>みなす</a:t>
            </a:r>
            <a:endParaRPr kumimoji="1" lang="en-US" altLang="ja-JP" dirty="0" smtClean="0"/>
          </a:p>
          <a:p>
            <a:pPr marL="971550" lvl="1" indent="-514350">
              <a:buFont typeface="+mj-lt"/>
              <a:buAutoNum type="arabicPeriod"/>
            </a:pPr>
            <a:r>
              <a:rPr kumimoji="1" lang="ja-JP" altLang="en-US" dirty="0" smtClean="0"/>
              <a:t>未定義語一語になるもの</a:t>
            </a:r>
            <a:endParaRPr kumimoji="1" lang="en-US" altLang="ja-JP" dirty="0" smtClean="0"/>
          </a:p>
          <a:p>
            <a:pPr lvl="2"/>
            <a:r>
              <a:rPr lang="ja-JP" altLang="en-US" dirty="0" smtClean="0"/>
              <a:t>アルファベット一語 または カタカナ一語</a:t>
            </a:r>
            <a:endParaRPr kumimoji="1" lang="en-US" altLang="ja-JP" dirty="0" smtClean="0"/>
          </a:p>
          <a:p>
            <a:pPr lvl="3"/>
            <a:r>
              <a:rPr lang="ja-JP" altLang="en-US" dirty="0" smtClean="0"/>
              <a:t>例</a:t>
            </a:r>
            <a:r>
              <a:rPr lang="en-US" altLang="ja-JP" dirty="0" smtClean="0"/>
              <a:t>: ThinkPad, </a:t>
            </a:r>
            <a:r>
              <a:rPr lang="ja-JP" altLang="en-US" dirty="0" smtClean="0"/>
              <a:t>ミニストップ</a:t>
            </a:r>
            <a:endParaRPr kumimoji="1" lang="en-US" altLang="ja-JP" dirty="0" smtClean="0"/>
          </a:p>
          <a:p>
            <a:pPr marL="971550" lvl="1" indent="-514350">
              <a:buFont typeface="+mj-lt"/>
              <a:buAutoNum type="arabicPeriod"/>
            </a:pPr>
            <a:r>
              <a:rPr lang="ja-JP" altLang="en-US" dirty="0" smtClean="0"/>
              <a:t>一文字形態素のみからなるもの</a:t>
            </a:r>
            <a:endParaRPr lang="en-US" altLang="ja-JP" dirty="0" smtClean="0"/>
          </a:p>
          <a:p>
            <a:pPr lvl="2"/>
            <a:r>
              <a:rPr lang="ja-JP" altLang="en-US" dirty="0" smtClean="0"/>
              <a:t>解析誤りの可能性が高いので形態素解析辞書に登録</a:t>
            </a:r>
            <a:endParaRPr lang="en-US" altLang="ja-JP" dirty="0" smtClean="0"/>
          </a:p>
          <a:p>
            <a:pPr lvl="3"/>
            <a:r>
              <a:rPr kumimoji="1" lang="ja-JP" altLang="en-US" dirty="0" smtClean="0"/>
              <a:t>例</a:t>
            </a:r>
            <a:r>
              <a:rPr kumimoji="1" lang="en-US" altLang="ja-JP" dirty="0" smtClean="0"/>
              <a:t>: </a:t>
            </a:r>
            <a:r>
              <a:rPr lang="ja-JP" altLang="en-US" dirty="0" smtClean="0"/>
              <a:t>爽</a:t>
            </a:r>
            <a:r>
              <a:rPr lang="en-US" altLang="ja-JP" dirty="0" smtClean="0"/>
              <a:t>/</a:t>
            </a:r>
            <a:r>
              <a:rPr lang="ja-JP" altLang="en-US" dirty="0" smtClean="0"/>
              <a:t>健</a:t>
            </a:r>
            <a:r>
              <a:rPr lang="en-US" altLang="ja-JP" dirty="0" smtClean="0"/>
              <a:t>/</a:t>
            </a:r>
            <a:r>
              <a:rPr lang="ja-JP" altLang="en-US" dirty="0" smtClean="0"/>
              <a:t>美</a:t>
            </a:r>
            <a:r>
              <a:rPr lang="en-US" altLang="ja-JP" dirty="0" smtClean="0"/>
              <a:t>/</a:t>
            </a:r>
            <a:r>
              <a:rPr lang="ja-JP" altLang="en-US" dirty="0" smtClean="0"/>
              <a:t>茶</a:t>
            </a:r>
            <a:r>
              <a:rPr lang="en-US" altLang="ja-JP" dirty="0" smtClean="0"/>
              <a:t>, </a:t>
            </a:r>
            <a:r>
              <a:rPr lang="ja-JP" altLang="en-US" dirty="0" smtClean="0"/>
              <a:t>み</a:t>
            </a:r>
            <a:r>
              <a:rPr lang="en-US" altLang="ja-JP" dirty="0" smtClean="0"/>
              <a:t>/</a:t>
            </a:r>
            <a:r>
              <a:rPr lang="ja-JP" altLang="en-US" dirty="0" smtClean="0"/>
              <a:t>ん</a:t>
            </a:r>
            <a:r>
              <a:rPr lang="en-US" altLang="ja-JP" dirty="0" smtClean="0"/>
              <a:t>/</a:t>
            </a:r>
            <a:r>
              <a:rPr lang="ja-JP" altLang="en-US" dirty="0" smtClean="0"/>
              <a:t>ぱ</a:t>
            </a:r>
            <a:r>
              <a:rPr lang="en-US" altLang="ja-JP" dirty="0" smtClean="0"/>
              <a:t>/</a:t>
            </a:r>
            <a:r>
              <a:rPr lang="ja-JP" altLang="en-US" dirty="0" smtClean="0"/>
              <a:t>く</a:t>
            </a:r>
            <a:endParaRPr lang="en-US" altLang="ja-JP" dirty="0" smtClean="0"/>
          </a:p>
          <a:p>
            <a:pPr marL="971550" lvl="1" indent="-514350">
              <a:buFont typeface="+mj-lt"/>
              <a:buAutoNum type="arabicPeriod"/>
            </a:pPr>
            <a:r>
              <a:rPr lang="ja-JP" altLang="en-US" dirty="0" smtClean="0"/>
              <a:t>複数カタカナ形態素からなり、主辞との分布類似度が低いもの </a:t>
            </a:r>
            <a:r>
              <a:rPr lang="en-US" altLang="ja-JP" dirty="0" smtClean="0"/>
              <a:t>(</a:t>
            </a:r>
            <a:r>
              <a:rPr lang="ja-JP" altLang="en-US" dirty="0" smtClean="0"/>
              <a:t>次ページ</a:t>
            </a:r>
            <a:r>
              <a:rPr lang="en-US" altLang="ja-JP" dirty="0" smtClean="0"/>
              <a:t>)</a:t>
            </a:r>
          </a:p>
        </p:txBody>
      </p:sp>
    </p:spTree>
    <p:extLst>
      <p:ext uri="{BB962C8B-B14F-4D97-AF65-F5344CB8AC3E}">
        <p14:creationId xmlns:p14="http://schemas.microsoft.com/office/powerpoint/2010/main" val="32151310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複数カタカナ形態素</a:t>
            </a:r>
            <a:endParaRPr kumimoji="1" lang="ja-JP" altLang="en-US" dirty="0"/>
          </a:p>
        </p:txBody>
      </p:sp>
      <p:sp>
        <p:nvSpPr>
          <p:cNvPr id="3" name="コンテンツ プレースホルダ 2"/>
          <p:cNvSpPr>
            <a:spLocks noGrp="1"/>
          </p:cNvSpPr>
          <p:nvPr>
            <p:ph idx="1"/>
          </p:nvPr>
        </p:nvSpPr>
        <p:spPr>
          <a:xfrm>
            <a:off x="457200" y="1600200"/>
            <a:ext cx="8363272" cy="4525963"/>
          </a:xfrm>
        </p:spPr>
        <p:txBody>
          <a:bodyPr/>
          <a:lstStyle/>
          <a:p>
            <a:r>
              <a:rPr lang="en-US" altLang="ja-JP" dirty="0" smtClean="0"/>
              <a:t>JUMAN</a:t>
            </a:r>
            <a:r>
              <a:rPr lang="ja-JP" altLang="en-US" dirty="0" smtClean="0"/>
              <a:t>の辞書に「フット」と「サル」が登録されていると、「フットサル」は「フット</a:t>
            </a:r>
            <a:r>
              <a:rPr lang="en-US" altLang="ja-JP" dirty="0" smtClean="0"/>
              <a:t>/</a:t>
            </a:r>
            <a:r>
              <a:rPr lang="ja-JP" altLang="en-US" dirty="0" smtClean="0"/>
              <a:t>サル」と解析されてしまう</a:t>
            </a:r>
            <a:endParaRPr lang="en-US" altLang="ja-JP" dirty="0" smtClean="0"/>
          </a:p>
          <a:p>
            <a:r>
              <a:rPr lang="ja-JP" altLang="en-US" dirty="0" smtClean="0"/>
              <a:t>「フットサル」と「サル」の</a:t>
            </a:r>
            <a:r>
              <a:rPr kumimoji="1" lang="ja-JP" altLang="en-US" dirty="0" smtClean="0"/>
              <a:t>分布</a:t>
            </a:r>
            <a:r>
              <a:rPr kumimoji="1" lang="ja-JP" altLang="en-US" dirty="0" smtClean="0"/>
              <a:t>類似度</a:t>
            </a:r>
            <a:r>
              <a:rPr lang="en-US" altLang="ja-JP" dirty="0" smtClean="0"/>
              <a:t>[</a:t>
            </a:r>
            <a:r>
              <a:rPr lang="ja-JP" altLang="en-US" dirty="0" smtClean="0"/>
              <a:t>柴田ら</a:t>
            </a:r>
            <a:r>
              <a:rPr lang="en-US" altLang="ja-JP" dirty="0" smtClean="0"/>
              <a:t>09</a:t>
            </a:r>
            <a:r>
              <a:rPr lang="en-US" altLang="ja-JP" dirty="0" smtClean="0"/>
              <a:t>]</a:t>
            </a:r>
            <a:r>
              <a:rPr kumimoji="1" lang="ja-JP" altLang="en-US" dirty="0" smtClean="0"/>
              <a:t>が低</a:t>
            </a:r>
            <a:r>
              <a:rPr kumimoji="1" lang="ja-JP" altLang="en-US" dirty="0" smtClean="0"/>
              <a:t>い</a:t>
            </a:r>
            <a:endParaRPr lang="en-US" altLang="ja-JP" dirty="0"/>
          </a:p>
          <a:p>
            <a:r>
              <a:rPr lang="ja-JP" altLang="en-US" dirty="0" smtClean="0"/>
              <a:t>「</a:t>
            </a:r>
            <a:r>
              <a:rPr lang="ja-JP" altLang="en-US" dirty="0" smtClean="0"/>
              <a:t>フットサル」を</a:t>
            </a:r>
            <a:r>
              <a:rPr lang="en-US" altLang="ja-JP" dirty="0" smtClean="0"/>
              <a:t>JUMAN</a:t>
            </a:r>
            <a:r>
              <a:rPr lang="ja-JP" altLang="en-US" dirty="0" smtClean="0"/>
              <a:t>の辞書に登録</a:t>
            </a:r>
            <a:endParaRPr lang="en-US" altLang="ja-JP" dirty="0" smtClean="0"/>
          </a:p>
          <a:p>
            <a:pPr lvl="1">
              <a:buNone/>
            </a:pPr>
            <a:r>
              <a:rPr kumimoji="1" lang="ja-JP" altLang="en-US" dirty="0" smtClean="0"/>
              <a:t>→ 「フットサル」と解析されるようになる</a:t>
            </a:r>
            <a:endParaRPr kumimoji="1" lang="ja-JP" altLang="en-US" dirty="0"/>
          </a:p>
        </p:txBody>
      </p:sp>
    </p:spTree>
    <p:extLst>
      <p:ext uri="{BB962C8B-B14F-4D97-AF65-F5344CB8AC3E}">
        <p14:creationId xmlns:p14="http://schemas.microsoft.com/office/powerpoint/2010/main" val="4901294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付与する意味情報</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上位語</a:t>
            </a:r>
            <a:r>
              <a:rPr kumimoji="1" lang="ja-JP" altLang="en-US" dirty="0" smtClean="0"/>
              <a:t> </a:t>
            </a:r>
            <a:r>
              <a:rPr lang="en-US" altLang="ja-JP" dirty="0" smtClean="0"/>
              <a:t>(</a:t>
            </a:r>
            <a:r>
              <a:rPr lang="ja-JP" altLang="en-US" dirty="0" smtClean="0"/>
              <a:t>定義文の主辞から獲得</a:t>
            </a:r>
            <a:r>
              <a:rPr lang="en-US" altLang="ja-JP" dirty="0" smtClean="0"/>
              <a:t>)</a:t>
            </a:r>
            <a:endParaRPr kumimoji="1" lang="en-US" altLang="ja-JP" dirty="0" smtClean="0"/>
          </a:p>
          <a:p>
            <a:pPr lvl="1"/>
            <a:r>
              <a:rPr lang="en-US" altLang="ja-JP" dirty="0" smtClean="0"/>
              <a:t>ThinkPad: </a:t>
            </a:r>
            <a:r>
              <a:rPr lang="ja-JP" altLang="en-US" dirty="0" smtClean="0"/>
              <a:t>ノートパソコン</a:t>
            </a:r>
            <a:endParaRPr lang="en-US" altLang="ja-JP" dirty="0" smtClean="0"/>
          </a:p>
          <a:p>
            <a:pPr lvl="1"/>
            <a:r>
              <a:rPr lang="ja-JP" altLang="en-US" dirty="0" smtClean="0"/>
              <a:t>ミニストップ</a:t>
            </a:r>
            <a:r>
              <a:rPr lang="en-US" altLang="ja-JP" dirty="0" smtClean="0"/>
              <a:t>: </a:t>
            </a:r>
            <a:r>
              <a:rPr lang="ja-JP" altLang="en-US" dirty="0" smtClean="0"/>
              <a:t>コンビニエンスストア</a:t>
            </a:r>
            <a:endParaRPr lang="en-US" altLang="ja-JP" dirty="0" smtClean="0"/>
          </a:p>
          <a:p>
            <a:r>
              <a:rPr kumimoji="1" lang="ja-JP" altLang="en-US" dirty="0" smtClean="0"/>
              <a:t>品詞細分類</a:t>
            </a:r>
            <a:endParaRPr kumimoji="1" lang="en-US" altLang="ja-JP" dirty="0" smtClean="0"/>
          </a:p>
        </p:txBody>
      </p:sp>
      <p:graphicFrame>
        <p:nvGraphicFramePr>
          <p:cNvPr id="5" name="表 4"/>
          <p:cNvGraphicFramePr>
            <a:graphicFrameLocks noGrp="1"/>
          </p:cNvGraphicFramePr>
          <p:nvPr>
            <p:extLst>
              <p:ext uri="{D42A27DB-BD31-4B8C-83A1-F6EECF244321}">
                <p14:modId xmlns:p14="http://schemas.microsoft.com/office/powerpoint/2010/main" val="2440949618"/>
              </p:ext>
            </p:extLst>
          </p:nvPr>
        </p:nvGraphicFramePr>
        <p:xfrm>
          <a:off x="1388534" y="3950547"/>
          <a:ext cx="5822930" cy="2494280"/>
        </p:xfrm>
        <a:graphic>
          <a:graphicData uri="http://schemas.openxmlformats.org/drawingml/2006/table">
            <a:tbl>
              <a:tblPr firstRow="1" bandRow="1">
                <a:tableStyleId>{3C2FFA5D-87B4-456A-9821-1D502468CF0F}</a:tableStyleId>
              </a:tblPr>
              <a:tblGrid>
                <a:gridCol w="1587520"/>
                <a:gridCol w="1579880"/>
                <a:gridCol w="1316950"/>
                <a:gridCol w="1338580"/>
              </a:tblGrid>
              <a:tr h="370840">
                <a:tc>
                  <a:txBody>
                    <a:bodyPr/>
                    <a:lstStyle/>
                    <a:p>
                      <a:pPr algn="ctr"/>
                      <a:r>
                        <a:rPr kumimoji="1" lang="ja-JP" altLang="en-US" dirty="0" smtClean="0"/>
                        <a:t>見出し語</a:t>
                      </a:r>
                      <a:endParaRPr kumimoji="1" lang="ja-JP" altLang="en-US" dirty="0"/>
                    </a:p>
                  </a:txBody>
                  <a:tcPr/>
                </a:tc>
                <a:tc>
                  <a:txBody>
                    <a:bodyPr/>
                    <a:lstStyle/>
                    <a:p>
                      <a:pPr algn="ctr"/>
                      <a:r>
                        <a:rPr kumimoji="1" lang="ja-JP" altLang="en-US" dirty="0" smtClean="0"/>
                        <a:t>上位語</a:t>
                      </a:r>
                      <a:endParaRPr kumimoji="1" lang="ja-JP" altLang="en-US" dirty="0"/>
                    </a:p>
                  </a:txBody>
                  <a:tcPr/>
                </a:tc>
                <a:tc>
                  <a:txBody>
                    <a:bodyPr/>
                    <a:lstStyle/>
                    <a:p>
                      <a:pPr algn="ctr"/>
                      <a:r>
                        <a:rPr kumimoji="1" lang="en-US" altLang="ja-JP" dirty="0" smtClean="0"/>
                        <a:t>JUMAN</a:t>
                      </a:r>
                    </a:p>
                    <a:p>
                      <a:pPr algn="ctr"/>
                      <a:r>
                        <a:rPr kumimoji="1" lang="ja-JP" altLang="en-US" dirty="0" smtClean="0"/>
                        <a:t>カテゴリ</a:t>
                      </a:r>
                      <a:endParaRPr kumimoji="1" lang="en-US" altLang="ja-JP" dirty="0" smtClean="0"/>
                    </a:p>
                  </a:txBody>
                  <a:tcPr/>
                </a:tc>
                <a:tc>
                  <a:txBody>
                    <a:bodyPr/>
                    <a:lstStyle/>
                    <a:p>
                      <a:pPr algn="ctr"/>
                      <a:r>
                        <a:rPr kumimoji="1" lang="ja-JP" altLang="en-US" dirty="0" smtClean="0"/>
                        <a:t>品詞細分類</a:t>
                      </a:r>
                      <a:endParaRPr kumimoji="1" lang="ja-JP" altLang="en-US" dirty="0"/>
                    </a:p>
                  </a:txBody>
                  <a:tcPr/>
                </a:tc>
              </a:tr>
              <a:tr h="370840">
                <a:tc>
                  <a:txBody>
                    <a:bodyPr/>
                    <a:lstStyle/>
                    <a:p>
                      <a:r>
                        <a:rPr kumimoji="1" lang="ja-JP" altLang="en-US" dirty="0" smtClean="0"/>
                        <a:t>ロナウジーニョ</a:t>
                      </a:r>
                      <a:endParaRPr kumimoji="1" lang="ja-JP" altLang="en-US" dirty="0"/>
                    </a:p>
                  </a:txBody>
                  <a:tcPr/>
                </a:tc>
                <a:tc>
                  <a:txBody>
                    <a:bodyPr/>
                    <a:lstStyle/>
                    <a:p>
                      <a:r>
                        <a:rPr kumimoji="1" lang="ja-JP" altLang="en-US" dirty="0" smtClean="0"/>
                        <a:t>サッカー</a:t>
                      </a:r>
                      <a:r>
                        <a:rPr kumimoji="1" lang="ja-JP" altLang="en-US" dirty="0" smtClean="0">
                          <a:solidFill>
                            <a:srgbClr val="C0504D"/>
                          </a:solidFill>
                        </a:rPr>
                        <a:t>選手</a:t>
                      </a:r>
                      <a:endParaRPr kumimoji="1" lang="ja-JP" altLang="en-US" dirty="0">
                        <a:solidFill>
                          <a:srgbClr val="C0504D"/>
                        </a:solidFill>
                      </a:endParaRPr>
                    </a:p>
                  </a:txBody>
                  <a:tcPr/>
                </a:tc>
                <a:tc>
                  <a:txBody>
                    <a:bodyPr/>
                    <a:lstStyle/>
                    <a:p>
                      <a:r>
                        <a:rPr kumimoji="1" lang="ja-JP" altLang="en-US" dirty="0" smtClean="0"/>
                        <a:t>人</a:t>
                      </a:r>
                      <a:endParaRPr kumimoji="1" lang="ja-JP" altLang="en-US" dirty="0"/>
                    </a:p>
                  </a:txBody>
                  <a:tcPr/>
                </a:tc>
                <a:tc>
                  <a:txBody>
                    <a:bodyPr/>
                    <a:lstStyle/>
                    <a:p>
                      <a:r>
                        <a:rPr kumimoji="1" lang="ja-JP" altLang="en-US" dirty="0" smtClean="0"/>
                        <a:t>人名</a:t>
                      </a:r>
                      <a:endParaRPr kumimoji="1" lang="ja-JP" altLang="en-US" dirty="0"/>
                    </a:p>
                  </a:txBody>
                  <a:tcPr/>
                </a:tc>
              </a:tr>
              <a:tr h="370840">
                <a:tc>
                  <a:txBody>
                    <a:bodyPr/>
                    <a:lstStyle/>
                    <a:p>
                      <a:r>
                        <a:rPr kumimoji="1" lang="ja-JP" altLang="en-US" dirty="0" smtClean="0"/>
                        <a:t>兼六園</a:t>
                      </a:r>
                      <a:endParaRPr kumimoji="1" lang="ja-JP" altLang="en-US" dirty="0"/>
                    </a:p>
                  </a:txBody>
                  <a:tcPr/>
                </a:tc>
                <a:tc>
                  <a:txBody>
                    <a:bodyPr/>
                    <a:lstStyle/>
                    <a:p>
                      <a:r>
                        <a:rPr kumimoji="1" lang="ja-JP" altLang="en-US" dirty="0" smtClean="0"/>
                        <a:t>日本</a:t>
                      </a:r>
                      <a:r>
                        <a:rPr kumimoji="1" lang="ja-JP" altLang="en-US" dirty="0" smtClean="0">
                          <a:solidFill>
                            <a:schemeClr val="accent2"/>
                          </a:solidFill>
                        </a:rPr>
                        <a:t>庭園</a:t>
                      </a:r>
                      <a:endParaRPr kumimoji="1" lang="ja-JP" altLang="en-US" dirty="0">
                        <a:solidFill>
                          <a:schemeClr val="accent2"/>
                        </a:solidFill>
                      </a:endParaRPr>
                    </a:p>
                  </a:txBody>
                  <a:tcPr/>
                </a:tc>
                <a:tc>
                  <a:txBody>
                    <a:bodyPr/>
                    <a:lstStyle/>
                    <a:p>
                      <a:r>
                        <a:rPr kumimoji="1" lang="ja-JP" altLang="en-US" dirty="0" smtClean="0"/>
                        <a:t>場所ー施設</a:t>
                      </a:r>
                      <a:endParaRPr kumimoji="1" lang="ja-JP" altLang="en-US" dirty="0"/>
                    </a:p>
                  </a:txBody>
                  <a:tcPr/>
                </a:tc>
                <a:tc>
                  <a:txBody>
                    <a:bodyPr/>
                    <a:lstStyle/>
                    <a:p>
                      <a:r>
                        <a:rPr kumimoji="1" lang="ja-JP" altLang="en-US" dirty="0" smtClean="0"/>
                        <a:t>地名</a:t>
                      </a:r>
                      <a:endParaRPr kumimoji="1" lang="ja-JP" altLang="en-US" dirty="0"/>
                    </a:p>
                  </a:txBody>
                  <a:tcPr/>
                </a:tc>
              </a:tr>
              <a:tr h="370840">
                <a:tc>
                  <a:txBody>
                    <a:bodyPr/>
                    <a:lstStyle/>
                    <a:p>
                      <a:r>
                        <a:rPr kumimoji="1" lang="ja-JP" altLang="en-US" dirty="0" smtClean="0"/>
                        <a:t>ダイソー</a:t>
                      </a:r>
                      <a:endParaRPr kumimoji="1" lang="ja-JP" altLang="en-US" dirty="0"/>
                    </a:p>
                  </a:txBody>
                  <a:tcPr/>
                </a:tc>
                <a:tc>
                  <a:txBody>
                    <a:bodyPr/>
                    <a:lstStyle/>
                    <a:p>
                      <a:r>
                        <a:rPr kumimoji="1" lang="ja-JP" altLang="en-US" dirty="0" smtClean="0">
                          <a:solidFill>
                            <a:srgbClr val="C0504D"/>
                          </a:solidFill>
                        </a:rPr>
                        <a:t>会社</a:t>
                      </a:r>
                      <a:endParaRPr kumimoji="1" lang="ja-JP" altLang="en-US" dirty="0">
                        <a:solidFill>
                          <a:srgbClr val="C0504D"/>
                        </a:solidFill>
                      </a:endParaRPr>
                    </a:p>
                  </a:txBody>
                  <a:tcPr/>
                </a:tc>
                <a:tc>
                  <a:txBody>
                    <a:bodyPr/>
                    <a:lstStyle/>
                    <a:p>
                      <a:r>
                        <a:rPr kumimoji="1" lang="ja-JP" altLang="en-US" dirty="0" smtClean="0"/>
                        <a:t>組織・団体</a:t>
                      </a:r>
                      <a:endParaRPr kumimoji="1" lang="ja-JP" altLang="en-US" dirty="0"/>
                    </a:p>
                  </a:txBody>
                  <a:tcPr/>
                </a:tc>
                <a:tc>
                  <a:txBody>
                    <a:bodyPr/>
                    <a:lstStyle/>
                    <a:p>
                      <a:r>
                        <a:rPr kumimoji="1" lang="ja-JP" altLang="en-US" dirty="0" smtClean="0"/>
                        <a:t>組織名</a:t>
                      </a:r>
                      <a:endParaRPr kumimoji="1" lang="ja-JP" altLang="en-US" dirty="0"/>
                    </a:p>
                  </a:txBody>
                  <a:tcPr/>
                </a:tc>
              </a:tr>
              <a:tr h="370840">
                <a:tc gridSpan="4">
                  <a:txBody>
                    <a:bodyPr/>
                    <a:lstStyle/>
                    <a:p>
                      <a:r>
                        <a:rPr kumimoji="1" lang="en-US" altLang="ja-JP" dirty="0" smtClean="0"/>
                        <a:t>(</a:t>
                      </a:r>
                      <a:r>
                        <a:rPr kumimoji="1" lang="ja-JP" altLang="en-US" dirty="0" smtClean="0"/>
                        <a:t>上記以外</a:t>
                      </a:r>
                      <a:r>
                        <a:rPr kumimoji="1" lang="en-US" altLang="ja-JP" dirty="0" smtClean="0"/>
                        <a:t>)</a:t>
                      </a:r>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r h="370840">
                <a:tc>
                  <a:txBody>
                    <a:bodyPr/>
                    <a:lstStyle/>
                    <a:p>
                      <a:r>
                        <a:rPr kumimoji="1" lang="ja-JP" altLang="en-US" dirty="0" smtClean="0"/>
                        <a:t>インクィジター</a:t>
                      </a:r>
                      <a:endParaRPr kumimoji="1" lang="ja-JP" altLang="en-US" dirty="0"/>
                    </a:p>
                  </a:txBody>
                  <a:tcPr/>
                </a:tc>
                <a:tc>
                  <a:txBody>
                    <a:bodyPr/>
                    <a:lstStyle/>
                    <a:p>
                      <a:r>
                        <a:rPr kumimoji="1" lang="ja-JP" altLang="en-US" dirty="0" smtClean="0"/>
                        <a:t>アクション</a:t>
                      </a:r>
                      <a:r>
                        <a:rPr kumimoji="1" lang="ja-JP" altLang="en-US" dirty="0" smtClean="0">
                          <a:solidFill>
                            <a:srgbClr val="C0504D"/>
                          </a:solidFill>
                        </a:rPr>
                        <a:t>小説</a:t>
                      </a:r>
                      <a:endParaRPr kumimoji="1" lang="ja-JP" altLang="en-US" dirty="0">
                        <a:solidFill>
                          <a:srgbClr val="C0504D"/>
                        </a:solidFill>
                      </a:endParaRPr>
                    </a:p>
                  </a:txBody>
                  <a:tcPr/>
                </a:tc>
                <a:tc>
                  <a:txBody>
                    <a:bodyPr/>
                    <a:lstStyle/>
                    <a:p>
                      <a:r>
                        <a:rPr kumimoji="1" lang="ja-JP" altLang="en-US" dirty="0" smtClean="0"/>
                        <a:t>抽象物</a:t>
                      </a:r>
                      <a:endParaRPr kumimoji="1" lang="ja-JP" altLang="en-US" dirty="0"/>
                    </a:p>
                  </a:txBody>
                  <a:tcPr/>
                </a:tc>
                <a:tc>
                  <a:txBody>
                    <a:bodyPr/>
                    <a:lstStyle/>
                    <a:p>
                      <a:r>
                        <a:rPr kumimoji="1" lang="ja-JP" altLang="en-US" dirty="0" smtClean="0"/>
                        <a:t>普通名詞</a:t>
                      </a:r>
                      <a:endParaRPr kumimoji="1" lang="ja-JP" altLang="en-US" dirty="0"/>
                    </a:p>
                  </a:txBody>
                  <a:tcPr/>
                </a:tc>
              </a:tr>
            </a:tbl>
          </a:graphicData>
        </a:graphic>
      </p:graphicFrame>
    </p:spTree>
    <p:extLst>
      <p:ext uri="{BB962C8B-B14F-4D97-AF65-F5344CB8AC3E}">
        <p14:creationId xmlns:p14="http://schemas.microsoft.com/office/powerpoint/2010/main" val="4665143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smtClean="0"/>
              <a:t>目次</a:t>
            </a:r>
            <a:endParaRPr kumimoji="1" lang="ja-JP" altLang="en-US" dirty="0"/>
          </a:p>
        </p:txBody>
      </p:sp>
      <p:sp>
        <p:nvSpPr>
          <p:cNvPr id="4" name="コンテンツ プレースホルダー 3"/>
          <p:cNvSpPr>
            <a:spLocks noGrp="1"/>
          </p:cNvSpPr>
          <p:nvPr>
            <p:ph idx="1"/>
          </p:nvPr>
        </p:nvSpPr>
        <p:spPr/>
        <p:txBody>
          <a:bodyPr/>
          <a:lstStyle/>
          <a:p>
            <a:pPr marL="514350" indent="-514350">
              <a:buFont typeface="+mj-lt"/>
              <a:buAutoNum type="arabicPeriod"/>
            </a:pPr>
            <a:r>
              <a:rPr kumimoji="1" lang="en-US" altLang="ja-JP" dirty="0" smtClean="0"/>
              <a:t>Wikipedia</a:t>
            </a:r>
            <a:r>
              <a:rPr kumimoji="1" lang="ja-JP" altLang="en-US" dirty="0" smtClean="0"/>
              <a:t>からの語彙獲得</a:t>
            </a:r>
            <a:endParaRPr kumimoji="1" lang="en-US" altLang="ja-JP" dirty="0" smtClean="0"/>
          </a:p>
          <a:p>
            <a:pPr marL="514350" indent="-514350">
              <a:buFont typeface="+mj-lt"/>
              <a:buAutoNum type="arabicPeriod"/>
            </a:pPr>
            <a:r>
              <a:rPr lang="en-US" altLang="ja-JP" dirty="0" smtClean="0">
                <a:solidFill>
                  <a:srgbClr val="FF0000"/>
                </a:solidFill>
              </a:rPr>
              <a:t>Web</a:t>
            </a:r>
            <a:r>
              <a:rPr lang="ja-JP" altLang="en-US" dirty="0" smtClean="0">
                <a:solidFill>
                  <a:srgbClr val="FF0000"/>
                </a:solidFill>
              </a:rPr>
              <a:t>テキストからの語彙獲得</a:t>
            </a:r>
            <a:endParaRPr lang="en-US" altLang="ja-JP" dirty="0" smtClean="0">
              <a:solidFill>
                <a:srgbClr val="FF0000"/>
              </a:solidFill>
            </a:endParaRPr>
          </a:p>
          <a:p>
            <a:pPr marL="514350" indent="-514350">
              <a:buFont typeface="+mj-lt"/>
              <a:buAutoNum type="arabicPeriod"/>
            </a:pPr>
            <a:r>
              <a:rPr lang="ja-JP" altLang="en-US" dirty="0" smtClean="0"/>
              <a:t>異表記関係の認識</a:t>
            </a:r>
            <a:endParaRPr lang="en-US" altLang="ja-JP" dirty="0" smtClean="0">
              <a:solidFill>
                <a:srgbClr val="FF0000"/>
              </a:solidFill>
            </a:endParaRPr>
          </a:p>
          <a:p>
            <a:pPr marL="514350" indent="-514350">
              <a:buFont typeface="+mj-lt"/>
              <a:buAutoNum type="arabicPeriod"/>
            </a:pPr>
            <a:r>
              <a:rPr kumimoji="1" lang="ja-JP" altLang="en-US" dirty="0" smtClean="0"/>
              <a:t>獲得された辞書の規模と具体例</a:t>
            </a:r>
            <a:endParaRPr kumimoji="1" lang="en-US" altLang="ja-JP" dirty="0" smtClean="0"/>
          </a:p>
          <a:p>
            <a:pPr marL="514350" indent="-514350">
              <a:buFont typeface="+mj-lt"/>
              <a:buAutoNum type="arabicPeriod"/>
            </a:pPr>
            <a:r>
              <a:rPr lang="ja-JP" altLang="en-US" dirty="0" smtClean="0"/>
              <a:t>解析例</a:t>
            </a:r>
            <a:endParaRPr kumimoji="1" lang="ja-JP" altLang="en-US" dirty="0"/>
          </a:p>
        </p:txBody>
      </p:sp>
    </p:spTree>
    <p:extLst>
      <p:ext uri="{BB962C8B-B14F-4D97-AF65-F5344CB8AC3E}">
        <p14:creationId xmlns:p14="http://schemas.microsoft.com/office/powerpoint/2010/main" val="276794899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4000" dirty="0" smtClean="0"/>
              <a:t>Web</a:t>
            </a:r>
            <a:r>
              <a:rPr kumimoji="1" lang="ja-JP" altLang="en-US" sz="4000" dirty="0" smtClean="0"/>
              <a:t>テキストからの未知語獲得</a:t>
            </a:r>
            <a:endParaRPr kumimoji="1" lang="ja-JP" altLang="en-US" sz="4000" dirty="0"/>
          </a:p>
        </p:txBody>
      </p:sp>
      <p:sp>
        <p:nvSpPr>
          <p:cNvPr id="4" name="Rectangle 4"/>
          <p:cNvSpPr>
            <a:spLocks noChangeArrowheads="1"/>
          </p:cNvSpPr>
          <p:nvPr/>
        </p:nvSpPr>
        <p:spPr bwMode="auto">
          <a:xfrm>
            <a:off x="714347" y="2389823"/>
            <a:ext cx="4572033" cy="2814633"/>
          </a:xfrm>
          <a:prstGeom prst="rect">
            <a:avLst/>
          </a:prstGeom>
          <a:solidFill>
            <a:schemeClr val="accent6">
              <a:lumMod val="20000"/>
              <a:lumOff val="80000"/>
              <a:alpha val="40000"/>
            </a:schemeClr>
          </a:solidFill>
          <a:ln w="9525" algn="ctr">
            <a:noFill/>
            <a:miter lim="800000"/>
            <a:headEnd/>
            <a:tailEnd/>
          </a:ln>
          <a:effectLst/>
        </p:spPr>
        <p:txBody>
          <a:bodyPr/>
          <a:lstStyle/>
          <a:p>
            <a:pPr algn="l"/>
            <a:r>
              <a:rPr lang="ja-JP" altLang="en-US" sz="2800" dirty="0" smtClean="0">
                <a:ea typeface="ＭＳ ゴシック" pitchFamily="49" charset="-128"/>
              </a:rPr>
              <a:t>　何となくググってみた</a:t>
            </a:r>
            <a:endParaRPr lang="en-US" altLang="ja-JP" sz="2800" dirty="0" smtClean="0">
              <a:ea typeface="ＭＳ ゴシック" pitchFamily="49" charset="-128"/>
            </a:endParaRPr>
          </a:p>
          <a:p>
            <a:pPr algn="l"/>
            <a:endParaRPr lang="ja-JP" altLang="en-US" sz="2800" dirty="0" smtClean="0">
              <a:ea typeface="ＭＳ ゴシック" pitchFamily="49" charset="-128"/>
            </a:endParaRPr>
          </a:p>
          <a:p>
            <a:pPr algn="l"/>
            <a:r>
              <a:rPr lang="ja-JP" altLang="en-US" sz="2800" dirty="0" smtClean="0">
                <a:ea typeface="ＭＳ ゴシック" pitchFamily="49" charset="-128"/>
              </a:rPr>
              <a:t>　だった。ググら</a:t>
            </a:r>
            <a:r>
              <a:rPr lang="ja-JP" altLang="en-US" sz="2800" dirty="0" err="1" smtClean="0">
                <a:ea typeface="ＭＳ ゴシック" pitchFamily="49" charset="-128"/>
              </a:rPr>
              <a:t>ずに</a:t>
            </a:r>
            <a:r>
              <a:rPr lang="ja-JP" altLang="en-US" sz="2800" dirty="0" smtClean="0">
                <a:ea typeface="ＭＳ ゴシック" pitchFamily="49" charset="-128"/>
              </a:rPr>
              <a:t>答</a:t>
            </a:r>
            <a:endParaRPr lang="en-US" altLang="ja-JP" sz="2800" dirty="0" smtClean="0">
              <a:ea typeface="ＭＳ ゴシック" pitchFamily="49" charset="-128"/>
            </a:endParaRPr>
          </a:p>
          <a:p>
            <a:pPr algn="l"/>
            <a:endParaRPr lang="ja-JP" altLang="en-US" sz="2800" dirty="0" smtClean="0">
              <a:ea typeface="ＭＳ ゴシック" pitchFamily="49" charset="-128"/>
            </a:endParaRPr>
          </a:p>
          <a:p>
            <a:pPr algn="l"/>
            <a:r>
              <a:rPr lang="ja-JP" altLang="en-US" sz="2800" dirty="0" smtClean="0">
                <a:ea typeface="ＭＳ ゴシック" pitchFamily="49" charset="-128"/>
              </a:rPr>
              <a:t>　だけで、ググ</a:t>
            </a:r>
            <a:r>
              <a:rPr lang="ja-JP" altLang="en-US" sz="2800" dirty="0" err="1" smtClean="0">
                <a:ea typeface="ＭＳ ゴシック" pitchFamily="49" charset="-128"/>
              </a:rPr>
              <a:t>る</a:t>
            </a:r>
            <a:r>
              <a:rPr lang="ja-JP" altLang="en-US" sz="2800" dirty="0" smtClean="0">
                <a:ea typeface="ＭＳ ゴシック" pitchFamily="49" charset="-128"/>
              </a:rPr>
              <a:t>ための</a:t>
            </a:r>
            <a:endParaRPr lang="ja-JP" altLang="en-US" sz="2800" dirty="0">
              <a:ea typeface="ＭＳ ゴシック" pitchFamily="49" charset="-128"/>
            </a:endParaRPr>
          </a:p>
        </p:txBody>
      </p:sp>
      <p:sp>
        <p:nvSpPr>
          <p:cNvPr id="5" name="Rectangle 5"/>
          <p:cNvSpPr>
            <a:spLocks noChangeArrowheads="1"/>
          </p:cNvSpPr>
          <p:nvPr/>
        </p:nvSpPr>
        <p:spPr bwMode="auto">
          <a:xfrm>
            <a:off x="2531392" y="2418374"/>
            <a:ext cx="801778" cy="481256"/>
          </a:xfrm>
          <a:prstGeom prst="rect">
            <a:avLst/>
          </a:prstGeom>
          <a:noFill/>
          <a:ln w="38100" cmpd="sng" algn="ctr">
            <a:solidFill>
              <a:srgbClr val="FF0000"/>
            </a:solidFill>
            <a:miter lim="800000"/>
            <a:headEnd/>
            <a:tailEnd/>
          </a:ln>
          <a:effectLst/>
        </p:spPr>
        <p:txBody>
          <a:bodyPr wrap="none" anchor="ctr"/>
          <a:lstStyle/>
          <a:p>
            <a:endParaRPr lang="ja-JP" altLang="en-US" dirty="0"/>
          </a:p>
        </p:txBody>
      </p:sp>
      <p:sp>
        <p:nvSpPr>
          <p:cNvPr id="9" name="Text Box 26"/>
          <p:cNvSpPr txBox="1">
            <a:spLocks noChangeArrowheads="1"/>
          </p:cNvSpPr>
          <p:nvPr/>
        </p:nvSpPr>
        <p:spPr bwMode="auto">
          <a:xfrm>
            <a:off x="5812159" y="2023612"/>
            <a:ext cx="2881230" cy="1323439"/>
          </a:xfrm>
          <a:prstGeom prst="rect">
            <a:avLst/>
          </a:prstGeom>
          <a:noFill/>
          <a:ln w="9525" algn="ctr">
            <a:noFill/>
            <a:miter lim="800000"/>
            <a:headEnd/>
            <a:tailEnd/>
          </a:ln>
        </p:spPr>
        <p:txBody>
          <a:bodyPr wrap="square">
            <a:spAutoFit/>
          </a:bodyPr>
          <a:lstStyle/>
          <a:p>
            <a:pPr algn="l">
              <a:buFontTx/>
              <a:buChar char="•"/>
            </a:pPr>
            <a:r>
              <a:rPr lang="en-US" altLang="ja-JP" sz="2000" dirty="0" smtClean="0"/>
              <a:t> </a:t>
            </a:r>
            <a:r>
              <a:rPr lang="ja-JP" altLang="en-US" sz="2000" dirty="0" smtClean="0"/>
              <a:t>ラ行動詞</a:t>
            </a:r>
            <a:r>
              <a:rPr lang="en-US" altLang="ja-JP" sz="2000" dirty="0" smtClean="0"/>
              <a:t>,</a:t>
            </a:r>
          </a:p>
          <a:p>
            <a:pPr algn="l">
              <a:buFontTx/>
              <a:buChar char="•"/>
            </a:pPr>
            <a:r>
              <a:rPr lang="en-US" altLang="ja-JP" sz="2000" dirty="0" smtClean="0"/>
              <a:t> </a:t>
            </a:r>
            <a:r>
              <a:rPr lang="ja-JP" altLang="en-US" sz="2000" dirty="0" smtClean="0"/>
              <a:t>ワ行動詞</a:t>
            </a:r>
            <a:r>
              <a:rPr lang="en-US" altLang="ja-JP" sz="2000" dirty="0" smtClean="0"/>
              <a:t>,</a:t>
            </a:r>
            <a:endParaRPr lang="en-US" altLang="ja-JP" sz="2000" dirty="0"/>
          </a:p>
          <a:p>
            <a:pPr algn="l">
              <a:buFontTx/>
              <a:buChar char="•"/>
            </a:pPr>
            <a:r>
              <a:rPr lang="en-US" altLang="ja-JP" sz="2000" i="1" dirty="0" smtClean="0"/>
              <a:t> </a:t>
            </a:r>
            <a:r>
              <a:rPr lang="ja-JP" altLang="en-US" sz="2000" dirty="0" smtClean="0"/>
              <a:t>タ行動詞</a:t>
            </a:r>
            <a:r>
              <a:rPr lang="en-US" altLang="ja-JP" sz="2000" dirty="0" smtClean="0"/>
              <a:t> or</a:t>
            </a:r>
            <a:endParaRPr lang="en-US" altLang="ja-JP" sz="2000" i="1" dirty="0" smtClean="0"/>
          </a:p>
          <a:p>
            <a:pPr algn="l">
              <a:buFontTx/>
              <a:buChar char="•"/>
            </a:pPr>
            <a:r>
              <a:rPr lang="en-US" altLang="ja-JP" sz="2000" i="1" dirty="0" smtClean="0"/>
              <a:t> </a:t>
            </a:r>
            <a:r>
              <a:rPr lang="ja-JP" altLang="en-US" sz="2000" dirty="0" smtClean="0"/>
              <a:t>名詞</a:t>
            </a:r>
            <a:endParaRPr lang="en-US" altLang="ja-JP" sz="2000" dirty="0" smtClean="0"/>
          </a:p>
        </p:txBody>
      </p:sp>
      <p:sp>
        <p:nvSpPr>
          <p:cNvPr id="10" name="AutoShape 30"/>
          <p:cNvSpPr>
            <a:spLocks noChangeArrowheads="1"/>
          </p:cNvSpPr>
          <p:nvPr/>
        </p:nvSpPr>
        <p:spPr bwMode="auto">
          <a:xfrm>
            <a:off x="5446189" y="2595116"/>
            <a:ext cx="195584" cy="131990"/>
          </a:xfrm>
          <a:prstGeom prst="rightArrow">
            <a:avLst>
              <a:gd name="adj1" fmla="val 50000"/>
              <a:gd name="adj2" fmla="val 37045"/>
            </a:avLst>
          </a:prstGeom>
          <a:solidFill>
            <a:schemeClr val="accent3"/>
          </a:solidFill>
          <a:ln w="9525" algn="ctr">
            <a:solidFill>
              <a:schemeClr val="tx1"/>
            </a:solidFill>
            <a:miter lim="800000"/>
            <a:headEnd/>
            <a:tailEnd/>
          </a:ln>
        </p:spPr>
        <p:txBody>
          <a:bodyPr wrap="none" anchor="ctr"/>
          <a:lstStyle/>
          <a:p>
            <a:endParaRPr lang="ja-JP" altLang="en-US" sz="1200"/>
          </a:p>
        </p:txBody>
      </p:sp>
      <p:sp>
        <p:nvSpPr>
          <p:cNvPr id="11" name="AutoShape 30"/>
          <p:cNvSpPr>
            <a:spLocks noChangeArrowheads="1"/>
          </p:cNvSpPr>
          <p:nvPr/>
        </p:nvSpPr>
        <p:spPr bwMode="auto">
          <a:xfrm>
            <a:off x="5446189" y="3463258"/>
            <a:ext cx="195584" cy="131990"/>
          </a:xfrm>
          <a:prstGeom prst="rightArrow">
            <a:avLst>
              <a:gd name="adj1" fmla="val 50000"/>
              <a:gd name="adj2" fmla="val 37045"/>
            </a:avLst>
          </a:prstGeom>
          <a:solidFill>
            <a:schemeClr val="accent3"/>
          </a:solidFill>
          <a:ln w="9525" algn="ctr">
            <a:solidFill>
              <a:schemeClr val="tx1"/>
            </a:solidFill>
            <a:miter lim="800000"/>
            <a:headEnd/>
            <a:tailEnd/>
          </a:ln>
        </p:spPr>
        <p:txBody>
          <a:bodyPr wrap="none" anchor="ctr"/>
          <a:lstStyle/>
          <a:p>
            <a:endParaRPr lang="ja-JP" altLang="en-US" sz="1200"/>
          </a:p>
        </p:txBody>
      </p:sp>
      <p:sp>
        <p:nvSpPr>
          <p:cNvPr id="12" name="Text Box 26"/>
          <p:cNvSpPr txBox="1">
            <a:spLocks noChangeArrowheads="1"/>
          </p:cNvSpPr>
          <p:nvPr/>
        </p:nvSpPr>
        <p:spPr bwMode="auto">
          <a:xfrm>
            <a:off x="5803379" y="3343379"/>
            <a:ext cx="1422184" cy="400110"/>
          </a:xfrm>
          <a:prstGeom prst="rect">
            <a:avLst/>
          </a:prstGeom>
          <a:noFill/>
          <a:ln w="9525" algn="ctr">
            <a:noFill/>
            <a:miter lim="800000"/>
            <a:headEnd/>
            <a:tailEnd/>
          </a:ln>
        </p:spPr>
        <p:txBody>
          <a:bodyPr wrap="none">
            <a:spAutoFit/>
          </a:bodyPr>
          <a:lstStyle/>
          <a:p>
            <a:pPr algn="l">
              <a:buFontTx/>
              <a:buChar char="•"/>
            </a:pPr>
            <a:r>
              <a:rPr lang="en-US" altLang="ja-JP" sz="2000" dirty="0" smtClean="0"/>
              <a:t> </a:t>
            </a:r>
            <a:r>
              <a:rPr lang="ja-JP" altLang="en-US" sz="2000" dirty="0" smtClean="0"/>
              <a:t>ラ行動詞</a:t>
            </a:r>
            <a:endParaRPr lang="en-US" altLang="ja-JP" sz="2000" i="1" dirty="0"/>
          </a:p>
        </p:txBody>
      </p:sp>
      <p:sp>
        <p:nvSpPr>
          <p:cNvPr id="13" name="AutoShape 30"/>
          <p:cNvSpPr>
            <a:spLocks noChangeArrowheads="1"/>
          </p:cNvSpPr>
          <p:nvPr/>
        </p:nvSpPr>
        <p:spPr bwMode="auto">
          <a:xfrm>
            <a:off x="5446189" y="4352515"/>
            <a:ext cx="195584" cy="131990"/>
          </a:xfrm>
          <a:prstGeom prst="rightArrow">
            <a:avLst>
              <a:gd name="adj1" fmla="val 50000"/>
              <a:gd name="adj2" fmla="val 37045"/>
            </a:avLst>
          </a:prstGeom>
          <a:solidFill>
            <a:schemeClr val="accent3"/>
          </a:solidFill>
          <a:ln w="9525" algn="ctr">
            <a:solidFill>
              <a:schemeClr val="tx1"/>
            </a:solidFill>
            <a:miter lim="800000"/>
            <a:headEnd/>
            <a:tailEnd/>
          </a:ln>
        </p:spPr>
        <p:txBody>
          <a:bodyPr wrap="none" anchor="ctr"/>
          <a:lstStyle/>
          <a:p>
            <a:endParaRPr lang="ja-JP" altLang="en-US" sz="1200"/>
          </a:p>
        </p:txBody>
      </p:sp>
      <p:sp>
        <p:nvSpPr>
          <p:cNvPr id="14" name="Text Box 26"/>
          <p:cNvSpPr txBox="1">
            <a:spLocks noChangeArrowheads="1"/>
          </p:cNvSpPr>
          <p:nvPr/>
        </p:nvSpPr>
        <p:spPr bwMode="auto">
          <a:xfrm>
            <a:off x="5803379" y="4061242"/>
            <a:ext cx="1830950" cy="707886"/>
          </a:xfrm>
          <a:prstGeom prst="rect">
            <a:avLst/>
          </a:prstGeom>
          <a:noFill/>
          <a:ln w="9525" algn="ctr">
            <a:noFill/>
            <a:miter lim="800000"/>
            <a:headEnd/>
            <a:tailEnd/>
          </a:ln>
        </p:spPr>
        <p:txBody>
          <a:bodyPr wrap="none">
            <a:spAutoFit/>
          </a:bodyPr>
          <a:lstStyle/>
          <a:p>
            <a:pPr algn="l">
              <a:buFontTx/>
              <a:buChar char="•"/>
            </a:pPr>
            <a:r>
              <a:rPr lang="en-US" altLang="ja-JP" sz="2000" i="1" dirty="0"/>
              <a:t> </a:t>
            </a:r>
            <a:r>
              <a:rPr lang="ja-JP" altLang="en-US" sz="2000" dirty="0" smtClean="0"/>
              <a:t>ラ行動詞</a:t>
            </a:r>
            <a:r>
              <a:rPr lang="en-US" altLang="ja-JP" sz="2000" dirty="0" smtClean="0"/>
              <a:t>, or</a:t>
            </a:r>
          </a:p>
          <a:p>
            <a:pPr algn="l">
              <a:buFontTx/>
              <a:buChar char="•"/>
            </a:pPr>
            <a:r>
              <a:rPr lang="en-US" altLang="ja-JP" sz="2000" i="1" dirty="0" smtClean="0"/>
              <a:t> </a:t>
            </a:r>
            <a:r>
              <a:rPr lang="ja-JP" altLang="en-US" sz="2000" dirty="0" smtClean="0"/>
              <a:t>母音動詞</a:t>
            </a:r>
            <a:endParaRPr lang="en-US" altLang="ja-JP" sz="2000" i="1" dirty="0"/>
          </a:p>
        </p:txBody>
      </p:sp>
      <p:sp>
        <p:nvSpPr>
          <p:cNvPr id="15" name="Rectangle 5"/>
          <p:cNvSpPr>
            <a:spLocks noChangeArrowheads="1"/>
          </p:cNvSpPr>
          <p:nvPr/>
        </p:nvSpPr>
        <p:spPr bwMode="auto">
          <a:xfrm>
            <a:off x="5803379" y="2096190"/>
            <a:ext cx="2169930" cy="288032"/>
          </a:xfrm>
          <a:prstGeom prst="rect">
            <a:avLst/>
          </a:prstGeom>
          <a:noFill/>
          <a:ln w="38100" cmpd="sng" algn="ctr">
            <a:solidFill>
              <a:srgbClr val="99FFCC"/>
            </a:solidFill>
            <a:miter lim="800000"/>
            <a:headEnd/>
            <a:tailEnd/>
          </a:ln>
          <a:effectLst/>
        </p:spPr>
        <p:txBody>
          <a:bodyPr wrap="none" anchor="ctr"/>
          <a:lstStyle/>
          <a:p>
            <a:endParaRPr lang="ja-JP" altLang="en-US"/>
          </a:p>
        </p:txBody>
      </p:sp>
      <p:sp>
        <p:nvSpPr>
          <p:cNvPr id="16" name="Rectangle 5"/>
          <p:cNvSpPr>
            <a:spLocks noChangeArrowheads="1"/>
          </p:cNvSpPr>
          <p:nvPr/>
        </p:nvSpPr>
        <p:spPr bwMode="auto">
          <a:xfrm>
            <a:off x="5803379" y="3380934"/>
            <a:ext cx="2241938" cy="299432"/>
          </a:xfrm>
          <a:prstGeom prst="rect">
            <a:avLst/>
          </a:prstGeom>
          <a:noFill/>
          <a:ln w="38100" cmpd="sng" algn="ctr">
            <a:solidFill>
              <a:srgbClr val="99FFCC"/>
            </a:solidFill>
            <a:miter lim="800000"/>
            <a:headEnd/>
            <a:tailEnd/>
          </a:ln>
          <a:effectLst/>
        </p:spPr>
        <p:txBody>
          <a:bodyPr wrap="none" anchor="ctr"/>
          <a:lstStyle/>
          <a:p>
            <a:endParaRPr lang="ja-JP" altLang="en-US"/>
          </a:p>
        </p:txBody>
      </p:sp>
      <p:sp>
        <p:nvSpPr>
          <p:cNvPr id="17" name="Rectangle 5"/>
          <p:cNvSpPr>
            <a:spLocks noChangeArrowheads="1"/>
          </p:cNvSpPr>
          <p:nvPr/>
        </p:nvSpPr>
        <p:spPr bwMode="auto">
          <a:xfrm>
            <a:off x="5803379" y="4132681"/>
            <a:ext cx="2241938" cy="305131"/>
          </a:xfrm>
          <a:prstGeom prst="rect">
            <a:avLst/>
          </a:prstGeom>
          <a:noFill/>
          <a:ln w="38100" cmpd="sng" algn="ctr">
            <a:solidFill>
              <a:srgbClr val="99FFCC"/>
            </a:solidFill>
            <a:miter lim="800000"/>
            <a:headEnd/>
            <a:tailEnd/>
          </a:ln>
          <a:effectLst/>
        </p:spPr>
        <p:txBody>
          <a:bodyPr wrap="none" anchor="ctr"/>
          <a:lstStyle/>
          <a:p>
            <a:endParaRPr lang="ja-JP" altLang="en-US"/>
          </a:p>
        </p:txBody>
      </p:sp>
      <p:sp>
        <p:nvSpPr>
          <p:cNvPr id="18" name="Rectangle 5"/>
          <p:cNvSpPr>
            <a:spLocks noChangeArrowheads="1"/>
          </p:cNvSpPr>
          <p:nvPr/>
        </p:nvSpPr>
        <p:spPr bwMode="auto">
          <a:xfrm>
            <a:off x="2531392" y="3259670"/>
            <a:ext cx="785248" cy="481256"/>
          </a:xfrm>
          <a:prstGeom prst="rect">
            <a:avLst/>
          </a:prstGeom>
          <a:noFill/>
          <a:ln w="38100" cmpd="sng" algn="ctr">
            <a:solidFill>
              <a:srgbClr val="FF0000"/>
            </a:solidFill>
            <a:miter lim="800000"/>
            <a:headEnd/>
            <a:tailEnd/>
          </a:ln>
          <a:effectLst/>
        </p:spPr>
        <p:txBody>
          <a:bodyPr wrap="none" anchor="ctr"/>
          <a:lstStyle/>
          <a:p>
            <a:endParaRPr lang="ja-JP" altLang="en-US"/>
          </a:p>
        </p:txBody>
      </p:sp>
      <p:sp>
        <p:nvSpPr>
          <p:cNvPr id="19" name="Rectangle 5"/>
          <p:cNvSpPr>
            <a:spLocks noChangeArrowheads="1"/>
          </p:cNvSpPr>
          <p:nvPr/>
        </p:nvSpPr>
        <p:spPr bwMode="auto">
          <a:xfrm>
            <a:off x="2531392" y="4123766"/>
            <a:ext cx="785248" cy="481256"/>
          </a:xfrm>
          <a:prstGeom prst="rect">
            <a:avLst/>
          </a:prstGeom>
          <a:noFill/>
          <a:ln w="38100" cmpd="sng" algn="ctr">
            <a:solidFill>
              <a:srgbClr val="FF0000"/>
            </a:solidFill>
            <a:miter lim="800000"/>
            <a:headEnd/>
            <a:tailEnd/>
          </a:ln>
          <a:effectLst/>
        </p:spPr>
        <p:txBody>
          <a:bodyPr wrap="none" anchor="ctr"/>
          <a:lstStyle/>
          <a:p>
            <a:endParaRPr lang="ja-JP" altLang="en-US"/>
          </a:p>
        </p:txBody>
      </p:sp>
      <p:sp>
        <p:nvSpPr>
          <p:cNvPr id="23" name="Line 9"/>
          <p:cNvSpPr>
            <a:spLocks noChangeShapeType="1"/>
          </p:cNvSpPr>
          <p:nvPr/>
        </p:nvSpPr>
        <p:spPr bwMode="auto">
          <a:xfrm>
            <a:off x="2940200" y="4724214"/>
            <a:ext cx="0" cy="360039"/>
          </a:xfrm>
          <a:prstGeom prst="line">
            <a:avLst/>
          </a:prstGeom>
          <a:noFill/>
          <a:ln w="57150" cap="rnd">
            <a:solidFill>
              <a:schemeClr val="tx1"/>
            </a:solidFill>
            <a:prstDash val="sysDot"/>
            <a:round/>
            <a:headEnd/>
            <a:tailEnd/>
          </a:ln>
          <a:effectLst/>
        </p:spPr>
        <p:txBody>
          <a:bodyPr/>
          <a:lstStyle/>
          <a:p>
            <a:endParaRPr lang="ja-JP" altLang="en-US" sz="1400"/>
          </a:p>
        </p:txBody>
      </p:sp>
      <p:sp>
        <p:nvSpPr>
          <p:cNvPr id="3" name="正方形/長方形 2"/>
          <p:cNvSpPr/>
          <p:nvPr/>
        </p:nvSpPr>
        <p:spPr>
          <a:xfrm>
            <a:off x="389463" y="1417638"/>
            <a:ext cx="6824133" cy="54662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400" dirty="0" smtClean="0"/>
              <a:t>形態論的制約を用いた未知語同定 </a:t>
            </a:r>
            <a:r>
              <a:rPr lang="en-US" altLang="ja-JP" sz="2400" dirty="0" smtClean="0"/>
              <a:t>[</a:t>
            </a:r>
            <a:r>
              <a:rPr lang="en-US" altLang="ja-JP" sz="2400" dirty="0" err="1" smtClean="0"/>
              <a:t>Murawaki</a:t>
            </a:r>
            <a:r>
              <a:rPr lang="en-US" altLang="ja-JP" sz="2400" dirty="0" smtClean="0"/>
              <a:t>+ 08]</a:t>
            </a:r>
            <a:endParaRPr kumimoji="1" lang="ja-JP" altLang="en-US" sz="2400" dirty="0"/>
          </a:p>
        </p:txBody>
      </p:sp>
      <p:sp>
        <p:nvSpPr>
          <p:cNvPr id="20" name="正方形/長方形 19"/>
          <p:cNvSpPr/>
          <p:nvPr/>
        </p:nvSpPr>
        <p:spPr>
          <a:xfrm>
            <a:off x="389463" y="5329242"/>
            <a:ext cx="6824133" cy="54662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400" dirty="0" smtClean="0"/>
              <a:t>語彙的選好による名詞の意味分類</a:t>
            </a:r>
            <a:r>
              <a:rPr kumimoji="1" lang="ja-JP" altLang="en-US" sz="2400" dirty="0" smtClean="0"/>
              <a:t> </a:t>
            </a:r>
            <a:r>
              <a:rPr lang="en-US" altLang="ja-JP" sz="2400" dirty="0" smtClean="0"/>
              <a:t>[</a:t>
            </a:r>
            <a:r>
              <a:rPr lang="en-US" altLang="ja-JP" sz="2400" dirty="0" err="1" smtClean="0"/>
              <a:t>Murawaki</a:t>
            </a:r>
            <a:r>
              <a:rPr lang="en-US" altLang="ja-JP" sz="2400" dirty="0" smtClean="0"/>
              <a:t>+ 10]</a:t>
            </a:r>
            <a:endParaRPr kumimoji="1" lang="ja-JP" altLang="en-US" sz="2400" dirty="0"/>
          </a:p>
        </p:txBody>
      </p:sp>
      <p:sp>
        <p:nvSpPr>
          <p:cNvPr id="6" name="テキスト ボックス 5"/>
          <p:cNvSpPr txBox="1"/>
          <p:nvPr/>
        </p:nvSpPr>
        <p:spPr>
          <a:xfrm>
            <a:off x="858457" y="5950006"/>
            <a:ext cx="4744307" cy="1107996"/>
          </a:xfrm>
          <a:prstGeom prst="rect">
            <a:avLst/>
          </a:prstGeom>
          <a:noFill/>
        </p:spPr>
        <p:txBody>
          <a:bodyPr wrap="square" rtlCol="0">
            <a:spAutoFit/>
          </a:bodyPr>
          <a:lstStyle/>
          <a:p>
            <a:pPr marL="342900" indent="-342900">
              <a:buFont typeface="Arial"/>
              <a:buChar char="•"/>
            </a:pPr>
            <a:r>
              <a:rPr lang="ja-JP" altLang="en-US" sz="2400" dirty="0" smtClean="0"/>
              <a:t>さっぽろ </a:t>
            </a:r>
            <a:r>
              <a:rPr lang="en-US" altLang="ja-JP" sz="2400" dirty="0" smtClean="0"/>
              <a:t>→</a:t>
            </a:r>
            <a:r>
              <a:rPr lang="ja-JP" altLang="en-US" sz="2400" dirty="0" smtClean="0"/>
              <a:t> 地名</a:t>
            </a:r>
            <a:endParaRPr lang="en-US" altLang="ja-JP" sz="2400" dirty="0" smtClean="0"/>
          </a:p>
          <a:p>
            <a:pPr marL="342900" indent="-342900">
              <a:buFont typeface="Arial"/>
              <a:buChar char="•"/>
            </a:pPr>
            <a:r>
              <a:rPr lang="ja-JP" altLang="en-US" sz="2400" dirty="0" smtClean="0"/>
              <a:t>着メロ    </a:t>
            </a:r>
            <a:r>
              <a:rPr lang="en-US" altLang="ja-JP" sz="2400" dirty="0" smtClean="0"/>
              <a:t>→</a:t>
            </a:r>
            <a:r>
              <a:rPr lang="ja-JP" altLang="en-US" sz="2400" dirty="0" smtClean="0"/>
              <a:t> 普通名詞</a:t>
            </a:r>
            <a:endParaRPr lang="en-US" altLang="ja-JP" sz="2400" dirty="0" smtClean="0"/>
          </a:p>
          <a:p>
            <a:endParaRPr kumimoji="1" lang="ja-JP" altLang="en-US" dirty="0"/>
          </a:p>
        </p:txBody>
      </p:sp>
    </p:spTree>
    <p:custDataLst>
      <p:tags r:id="rId1"/>
    </p:custDataLst>
    <p:extLst>
      <p:ext uri="{BB962C8B-B14F-4D97-AF65-F5344CB8AC3E}">
        <p14:creationId xmlns:p14="http://schemas.microsoft.com/office/powerpoint/2010/main" val="9895251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ssolve">
                                      <p:cBhvr>
                                        <p:cTn id="15" dur="500"/>
                                        <p:tgtEl>
                                          <p:spTgt spid="11"/>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dissolv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dissolve">
                                      <p:cBhvr>
                                        <p:cTn id="23" dur="500"/>
                                        <p:tgtEl>
                                          <p:spTgt spid="13"/>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dissolve">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dissolve">
                                      <p:cBhvr>
                                        <p:cTn id="31" dur="500"/>
                                        <p:tgtEl>
                                          <p:spTgt spid="15"/>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dissolve">
                                      <p:cBhvr>
                                        <p:cTn id="34" dur="500"/>
                                        <p:tgtEl>
                                          <p:spTgt spid="16"/>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dissolv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dissolve">
                                      <p:cBhvr>
                                        <p:cTn id="42" dur="500"/>
                                        <p:tgtEl>
                                          <p:spTgt spid="20"/>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dissolve">
                                      <p:cBhvr>
                                        <p:cTn id="4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P spid="12" grpId="0"/>
      <p:bldP spid="13" grpId="0" animBg="1"/>
      <p:bldP spid="14" grpId="0"/>
      <p:bldP spid="15" grpId="0" animBg="1"/>
      <p:bldP spid="16" grpId="0" animBg="1"/>
      <p:bldP spid="17" grpId="0" animBg="1"/>
      <p:bldP spid="20" grpId="0" animBg="1"/>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smtClean="0"/>
              <a:t>目次</a:t>
            </a:r>
            <a:endParaRPr kumimoji="1" lang="ja-JP" altLang="en-US" dirty="0"/>
          </a:p>
        </p:txBody>
      </p:sp>
      <p:sp>
        <p:nvSpPr>
          <p:cNvPr id="4" name="コンテンツ プレースホルダー 3"/>
          <p:cNvSpPr>
            <a:spLocks noGrp="1"/>
          </p:cNvSpPr>
          <p:nvPr>
            <p:ph idx="1"/>
          </p:nvPr>
        </p:nvSpPr>
        <p:spPr/>
        <p:txBody>
          <a:bodyPr/>
          <a:lstStyle/>
          <a:p>
            <a:pPr marL="514350" indent="-514350">
              <a:buFont typeface="+mj-lt"/>
              <a:buAutoNum type="arabicPeriod"/>
            </a:pPr>
            <a:r>
              <a:rPr kumimoji="1" lang="en-US" altLang="ja-JP" dirty="0" smtClean="0"/>
              <a:t>Wikipedia</a:t>
            </a:r>
            <a:r>
              <a:rPr kumimoji="1" lang="ja-JP" altLang="en-US" dirty="0" smtClean="0"/>
              <a:t>からの語彙獲得</a:t>
            </a:r>
            <a:endParaRPr kumimoji="1" lang="en-US" altLang="ja-JP" dirty="0" smtClean="0"/>
          </a:p>
          <a:p>
            <a:pPr marL="514350" indent="-514350">
              <a:buFont typeface="+mj-lt"/>
              <a:buAutoNum type="arabicPeriod"/>
            </a:pPr>
            <a:r>
              <a:rPr lang="en-US" altLang="ja-JP" dirty="0" smtClean="0"/>
              <a:t>Web</a:t>
            </a:r>
            <a:r>
              <a:rPr lang="ja-JP" altLang="en-US" dirty="0" smtClean="0"/>
              <a:t>テキストからの語彙獲得</a:t>
            </a:r>
            <a:endParaRPr lang="en-US" altLang="ja-JP" dirty="0" smtClean="0"/>
          </a:p>
          <a:p>
            <a:pPr marL="514350" indent="-514350">
              <a:buFont typeface="+mj-lt"/>
              <a:buAutoNum type="arabicPeriod"/>
            </a:pPr>
            <a:r>
              <a:rPr lang="ja-JP" altLang="en-US" dirty="0" smtClean="0">
                <a:solidFill>
                  <a:srgbClr val="FF0000"/>
                </a:solidFill>
              </a:rPr>
              <a:t>異表記関係の認識</a:t>
            </a:r>
            <a:endParaRPr lang="en-US" altLang="ja-JP" dirty="0" smtClean="0">
              <a:solidFill>
                <a:srgbClr val="FF0000"/>
              </a:solidFill>
            </a:endParaRPr>
          </a:p>
          <a:p>
            <a:pPr marL="514350" indent="-514350">
              <a:buFont typeface="+mj-lt"/>
              <a:buAutoNum type="arabicPeriod"/>
            </a:pPr>
            <a:r>
              <a:rPr kumimoji="1" lang="ja-JP" altLang="en-US" dirty="0" smtClean="0"/>
              <a:t>獲得された辞書の規模と具体例</a:t>
            </a:r>
            <a:endParaRPr kumimoji="1" lang="en-US" altLang="ja-JP" dirty="0" smtClean="0"/>
          </a:p>
          <a:p>
            <a:pPr marL="514350" indent="-514350">
              <a:buFont typeface="+mj-lt"/>
              <a:buAutoNum type="arabicPeriod"/>
            </a:pPr>
            <a:r>
              <a:rPr lang="ja-JP" altLang="en-US" dirty="0" smtClean="0"/>
              <a:t>解析例</a:t>
            </a:r>
            <a:endParaRPr kumimoji="1" lang="ja-JP" altLang="en-US" dirty="0"/>
          </a:p>
        </p:txBody>
      </p:sp>
    </p:spTree>
    <p:extLst>
      <p:ext uri="{BB962C8B-B14F-4D97-AF65-F5344CB8AC3E}">
        <p14:creationId xmlns:p14="http://schemas.microsoft.com/office/powerpoint/2010/main" val="394065803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異表記関係の認識</a:t>
            </a:r>
            <a:endParaRPr kumimoji="1" lang="ja-JP" altLang="en-US" dirty="0"/>
          </a:p>
        </p:txBody>
      </p:sp>
      <p:sp>
        <p:nvSpPr>
          <p:cNvPr id="3" name="コンテンツ プレースホルダー 2"/>
          <p:cNvSpPr>
            <a:spLocks noGrp="1"/>
          </p:cNvSpPr>
          <p:nvPr>
            <p:ph idx="1"/>
          </p:nvPr>
        </p:nvSpPr>
        <p:spPr>
          <a:xfrm>
            <a:off x="457199" y="1600200"/>
            <a:ext cx="8551334" cy="4525963"/>
          </a:xfrm>
        </p:spPr>
        <p:txBody>
          <a:bodyPr/>
          <a:lstStyle/>
          <a:p>
            <a:r>
              <a:rPr kumimoji="1" lang="en-US" altLang="ja-JP" dirty="0" smtClean="0"/>
              <a:t>JUMAN</a:t>
            </a:r>
            <a:r>
              <a:rPr kumimoji="1" lang="ja-JP" altLang="en-US" dirty="0" smtClean="0"/>
              <a:t>では表記揺れを解消するために代表表記を与えている</a:t>
            </a:r>
            <a:endParaRPr kumimoji="1" lang="en-US" altLang="ja-JP" dirty="0" smtClean="0"/>
          </a:p>
          <a:p>
            <a:pPr lvl="1"/>
            <a:r>
              <a:rPr lang="ja-JP" altLang="en-US" dirty="0" smtClean="0"/>
              <a:t>基本語「奇麗だ」「綺麗だ」 </a:t>
            </a:r>
            <a:r>
              <a:rPr lang="en-US" altLang="ja-JP" dirty="0" smtClean="0"/>
              <a:t>→</a:t>
            </a:r>
            <a:r>
              <a:rPr lang="ja-JP" altLang="en-US" dirty="0" smtClean="0"/>
              <a:t> </a:t>
            </a:r>
            <a:r>
              <a:rPr lang="en-US" altLang="ja-JP" dirty="0" smtClean="0"/>
              <a:t>“</a:t>
            </a:r>
            <a:r>
              <a:rPr lang="ja-JP" altLang="en-US" dirty="0" smtClean="0"/>
              <a:t>綺麗だ</a:t>
            </a:r>
            <a:r>
              <a:rPr lang="en-US" altLang="ja-JP" dirty="0" smtClean="0"/>
              <a:t>/</a:t>
            </a:r>
            <a:r>
              <a:rPr lang="ja-JP" altLang="en-US" dirty="0" smtClean="0"/>
              <a:t>きれいだ</a:t>
            </a:r>
            <a:r>
              <a:rPr lang="en-US" altLang="ja-JP" dirty="0" smtClean="0"/>
              <a:t>”</a:t>
            </a:r>
          </a:p>
          <a:p>
            <a:r>
              <a:rPr kumimoji="1" lang="ja-JP" altLang="en-US" dirty="0" smtClean="0"/>
              <a:t>自動獲得語、基本語の間で異表記関係を認識し、同一の代表表記を与える</a:t>
            </a:r>
            <a:endParaRPr kumimoji="1" lang="ja-JP" altLang="en-US" dirty="0"/>
          </a:p>
        </p:txBody>
      </p:sp>
    </p:spTree>
    <p:extLst>
      <p:ext uri="{BB962C8B-B14F-4D97-AF65-F5344CB8AC3E}">
        <p14:creationId xmlns:p14="http://schemas.microsoft.com/office/powerpoint/2010/main" val="281505369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異表記関係の</a:t>
            </a:r>
            <a:r>
              <a:rPr lang="ja-JP" altLang="en-US" dirty="0" smtClean="0"/>
              <a:t>認識</a:t>
            </a:r>
            <a:endParaRPr kumimoji="1" lang="ja-JP" altLang="en-US" dirty="0"/>
          </a:p>
        </p:txBody>
      </p:sp>
      <p:sp>
        <p:nvSpPr>
          <p:cNvPr id="3" name="コンテンツ プレースホルダー 2"/>
          <p:cNvSpPr>
            <a:spLocks noGrp="1"/>
          </p:cNvSpPr>
          <p:nvPr>
            <p:ph idx="1"/>
          </p:nvPr>
        </p:nvSpPr>
        <p:spPr>
          <a:xfrm>
            <a:off x="457200" y="1600200"/>
            <a:ext cx="8229600" cy="5095121"/>
          </a:xfrm>
        </p:spPr>
        <p:txBody>
          <a:bodyPr>
            <a:normAutofit fontScale="92500" lnSpcReduction="10000"/>
          </a:bodyPr>
          <a:lstStyle/>
          <a:p>
            <a:pPr marL="342900" lvl="1" indent="-342900">
              <a:buFont typeface="Arial"/>
              <a:buChar char="•"/>
            </a:pPr>
            <a:r>
              <a:rPr kumimoji="1" lang="en-US" altLang="ja-JP" dirty="0" smtClean="0"/>
              <a:t>Wikipedia</a:t>
            </a:r>
          </a:p>
          <a:p>
            <a:pPr lvl="1"/>
            <a:r>
              <a:rPr kumimoji="1" lang="ja-JP" altLang="en-US" dirty="0" smtClean="0"/>
              <a:t>獲得語 </a:t>
            </a:r>
            <a:r>
              <a:rPr lang="ja-JP" altLang="en-US" dirty="0" smtClean="0"/>
              <a:t>⇔ 基本語</a:t>
            </a:r>
            <a:endParaRPr lang="en-US" altLang="ja-JP" dirty="0" smtClean="0"/>
          </a:p>
          <a:p>
            <a:pPr lvl="2"/>
            <a:r>
              <a:rPr kumimoji="1" lang="ja-JP" altLang="en-US" dirty="0" smtClean="0"/>
              <a:t>マツゲ </a:t>
            </a:r>
            <a:r>
              <a:rPr lang="ja-JP" altLang="en-US" dirty="0" smtClean="0"/>
              <a:t>⇔</a:t>
            </a:r>
            <a:r>
              <a:rPr lang="ja-JP" altLang="en-US" dirty="0" smtClean="0"/>
              <a:t> まつげ</a:t>
            </a:r>
            <a:endParaRPr lang="en-US" altLang="ja-JP" dirty="0" smtClean="0"/>
          </a:p>
          <a:p>
            <a:pPr lvl="1"/>
            <a:r>
              <a:rPr lang="ja-JP" altLang="en-US" dirty="0"/>
              <a:t>獲得語 </a:t>
            </a:r>
            <a:r>
              <a:rPr lang="ja-JP" altLang="en-US" dirty="0" smtClean="0"/>
              <a:t>⇔</a:t>
            </a:r>
            <a:r>
              <a:rPr lang="ja-JP" altLang="en-US" dirty="0" smtClean="0"/>
              <a:t> 獲得語</a:t>
            </a:r>
            <a:endParaRPr lang="en-US" altLang="ja-JP" dirty="0" smtClean="0"/>
          </a:p>
          <a:p>
            <a:pPr lvl="2"/>
            <a:r>
              <a:rPr lang="ja-JP" altLang="en-US" dirty="0" smtClean="0"/>
              <a:t>スパゲティ </a:t>
            </a:r>
            <a:r>
              <a:rPr lang="ja-JP" altLang="en-US" dirty="0" smtClean="0"/>
              <a:t>⇔</a:t>
            </a:r>
            <a:r>
              <a:rPr lang="ja-JP" altLang="en-US" dirty="0" smtClean="0"/>
              <a:t> スパゲティ</a:t>
            </a:r>
            <a:r>
              <a:rPr lang="ja-JP" altLang="en-US" dirty="0" smtClean="0">
                <a:solidFill>
                  <a:srgbClr val="FF0000"/>
                </a:solidFill>
              </a:rPr>
              <a:t>ー</a:t>
            </a:r>
            <a:r>
              <a:rPr lang="ja-JP" altLang="en-US" dirty="0" smtClean="0"/>
              <a:t> </a:t>
            </a:r>
            <a:r>
              <a:rPr lang="ja-JP" altLang="en-US" dirty="0" smtClean="0"/>
              <a:t>⇔</a:t>
            </a:r>
            <a:r>
              <a:rPr lang="ja-JP" altLang="en-US" dirty="0" smtClean="0"/>
              <a:t> スパゲ</a:t>
            </a:r>
            <a:r>
              <a:rPr lang="ja-JP" altLang="en-US" dirty="0" smtClean="0">
                <a:solidFill>
                  <a:srgbClr val="FF0000"/>
                </a:solidFill>
              </a:rPr>
              <a:t>ッ</a:t>
            </a:r>
            <a:r>
              <a:rPr lang="ja-JP" altLang="en-US" dirty="0" smtClean="0"/>
              <a:t>ティ</a:t>
            </a:r>
            <a:r>
              <a:rPr lang="ja-JP" altLang="en-US" dirty="0" smtClean="0">
                <a:solidFill>
                  <a:srgbClr val="FF0000"/>
                </a:solidFill>
              </a:rPr>
              <a:t>ー</a:t>
            </a:r>
            <a:endParaRPr lang="en-US" altLang="ja-JP" dirty="0" smtClean="0">
              <a:solidFill>
                <a:srgbClr val="FF0000"/>
              </a:solidFill>
            </a:endParaRPr>
          </a:p>
          <a:p>
            <a:r>
              <a:rPr lang="en-US" altLang="ja-JP" dirty="0" smtClean="0"/>
              <a:t>Web</a:t>
            </a:r>
            <a:r>
              <a:rPr lang="ja-JP" altLang="en-US" dirty="0" smtClean="0"/>
              <a:t>テキスト</a:t>
            </a:r>
            <a:endParaRPr lang="en-US" altLang="ja-JP" dirty="0" smtClean="0"/>
          </a:p>
          <a:p>
            <a:pPr lvl="1"/>
            <a:r>
              <a:rPr lang="ja-JP" altLang="en-US" dirty="0" smtClean="0"/>
              <a:t>漢字の異体字関係</a:t>
            </a:r>
            <a:r>
              <a:rPr lang="ja-JP" altLang="en-US" dirty="0" smtClean="0"/>
              <a:t> </a:t>
            </a:r>
            <a:r>
              <a:rPr lang="en-US" altLang="ja-JP" sz="2600" dirty="0" smtClean="0"/>
              <a:t>(</a:t>
            </a:r>
            <a:r>
              <a:rPr lang="ja-JP" altLang="en-US" sz="2600" dirty="0" smtClean="0"/>
              <a:t>獲得語 ⇔ 基本語</a:t>
            </a:r>
            <a:r>
              <a:rPr lang="en-US" altLang="ja-JP" sz="2600" dirty="0" smtClean="0"/>
              <a:t>)</a:t>
            </a:r>
          </a:p>
          <a:p>
            <a:pPr lvl="2"/>
            <a:r>
              <a:rPr lang="ja-JP" altLang="en-US" dirty="0" smtClean="0"/>
              <a:t>店</a:t>
            </a:r>
            <a:r>
              <a:rPr lang="ja-JP" altLang="en-US" dirty="0" smtClean="0">
                <a:solidFill>
                  <a:srgbClr val="FF0000"/>
                </a:solidFill>
              </a:rPr>
              <a:t>鋪</a:t>
            </a:r>
            <a:r>
              <a:rPr lang="ja-JP" altLang="en-US" dirty="0" smtClean="0"/>
              <a:t>⇔ 店</a:t>
            </a:r>
            <a:r>
              <a:rPr lang="ja-JP" altLang="en-US" dirty="0" smtClean="0">
                <a:solidFill>
                  <a:srgbClr val="FF0000"/>
                </a:solidFill>
              </a:rPr>
              <a:t>舗</a:t>
            </a:r>
            <a:endParaRPr lang="en-US" altLang="ja-JP" dirty="0" smtClean="0">
              <a:solidFill>
                <a:srgbClr val="FF0000"/>
              </a:solidFill>
            </a:endParaRPr>
          </a:p>
          <a:p>
            <a:pPr lvl="2"/>
            <a:r>
              <a:rPr lang="ja-JP" altLang="en-US" dirty="0" smtClean="0"/>
              <a:t>出</a:t>
            </a:r>
            <a:r>
              <a:rPr lang="ja-JP" altLang="en-US" dirty="0" smtClean="0">
                <a:solidFill>
                  <a:srgbClr val="FF0000"/>
                </a:solidFill>
              </a:rPr>
              <a:t>來</a:t>
            </a:r>
            <a:r>
              <a:rPr lang="ja-JP" altLang="en-US" dirty="0" smtClean="0"/>
              <a:t>る ⇔ 出</a:t>
            </a:r>
            <a:r>
              <a:rPr lang="ja-JP" altLang="en-US" dirty="0" smtClean="0">
                <a:solidFill>
                  <a:srgbClr val="FF0000"/>
                </a:solidFill>
              </a:rPr>
              <a:t>来</a:t>
            </a:r>
            <a:r>
              <a:rPr lang="ja-JP" altLang="en-US" dirty="0" smtClean="0"/>
              <a:t>る</a:t>
            </a:r>
            <a:endParaRPr lang="en-US" altLang="ja-JP" dirty="0" smtClean="0"/>
          </a:p>
          <a:p>
            <a:pPr lvl="1"/>
            <a:r>
              <a:rPr lang="ja-JP" altLang="en-US" dirty="0" smtClean="0"/>
              <a:t>非規範的表記・音変化</a:t>
            </a:r>
            <a:r>
              <a:rPr lang="ja-JP" altLang="en-US" dirty="0" smtClean="0"/>
              <a:t> </a:t>
            </a:r>
            <a:r>
              <a:rPr lang="en-US" altLang="ja-JP" sz="2600" dirty="0" smtClean="0"/>
              <a:t>(</a:t>
            </a:r>
            <a:r>
              <a:rPr lang="ja-JP" altLang="en-US" sz="2600" dirty="0" smtClean="0"/>
              <a:t>獲得語 ⇔ 基本語</a:t>
            </a:r>
            <a:r>
              <a:rPr lang="en-US" altLang="ja-JP" sz="2600" dirty="0" smtClean="0"/>
              <a:t>)</a:t>
            </a:r>
          </a:p>
          <a:p>
            <a:pPr lvl="2"/>
            <a:r>
              <a:rPr lang="ja-JP" altLang="en-US" dirty="0" smtClean="0"/>
              <a:t>テキ</a:t>
            </a:r>
            <a:r>
              <a:rPr lang="ja-JP" altLang="en-US" dirty="0" smtClean="0">
                <a:solidFill>
                  <a:srgbClr val="FF0000"/>
                </a:solidFill>
              </a:rPr>
              <a:t>トー</a:t>
            </a:r>
            <a:r>
              <a:rPr lang="ja-JP" altLang="en-US" dirty="0" smtClean="0"/>
              <a:t>だ ⇔ てき</a:t>
            </a:r>
            <a:r>
              <a:rPr lang="ja-JP" altLang="en-US" dirty="0" smtClean="0">
                <a:solidFill>
                  <a:srgbClr val="FF0000"/>
                </a:solidFill>
              </a:rPr>
              <a:t>とう</a:t>
            </a:r>
            <a:r>
              <a:rPr lang="ja-JP" altLang="en-US" dirty="0" smtClean="0"/>
              <a:t>だ</a:t>
            </a:r>
            <a:endParaRPr lang="en-US" altLang="ja-JP" dirty="0" smtClean="0"/>
          </a:p>
          <a:p>
            <a:pPr lvl="2"/>
            <a:r>
              <a:rPr lang="ja-JP" altLang="en-US" dirty="0" smtClean="0"/>
              <a:t>お</a:t>
            </a:r>
            <a:r>
              <a:rPr lang="ja-JP" altLang="en-US" dirty="0" smtClean="0">
                <a:solidFill>
                  <a:srgbClr val="FF0000"/>
                </a:solidFill>
              </a:rPr>
              <a:t>めー </a:t>
            </a:r>
            <a:r>
              <a:rPr lang="ja-JP" altLang="en-US" dirty="0" smtClean="0"/>
              <a:t>⇔ お</a:t>
            </a:r>
            <a:r>
              <a:rPr lang="ja-JP" altLang="en-US" dirty="0" smtClean="0">
                <a:solidFill>
                  <a:srgbClr val="FF0000"/>
                </a:solidFill>
              </a:rPr>
              <a:t>まえ</a:t>
            </a:r>
            <a:endParaRPr lang="en-US" altLang="ja-JP" dirty="0" smtClean="0">
              <a:solidFill>
                <a:srgbClr val="FF0000"/>
              </a:solidFill>
            </a:endParaRPr>
          </a:p>
          <a:p>
            <a:endParaRPr lang="en-US" altLang="ja-JP" dirty="0" smtClean="0"/>
          </a:p>
        </p:txBody>
      </p:sp>
      <p:sp>
        <p:nvSpPr>
          <p:cNvPr id="4" name="角丸四角形 3"/>
          <p:cNvSpPr/>
          <p:nvPr/>
        </p:nvSpPr>
        <p:spPr>
          <a:xfrm>
            <a:off x="5377440" y="2430385"/>
            <a:ext cx="2774948" cy="67423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smtClean="0"/>
              <a:t>リダイレクトと編集距離</a:t>
            </a:r>
            <a:endParaRPr kumimoji="1" lang="ja-JP" altLang="en-US" sz="2000" dirty="0"/>
          </a:p>
        </p:txBody>
      </p:sp>
      <p:sp>
        <p:nvSpPr>
          <p:cNvPr id="5" name="角丸四角形 4"/>
          <p:cNvSpPr/>
          <p:nvPr/>
        </p:nvSpPr>
        <p:spPr>
          <a:xfrm>
            <a:off x="5377440" y="4636853"/>
            <a:ext cx="2774948" cy="67423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smtClean="0"/>
              <a:t>漢字データベース </a:t>
            </a:r>
            <a:r>
              <a:rPr lang="en-US" altLang="ja-JP" sz="2000" dirty="0" smtClean="0"/>
              <a:t>(</a:t>
            </a:r>
            <a:r>
              <a:rPr lang="en-US" altLang="ja-JP" sz="2000" dirty="0" err="1" smtClean="0"/>
              <a:t>Unihan</a:t>
            </a:r>
            <a:r>
              <a:rPr lang="en-US" altLang="ja-JP" sz="2000" dirty="0" smtClean="0"/>
              <a:t>)</a:t>
            </a:r>
            <a:endParaRPr kumimoji="1" lang="ja-JP" altLang="en-US" sz="2000" dirty="0"/>
          </a:p>
        </p:txBody>
      </p:sp>
      <p:sp>
        <p:nvSpPr>
          <p:cNvPr id="6" name="角丸四角形 5"/>
          <p:cNvSpPr/>
          <p:nvPr/>
        </p:nvSpPr>
        <p:spPr>
          <a:xfrm>
            <a:off x="5377440" y="5848604"/>
            <a:ext cx="2774948" cy="67423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smtClean="0"/>
              <a:t>編集距離と分布類似度</a:t>
            </a:r>
            <a:endParaRPr kumimoji="1" lang="ja-JP" altLang="en-US" sz="2000" dirty="0"/>
          </a:p>
        </p:txBody>
      </p:sp>
    </p:spTree>
    <p:extLst>
      <p:ext uri="{BB962C8B-B14F-4D97-AF65-F5344CB8AC3E}">
        <p14:creationId xmlns:p14="http://schemas.microsoft.com/office/powerpoint/2010/main" val="297935759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smtClean="0"/>
              <a:t>目次</a:t>
            </a:r>
            <a:endParaRPr kumimoji="1" lang="ja-JP" altLang="en-US" dirty="0"/>
          </a:p>
        </p:txBody>
      </p:sp>
      <p:sp>
        <p:nvSpPr>
          <p:cNvPr id="4" name="コンテンツ プレースホルダー 3"/>
          <p:cNvSpPr>
            <a:spLocks noGrp="1"/>
          </p:cNvSpPr>
          <p:nvPr>
            <p:ph idx="1"/>
          </p:nvPr>
        </p:nvSpPr>
        <p:spPr/>
        <p:txBody>
          <a:bodyPr/>
          <a:lstStyle/>
          <a:p>
            <a:pPr marL="514350" indent="-514350">
              <a:buFont typeface="+mj-lt"/>
              <a:buAutoNum type="arabicPeriod"/>
            </a:pPr>
            <a:r>
              <a:rPr kumimoji="1" lang="en-US" altLang="ja-JP" dirty="0" smtClean="0"/>
              <a:t>Wikipedia</a:t>
            </a:r>
            <a:r>
              <a:rPr kumimoji="1" lang="ja-JP" altLang="en-US" dirty="0" smtClean="0"/>
              <a:t>からの語彙獲得</a:t>
            </a:r>
            <a:endParaRPr kumimoji="1" lang="en-US" altLang="ja-JP" dirty="0" smtClean="0"/>
          </a:p>
          <a:p>
            <a:pPr marL="514350" indent="-514350">
              <a:buFont typeface="+mj-lt"/>
              <a:buAutoNum type="arabicPeriod"/>
            </a:pPr>
            <a:r>
              <a:rPr lang="en-US" altLang="ja-JP" dirty="0" smtClean="0"/>
              <a:t>Web</a:t>
            </a:r>
            <a:r>
              <a:rPr lang="ja-JP" altLang="en-US" dirty="0" smtClean="0"/>
              <a:t>テキストからの語彙獲得</a:t>
            </a:r>
            <a:endParaRPr lang="en-US" altLang="ja-JP" dirty="0" smtClean="0"/>
          </a:p>
          <a:p>
            <a:pPr marL="514350" indent="-514350">
              <a:buFont typeface="+mj-lt"/>
              <a:buAutoNum type="arabicPeriod"/>
            </a:pPr>
            <a:r>
              <a:rPr lang="ja-JP" altLang="en-US" dirty="0" smtClean="0"/>
              <a:t>異表記関係の認識</a:t>
            </a:r>
            <a:endParaRPr lang="en-US" altLang="ja-JP" dirty="0" smtClean="0"/>
          </a:p>
          <a:p>
            <a:pPr marL="514350" indent="-514350">
              <a:buFont typeface="+mj-lt"/>
              <a:buAutoNum type="arabicPeriod"/>
            </a:pPr>
            <a:r>
              <a:rPr kumimoji="1" lang="ja-JP" altLang="en-US" dirty="0" smtClean="0">
                <a:solidFill>
                  <a:srgbClr val="FF0000"/>
                </a:solidFill>
              </a:rPr>
              <a:t>獲得された辞書の規模と具体例</a:t>
            </a:r>
            <a:endParaRPr kumimoji="1" lang="en-US" altLang="ja-JP" dirty="0" smtClean="0">
              <a:solidFill>
                <a:srgbClr val="FF0000"/>
              </a:solidFill>
            </a:endParaRPr>
          </a:p>
          <a:p>
            <a:pPr marL="514350" indent="-514350">
              <a:buFont typeface="+mj-lt"/>
              <a:buAutoNum type="arabicPeriod"/>
            </a:pPr>
            <a:r>
              <a:rPr lang="ja-JP" altLang="en-US" dirty="0" smtClean="0"/>
              <a:t>解析例</a:t>
            </a:r>
            <a:endParaRPr kumimoji="1" lang="ja-JP" altLang="en-US" dirty="0"/>
          </a:p>
        </p:txBody>
      </p:sp>
    </p:spTree>
    <p:extLst>
      <p:ext uri="{BB962C8B-B14F-4D97-AF65-F5344CB8AC3E}">
        <p14:creationId xmlns:p14="http://schemas.microsoft.com/office/powerpoint/2010/main" val="276794899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概要</a:t>
            </a:r>
            <a:endParaRPr kumimoji="1" lang="ja-JP" altLang="en-US" dirty="0"/>
          </a:p>
        </p:txBody>
      </p:sp>
      <p:sp>
        <p:nvSpPr>
          <p:cNvPr id="3" name="コンテンツ プレースホルダー 2"/>
          <p:cNvSpPr>
            <a:spLocks noGrp="1"/>
          </p:cNvSpPr>
          <p:nvPr>
            <p:ph idx="1"/>
          </p:nvPr>
        </p:nvSpPr>
        <p:spPr>
          <a:xfrm>
            <a:off x="457200" y="1600200"/>
            <a:ext cx="8382000" cy="4715933"/>
          </a:xfrm>
        </p:spPr>
        <p:txBody>
          <a:bodyPr>
            <a:normAutofit fontScale="92500"/>
          </a:bodyPr>
          <a:lstStyle/>
          <a:p>
            <a:r>
              <a:rPr kumimoji="1" lang="ja-JP" altLang="en-US" dirty="0" smtClean="0"/>
              <a:t>ブログや</a:t>
            </a:r>
            <a:r>
              <a:rPr kumimoji="1" lang="en-US" altLang="ja-JP" dirty="0" smtClean="0"/>
              <a:t>twitter</a:t>
            </a:r>
            <a:r>
              <a:rPr kumimoji="1" lang="ja-JP" altLang="en-US" dirty="0" smtClean="0"/>
              <a:t>などの実テキストが爆発的に増加</a:t>
            </a:r>
            <a:endParaRPr kumimoji="1" lang="en-US" altLang="ja-JP" dirty="0" smtClean="0"/>
          </a:p>
          <a:p>
            <a:r>
              <a:rPr lang="ja-JP" altLang="en-US" dirty="0" smtClean="0"/>
              <a:t>実テキストに対するアプリケーションを構築するには</a:t>
            </a:r>
            <a:r>
              <a:rPr kumimoji="1" lang="ja-JP" altLang="en-US" dirty="0" smtClean="0"/>
              <a:t>頑健に解析することが必要不可欠</a:t>
            </a:r>
            <a:endParaRPr kumimoji="1" lang="en-US" altLang="ja-JP" dirty="0" smtClean="0"/>
          </a:p>
          <a:p>
            <a:r>
              <a:rPr lang="ja-JP" altLang="en-US" dirty="0" smtClean="0"/>
              <a:t>形態素解析での誤りは後続する解析に伝搬するため、特に重要</a:t>
            </a:r>
            <a:endParaRPr kumimoji="1" lang="en-US" altLang="ja-JP" dirty="0" smtClean="0"/>
          </a:p>
          <a:p>
            <a:r>
              <a:rPr lang="ja-JP" altLang="en-US" dirty="0" smtClean="0"/>
              <a:t>解析対象文での出現のみから未知語を認識することやその品詞などを推定することは困難</a:t>
            </a:r>
            <a:endParaRPr lang="en-US" altLang="ja-JP" dirty="0" smtClean="0"/>
          </a:p>
          <a:p>
            <a:pPr marL="457200" lvl="1" indent="0">
              <a:buNone/>
            </a:pPr>
            <a:r>
              <a:rPr lang="en-US" altLang="ja-JP" dirty="0" smtClean="0">
                <a:solidFill>
                  <a:schemeClr val="accent2"/>
                </a:solidFill>
              </a:rPr>
              <a:t>→</a:t>
            </a:r>
            <a:r>
              <a:rPr lang="ja-JP" altLang="en-US" dirty="0" smtClean="0">
                <a:solidFill>
                  <a:schemeClr val="accent2"/>
                </a:solidFill>
              </a:rPr>
              <a:t> </a:t>
            </a:r>
            <a:r>
              <a:rPr lang="en-US" altLang="ja-JP" dirty="0" smtClean="0">
                <a:solidFill>
                  <a:schemeClr val="accent2"/>
                </a:solidFill>
              </a:rPr>
              <a:t>Wikipedia</a:t>
            </a:r>
            <a:r>
              <a:rPr lang="ja-JP" altLang="en-US" dirty="0" smtClean="0">
                <a:solidFill>
                  <a:schemeClr val="accent2"/>
                </a:solidFill>
              </a:rPr>
              <a:t>や</a:t>
            </a:r>
            <a:r>
              <a:rPr lang="en-US" altLang="ja-JP" dirty="0" smtClean="0">
                <a:solidFill>
                  <a:schemeClr val="accent2"/>
                </a:solidFill>
              </a:rPr>
              <a:t>Web</a:t>
            </a:r>
            <a:r>
              <a:rPr lang="ja-JP" altLang="en-US" dirty="0" smtClean="0">
                <a:solidFill>
                  <a:schemeClr val="accent2"/>
                </a:solidFill>
              </a:rPr>
              <a:t>テキストからあらかじめ語彙知識を獲得しておき、それを解析時に利用</a:t>
            </a:r>
            <a:endParaRPr kumimoji="1" lang="ja-JP" altLang="en-US" dirty="0">
              <a:solidFill>
                <a:schemeClr val="accent2"/>
              </a:solidFill>
            </a:endParaRPr>
          </a:p>
        </p:txBody>
      </p:sp>
    </p:spTree>
    <p:extLst>
      <p:ext uri="{BB962C8B-B14F-4D97-AF65-F5344CB8AC3E}">
        <p14:creationId xmlns:p14="http://schemas.microsoft.com/office/powerpoint/2010/main" val="8043419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獲得された辞書の規模</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Wikipedia</a:t>
            </a:r>
          </a:p>
          <a:p>
            <a:pPr lvl="1"/>
            <a:r>
              <a:rPr kumimoji="1" lang="ja-JP" altLang="en-US" dirty="0" smtClean="0"/>
              <a:t>日本語</a:t>
            </a:r>
            <a:r>
              <a:rPr kumimoji="1" lang="en-US" altLang="ja-JP" dirty="0" smtClean="0"/>
              <a:t>Wikipedia</a:t>
            </a:r>
            <a:r>
              <a:rPr kumimoji="1" lang="ja-JP" altLang="en-US" dirty="0" smtClean="0"/>
              <a:t>のダンプから獲得</a:t>
            </a:r>
            <a:endParaRPr kumimoji="1" lang="en-US" altLang="ja-JP" dirty="0" smtClean="0"/>
          </a:p>
          <a:p>
            <a:pPr lvl="2"/>
            <a:r>
              <a:rPr kumimoji="1" lang="ja-JP" altLang="en-US" dirty="0" smtClean="0"/>
              <a:t>約</a:t>
            </a:r>
            <a:r>
              <a:rPr kumimoji="1" lang="en-US" altLang="ja-JP" dirty="0" smtClean="0"/>
              <a:t>205</a:t>
            </a:r>
            <a:r>
              <a:rPr kumimoji="1" lang="ja-JP" altLang="en-US" dirty="0" smtClean="0"/>
              <a:t>万記事</a:t>
            </a:r>
            <a:r>
              <a:rPr kumimoji="1" lang="en-US" altLang="ja-JP" dirty="0" smtClean="0"/>
              <a:t> (2012</a:t>
            </a:r>
            <a:r>
              <a:rPr kumimoji="1" lang="ja-JP" altLang="en-US" dirty="0" smtClean="0"/>
              <a:t>年</a:t>
            </a:r>
            <a:r>
              <a:rPr kumimoji="1" lang="en-US" altLang="ja-JP" dirty="0" smtClean="0"/>
              <a:t>12</a:t>
            </a:r>
            <a:r>
              <a:rPr kumimoji="1" lang="ja-JP" altLang="en-US" dirty="0" smtClean="0"/>
              <a:t>月時点</a:t>
            </a:r>
            <a:r>
              <a:rPr kumimoji="1" lang="en-US" altLang="ja-JP" dirty="0" smtClean="0"/>
              <a:t>)</a:t>
            </a:r>
          </a:p>
          <a:p>
            <a:pPr lvl="1"/>
            <a:r>
              <a:rPr kumimoji="1" lang="en-US" altLang="ja-JP" dirty="0" smtClean="0"/>
              <a:t>JUMAN</a:t>
            </a:r>
            <a:r>
              <a:rPr kumimoji="1" lang="ja-JP" altLang="en-US" dirty="0" smtClean="0"/>
              <a:t>辞書</a:t>
            </a:r>
            <a:r>
              <a:rPr kumimoji="1" lang="en-US" altLang="ja-JP" dirty="0" smtClean="0"/>
              <a:t>: </a:t>
            </a:r>
            <a:r>
              <a:rPr kumimoji="1" lang="ja-JP" altLang="en-US" dirty="0" smtClean="0"/>
              <a:t>約</a:t>
            </a:r>
            <a:r>
              <a:rPr kumimoji="1" lang="en-US" altLang="ja-JP" dirty="0" smtClean="0"/>
              <a:t>14</a:t>
            </a:r>
            <a:r>
              <a:rPr kumimoji="1" lang="ja-JP" altLang="en-US" dirty="0" smtClean="0"/>
              <a:t>万語</a:t>
            </a:r>
            <a:endParaRPr kumimoji="1" lang="en-US" altLang="ja-JP" dirty="0" smtClean="0"/>
          </a:p>
          <a:p>
            <a:pPr lvl="1"/>
            <a:r>
              <a:rPr lang="en-US" altLang="ja-JP" dirty="0" smtClean="0"/>
              <a:t>KNP</a:t>
            </a:r>
            <a:r>
              <a:rPr lang="ja-JP" altLang="en-US" dirty="0" smtClean="0"/>
              <a:t>辞書</a:t>
            </a:r>
            <a:r>
              <a:rPr lang="en-US" altLang="ja-JP" dirty="0" smtClean="0"/>
              <a:t>:       </a:t>
            </a:r>
            <a:r>
              <a:rPr lang="ja-JP" altLang="en-US" dirty="0" smtClean="0"/>
              <a:t>約</a:t>
            </a:r>
            <a:r>
              <a:rPr lang="en-US" altLang="ja-JP" dirty="0" smtClean="0"/>
              <a:t>80</a:t>
            </a:r>
            <a:r>
              <a:rPr lang="ja-JP" altLang="en-US" dirty="0" smtClean="0"/>
              <a:t>万語</a:t>
            </a:r>
            <a:endParaRPr lang="en-US" altLang="ja-JP" dirty="0" smtClean="0"/>
          </a:p>
          <a:p>
            <a:r>
              <a:rPr kumimoji="1" lang="en-US" altLang="ja-JP" dirty="0" smtClean="0"/>
              <a:t>Web</a:t>
            </a:r>
            <a:r>
              <a:rPr kumimoji="1" lang="ja-JP" altLang="en-US" dirty="0" smtClean="0"/>
              <a:t>テキスト</a:t>
            </a:r>
            <a:endParaRPr kumimoji="1" lang="en-US" altLang="ja-JP" dirty="0" smtClean="0"/>
          </a:p>
          <a:p>
            <a:pPr lvl="1"/>
            <a:r>
              <a:rPr kumimoji="1" lang="en-US" altLang="ja-JP" dirty="0" smtClean="0"/>
              <a:t>1</a:t>
            </a:r>
            <a:r>
              <a:rPr kumimoji="1" lang="ja-JP" altLang="en-US" dirty="0" smtClean="0"/>
              <a:t>億ページから獲得</a:t>
            </a:r>
            <a:endParaRPr kumimoji="1" lang="en-US" altLang="ja-JP" dirty="0" smtClean="0"/>
          </a:p>
          <a:p>
            <a:pPr lvl="1"/>
            <a:r>
              <a:rPr lang="ja-JP" altLang="en-US" dirty="0" smtClean="0"/>
              <a:t>約</a:t>
            </a:r>
            <a:r>
              <a:rPr lang="en-US" altLang="ja-JP" dirty="0" smtClean="0"/>
              <a:t>6,000</a:t>
            </a:r>
            <a:r>
              <a:rPr lang="ja-JP" altLang="en-US" dirty="0" smtClean="0"/>
              <a:t>語獲得</a:t>
            </a:r>
            <a:endParaRPr kumimoji="1" lang="ja-JP" altLang="en-US" dirty="0"/>
          </a:p>
        </p:txBody>
      </p:sp>
    </p:spTree>
    <p:extLst>
      <p:ext uri="{BB962C8B-B14F-4D97-AF65-F5344CB8AC3E}">
        <p14:creationId xmlns:p14="http://schemas.microsoft.com/office/powerpoint/2010/main" val="183711172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Wikipedia</a:t>
            </a:r>
            <a:r>
              <a:rPr kumimoji="1" lang="ja-JP" altLang="en-US" dirty="0" smtClean="0"/>
              <a:t>から構築された辞書</a:t>
            </a:r>
            <a:endParaRPr kumimoji="1" lang="ja-JP" altLang="en-US" dirty="0"/>
          </a:p>
        </p:txBody>
      </p:sp>
      <p:graphicFrame>
        <p:nvGraphicFramePr>
          <p:cNvPr id="4" name="コンテンツ プレースホルダー 3"/>
          <p:cNvGraphicFramePr>
            <a:graphicFrameLocks/>
          </p:cNvGraphicFramePr>
          <p:nvPr>
            <p:extLst>
              <p:ext uri="{D42A27DB-BD31-4B8C-83A1-F6EECF244321}">
                <p14:modId xmlns:p14="http://schemas.microsoft.com/office/powerpoint/2010/main" val="4140327185"/>
              </p:ext>
            </p:extLst>
          </p:nvPr>
        </p:nvGraphicFramePr>
        <p:xfrm>
          <a:off x="2048265" y="1391487"/>
          <a:ext cx="6652771" cy="2966720"/>
        </p:xfrm>
        <a:graphic>
          <a:graphicData uri="http://schemas.openxmlformats.org/drawingml/2006/table">
            <a:tbl>
              <a:tblPr firstRow="1" bandRow="1">
                <a:tableStyleId>{08FB837D-C827-4EFA-A057-4D05807E0F7C}</a:tableStyleId>
              </a:tblPr>
              <a:tblGrid>
                <a:gridCol w="1405354"/>
                <a:gridCol w="868680"/>
                <a:gridCol w="1338580"/>
                <a:gridCol w="3040157"/>
              </a:tblGrid>
              <a:tr h="370840">
                <a:tc>
                  <a:txBody>
                    <a:bodyPr/>
                    <a:lstStyle/>
                    <a:p>
                      <a:pPr algn="ctr"/>
                      <a:r>
                        <a:rPr kumimoji="1" lang="ja-JP" altLang="en-US" dirty="0" smtClean="0"/>
                        <a:t>見出し語</a:t>
                      </a:r>
                      <a:endParaRPr kumimoji="1" lang="ja-JP" altLang="en-US" dirty="0"/>
                    </a:p>
                  </a:txBody>
                  <a:tcPr/>
                </a:tc>
                <a:tc>
                  <a:txBody>
                    <a:bodyPr/>
                    <a:lstStyle/>
                    <a:p>
                      <a:pPr algn="ctr"/>
                      <a:r>
                        <a:rPr kumimoji="1" lang="ja-JP" altLang="en-US" dirty="0" smtClean="0"/>
                        <a:t>品詞</a:t>
                      </a:r>
                      <a:endParaRPr kumimoji="1" lang="ja-JP" altLang="en-US" dirty="0"/>
                    </a:p>
                  </a:txBody>
                  <a:tcPr/>
                </a:tc>
                <a:tc>
                  <a:txBody>
                    <a:bodyPr/>
                    <a:lstStyle/>
                    <a:p>
                      <a:pPr algn="ctr"/>
                      <a:r>
                        <a:rPr kumimoji="1" lang="ja-JP" altLang="en-US" dirty="0" smtClean="0"/>
                        <a:t>品詞細分類</a:t>
                      </a:r>
                      <a:endParaRPr kumimoji="1" lang="ja-JP" altLang="en-US" dirty="0"/>
                    </a:p>
                  </a:txBody>
                  <a:tcPr/>
                </a:tc>
                <a:tc>
                  <a:txBody>
                    <a:bodyPr/>
                    <a:lstStyle/>
                    <a:p>
                      <a:pPr algn="ctr"/>
                      <a:r>
                        <a:rPr kumimoji="1" lang="ja-JP" altLang="en-US" dirty="0" smtClean="0"/>
                        <a:t>意味情報</a:t>
                      </a:r>
                      <a:endParaRPr kumimoji="1" lang="ja-JP" altLang="en-US" dirty="0"/>
                    </a:p>
                  </a:txBody>
                  <a:tcPr/>
                </a:tc>
              </a:tr>
              <a:tr h="370840">
                <a:tc>
                  <a:txBody>
                    <a:bodyPr/>
                    <a:lstStyle/>
                    <a:p>
                      <a:r>
                        <a:rPr kumimoji="1" lang="ja-JP" altLang="en-US" dirty="0" smtClean="0"/>
                        <a:t>爽健美茶</a:t>
                      </a:r>
                      <a:endParaRPr kumimoji="1" lang="ja-JP" altLang="en-US" dirty="0"/>
                    </a:p>
                  </a:txBody>
                  <a:tcPr/>
                </a:tc>
                <a:tc>
                  <a:txBody>
                    <a:bodyPr/>
                    <a:lstStyle/>
                    <a:p>
                      <a:r>
                        <a:rPr kumimoji="1" lang="ja-JP" altLang="en-US" dirty="0" smtClean="0"/>
                        <a:t>名詞</a:t>
                      </a:r>
                      <a:endParaRPr kumimoji="1" lang="ja-JP" altLang="en-US" dirty="0"/>
                    </a:p>
                  </a:txBody>
                  <a:tcPr/>
                </a:tc>
                <a:tc>
                  <a:txBody>
                    <a:bodyPr/>
                    <a:lstStyle/>
                    <a:p>
                      <a:r>
                        <a:rPr kumimoji="1" lang="ja-JP" altLang="en-US" dirty="0" smtClean="0"/>
                        <a:t>普通名詞</a:t>
                      </a:r>
                      <a:endParaRPr kumimoji="1" lang="ja-JP" altLang="en-US" dirty="0"/>
                    </a:p>
                  </a:txBody>
                  <a:tcPr/>
                </a:tc>
                <a:tc>
                  <a:txBody>
                    <a:bodyPr/>
                    <a:lstStyle/>
                    <a:p>
                      <a:r>
                        <a:rPr kumimoji="1" lang="en-US" altLang="ja-JP" dirty="0" smtClean="0"/>
                        <a:t>[</a:t>
                      </a:r>
                      <a:r>
                        <a:rPr kumimoji="1" lang="ja-JP" altLang="en-US" dirty="0" smtClean="0"/>
                        <a:t>上</a:t>
                      </a:r>
                      <a:r>
                        <a:rPr kumimoji="1" lang="en-US" altLang="ja-JP" dirty="0" smtClean="0"/>
                        <a:t>]</a:t>
                      </a:r>
                      <a:r>
                        <a:rPr kumimoji="1" lang="ja-JP" altLang="en-US" dirty="0" smtClean="0"/>
                        <a:t> 清涼飲料水</a:t>
                      </a:r>
                      <a:endParaRPr kumimoji="1" lang="ja-JP" altLang="en-US" dirty="0"/>
                    </a:p>
                  </a:txBody>
                  <a:tcPr/>
                </a:tc>
              </a:tr>
              <a:tr h="370840">
                <a:tc>
                  <a:txBody>
                    <a:bodyPr/>
                    <a:lstStyle/>
                    <a:p>
                      <a:r>
                        <a:rPr kumimoji="1" lang="ja-JP" altLang="en-US" dirty="0" smtClean="0"/>
                        <a:t>イチロー</a:t>
                      </a:r>
                      <a:endParaRPr kumimoji="1" lang="ja-JP" altLang="en-US" dirty="0"/>
                    </a:p>
                  </a:txBody>
                  <a:tcPr/>
                </a:tc>
                <a:tc>
                  <a:txBody>
                    <a:bodyPr/>
                    <a:lstStyle/>
                    <a:p>
                      <a:r>
                        <a:rPr kumimoji="1" lang="ja-JP" altLang="en-US" dirty="0" smtClean="0"/>
                        <a:t>名詞</a:t>
                      </a:r>
                      <a:endParaRPr kumimoji="1" lang="ja-JP" altLang="en-US" dirty="0"/>
                    </a:p>
                  </a:txBody>
                  <a:tcPr/>
                </a:tc>
                <a:tc>
                  <a:txBody>
                    <a:bodyPr/>
                    <a:lstStyle/>
                    <a:p>
                      <a:r>
                        <a:rPr kumimoji="1" lang="ja-JP" altLang="en-US" dirty="0" smtClean="0"/>
                        <a:t>人名</a:t>
                      </a:r>
                      <a:endParaRPr kumimoji="1" lang="ja-JP" altLang="en-US" dirty="0"/>
                    </a:p>
                  </a:txBody>
                  <a:tcPr/>
                </a:tc>
                <a:tc>
                  <a:txBody>
                    <a:bodyPr/>
                    <a:lstStyle/>
                    <a:p>
                      <a:r>
                        <a:rPr kumimoji="1" lang="en-US" altLang="ja-JP" dirty="0" smtClean="0"/>
                        <a:t>[</a:t>
                      </a:r>
                      <a:r>
                        <a:rPr kumimoji="1" lang="ja-JP" altLang="en-US" dirty="0" smtClean="0"/>
                        <a:t>上</a:t>
                      </a:r>
                      <a:r>
                        <a:rPr kumimoji="1" lang="en-US" altLang="ja-JP" dirty="0" smtClean="0"/>
                        <a:t>] </a:t>
                      </a:r>
                      <a:r>
                        <a:rPr kumimoji="1" lang="ja-JP" altLang="en-US" dirty="0" smtClean="0"/>
                        <a:t>プロ野球選手</a:t>
                      </a:r>
                      <a:endParaRPr kumimoji="1" lang="ja-JP" altLang="en-US" dirty="0"/>
                    </a:p>
                  </a:txBody>
                  <a:tcPr/>
                </a:tc>
              </a:tr>
              <a:tr h="370840">
                <a:tc>
                  <a:txBody>
                    <a:bodyPr/>
                    <a:lstStyle/>
                    <a:p>
                      <a:r>
                        <a:rPr kumimoji="1" lang="ja-JP" altLang="en-US" dirty="0" smtClean="0"/>
                        <a:t>祇園</a:t>
                      </a:r>
                      <a:endParaRPr kumimoji="1" lang="ja-JP" altLang="en-US" dirty="0"/>
                    </a:p>
                  </a:txBody>
                  <a:tcPr/>
                </a:tc>
                <a:tc>
                  <a:txBody>
                    <a:bodyPr/>
                    <a:lstStyle/>
                    <a:p>
                      <a:r>
                        <a:rPr kumimoji="1" lang="ja-JP" altLang="en-US" dirty="0" smtClean="0"/>
                        <a:t>名詞</a:t>
                      </a:r>
                      <a:endParaRPr kumimoji="1" lang="ja-JP" altLang="en-US" dirty="0"/>
                    </a:p>
                  </a:txBody>
                  <a:tcPr/>
                </a:tc>
                <a:tc>
                  <a:txBody>
                    <a:bodyPr/>
                    <a:lstStyle/>
                    <a:p>
                      <a:r>
                        <a:rPr kumimoji="1" lang="ja-JP" altLang="en-US" dirty="0" smtClean="0"/>
                        <a:t>地名</a:t>
                      </a:r>
                      <a:endParaRPr kumimoji="1" lang="ja-JP" altLang="en-US" dirty="0"/>
                    </a:p>
                  </a:txBody>
                  <a:tcPr/>
                </a:tc>
                <a:tc>
                  <a:txBody>
                    <a:bodyPr/>
                    <a:lstStyle/>
                    <a:p>
                      <a:r>
                        <a:rPr kumimoji="1" lang="en-US" altLang="ja-JP" dirty="0" smtClean="0"/>
                        <a:t>[</a:t>
                      </a:r>
                      <a:r>
                        <a:rPr kumimoji="1" lang="ja-JP" altLang="en-US" dirty="0" smtClean="0"/>
                        <a:t>上</a:t>
                      </a:r>
                      <a:r>
                        <a:rPr kumimoji="1" lang="en-US" altLang="ja-JP" dirty="0" smtClean="0"/>
                        <a:t>]</a:t>
                      </a:r>
                      <a:r>
                        <a:rPr kumimoji="1" lang="ja-JP" altLang="en-US" dirty="0" smtClean="0"/>
                        <a:t> </a:t>
                      </a:r>
                      <a:r>
                        <a:rPr kumimoji="1" lang="ja-JP" altLang="en-US" dirty="0" smtClean="0"/>
                        <a:t>歓楽街</a:t>
                      </a:r>
                      <a:endParaRPr kumimoji="1" lang="ja-JP" altLang="en-US" dirty="0"/>
                    </a:p>
                  </a:txBody>
                  <a:tcPr/>
                </a:tc>
              </a:tr>
              <a:tr h="370840">
                <a:tc>
                  <a:txBody>
                    <a:bodyPr/>
                    <a:lstStyle/>
                    <a:p>
                      <a:r>
                        <a:rPr kumimoji="1" lang="ja-JP" altLang="en-US" dirty="0" smtClean="0"/>
                        <a:t>ＧＬＡＹ</a:t>
                      </a:r>
                      <a:endParaRPr kumimoji="1" lang="ja-JP" altLang="en-US" dirty="0"/>
                    </a:p>
                  </a:txBody>
                  <a:tcPr/>
                </a:tc>
                <a:tc>
                  <a:txBody>
                    <a:bodyPr/>
                    <a:lstStyle/>
                    <a:p>
                      <a:r>
                        <a:rPr kumimoji="1" lang="ja-JP" altLang="en-US" dirty="0" smtClean="0"/>
                        <a:t>名詞</a:t>
                      </a:r>
                      <a:endParaRPr kumimoji="1" lang="ja-JP" altLang="en-US" dirty="0"/>
                    </a:p>
                  </a:txBody>
                  <a:tcPr/>
                </a:tc>
                <a:tc>
                  <a:txBody>
                    <a:bodyPr/>
                    <a:lstStyle/>
                    <a:p>
                      <a:r>
                        <a:rPr kumimoji="1" lang="ja-JP" altLang="en-US" dirty="0" smtClean="0"/>
                        <a:t>組織名</a:t>
                      </a:r>
                      <a:endParaRPr kumimoji="1" lang="ja-JP" altLang="en-US" dirty="0"/>
                    </a:p>
                  </a:txBody>
                  <a:tcPr/>
                </a:tc>
                <a:tc>
                  <a:txBody>
                    <a:bodyPr/>
                    <a:lstStyle/>
                    <a:p>
                      <a:r>
                        <a:rPr kumimoji="1" lang="en-US" altLang="ja-JP" dirty="0" smtClean="0"/>
                        <a:t>[</a:t>
                      </a:r>
                      <a:r>
                        <a:rPr kumimoji="1" lang="ja-JP" altLang="en-US" dirty="0" smtClean="0"/>
                        <a:t>上</a:t>
                      </a:r>
                      <a:r>
                        <a:rPr kumimoji="1" lang="en-US" altLang="ja-JP" dirty="0" smtClean="0"/>
                        <a:t>]</a:t>
                      </a:r>
                      <a:r>
                        <a:rPr kumimoji="1" lang="ja-JP" altLang="en-US" dirty="0" smtClean="0"/>
                        <a:t> </a:t>
                      </a:r>
                      <a:r>
                        <a:rPr kumimoji="1" lang="ja-JP" altLang="en-US" dirty="0" smtClean="0"/>
                        <a:t>ロックバンド</a:t>
                      </a:r>
                      <a:endParaRPr kumimoji="1" lang="ja-JP" altLang="en-US" dirty="0"/>
                    </a:p>
                  </a:txBody>
                  <a:tcPr/>
                </a:tc>
              </a:tr>
              <a:tr h="370840">
                <a:tc>
                  <a:txBody>
                    <a:bodyPr/>
                    <a:lstStyle/>
                    <a:p>
                      <a:r>
                        <a:rPr kumimoji="1" lang="ja-JP" altLang="en-US" dirty="0" smtClean="0"/>
                        <a:t>マツゲ</a:t>
                      </a:r>
                      <a:endParaRPr kumimoji="1" lang="ja-JP" altLang="en-US" dirty="0"/>
                    </a:p>
                  </a:txBody>
                  <a:tcPr/>
                </a:tc>
                <a:tc>
                  <a:txBody>
                    <a:bodyPr/>
                    <a:lstStyle/>
                    <a:p>
                      <a:r>
                        <a:rPr kumimoji="1" lang="ja-JP" altLang="en-US" dirty="0" smtClean="0"/>
                        <a:t>名詞</a:t>
                      </a:r>
                      <a:endParaRPr kumimoji="1" lang="ja-JP" altLang="en-US" dirty="0"/>
                    </a:p>
                  </a:txBody>
                  <a:tcPr/>
                </a:tc>
                <a:tc>
                  <a:txBody>
                    <a:bodyPr/>
                    <a:lstStyle/>
                    <a:p>
                      <a:r>
                        <a:rPr kumimoji="1" lang="ja-JP" altLang="en-US" dirty="0" smtClean="0"/>
                        <a:t>普通名詞</a:t>
                      </a:r>
                      <a:endParaRPr kumimoji="1" lang="ja-JP" altLang="en-US" dirty="0"/>
                    </a:p>
                  </a:txBody>
                  <a:tcPr/>
                </a:tc>
                <a:tc>
                  <a:txBody>
                    <a:bodyPr/>
                    <a:lstStyle/>
                    <a:p>
                      <a:r>
                        <a:rPr kumimoji="1" lang="en-US" altLang="ja-JP" dirty="0" smtClean="0"/>
                        <a:t>[</a:t>
                      </a:r>
                      <a:r>
                        <a:rPr kumimoji="1" lang="ja-JP" altLang="en-US" dirty="0" smtClean="0"/>
                        <a:t>代</a:t>
                      </a:r>
                      <a:r>
                        <a:rPr kumimoji="1" lang="en-US" altLang="ja-JP" dirty="0" smtClean="0"/>
                        <a:t>] </a:t>
                      </a:r>
                      <a:r>
                        <a:rPr kumimoji="1" lang="ja-JP" altLang="en-US" dirty="0" smtClean="0"/>
                        <a:t>まつ毛</a:t>
                      </a:r>
                      <a:r>
                        <a:rPr kumimoji="1" lang="en-US" altLang="ja-JP" dirty="0" smtClean="0"/>
                        <a:t>/</a:t>
                      </a:r>
                      <a:r>
                        <a:rPr kumimoji="1" lang="ja-JP" altLang="en-US" dirty="0" smtClean="0"/>
                        <a:t>まつげ</a:t>
                      </a:r>
                      <a:endParaRPr kumimoji="1" lang="ja-JP" altLang="en-US" dirty="0"/>
                    </a:p>
                  </a:txBody>
                  <a:tcPr/>
                </a:tc>
              </a:tr>
              <a:tr h="370840">
                <a:tc>
                  <a:txBody>
                    <a:bodyPr/>
                    <a:lstStyle/>
                    <a:p>
                      <a:r>
                        <a:rPr kumimoji="1" lang="ja-JP" altLang="en-US" dirty="0" smtClean="0"/>
                        <a:t>スパゲティ</a:t>
                      </a:r>
                      <a:endParaRPr kumimoji="1" lang="ja-JP" altLang="en-US" dirty="0"/>
                    </a:p>
                  </a:txBody>
                  <a:tcPr/>
                </a:tc>
                <a:tc>
                  <a:txBody>
                    <a:bodyPr/>
                    <a:lstStyle/>
                    <a:p>
                      <a:r>
                        <a:rPr kumimoji="1" lang="ja-JP" altLang="en-US" dirty="0" smtClean="0"/>
                        <a:t>名詞</a:t>
                      </a:r>
                      <a:endParaRPr kumimoji="1" lang="ja-JP" altLang="en-US" dirty="0"/>
                    </a:p>
                  </a:txBody>
                  <a:tcPr/>
                </a:tc>
                <a:tc>
                  <a:txBody>
                    <a:bodyPr/>
                    <a:lstStyle/>
                    <a:p>
                      <a:r>
                        <a:rPr kumimoji="1" lang="ja-JP" altLang="en-US" dirty="0" smtClean="0"/>
                        <a:t>普通名詞</a:t>
                      </a:r>
                      <a:endParaRPr kumimoji="1" lang="ja-JP" altLang="en-US" dirty="0"/>
                    </a:p>
                  </a:txBody>
                  <a:tcPr/>
                </a:tc>
                <a:tc>
                  <a:txBody>
                    <a:bodyPr/>
                    <a:lstStyle/>
                    <a:p>
                      <a:r>
                        <a:rPr kumimoji="1" lang="en-US" altLang="ja-JP" dirty="0" smtClean="0"/>
                        <a:t>[</a:t>
                      </a:r>
                      <a:r>
                        <a:rPr kumimoji="1" lang="ja-JP" altLang="en-US" dirty="0" smtClean="0"/>
                        <a:t>代</a:t>
                      </a:r>
                      <a:r>
                        <a:rPr kumimoji="1" lang="en-US" altLang="ja-JP" dirty="0" smtClean="0"/>
                        <a:t>] </a:t>
                      </a:r>
                      <a:r>
                        <a:rPr kumimoji="1" lang="ja-JP" altLang="en-US" dirty="0" smtClean="0"/>
                        <a:t>スパゲッティ</a:t>
                      </a:r>
                      <a:r>
                        <a:rPr kumimoji="1" lang="en-US" altLang="ja-JP" dirty="0" smtClean="0"/>
                        <a:t>/</a:t>
                      </a:r>
                      <a:r>
                        <a:rPr kumimoji="1" lang="ja-JP" altLang="en-US" dirty="0" smtClean="0"/>
                        <a:t>スパゲッティ</a:t>
                      </a:r>
                      <a:endParaRPr kumimoji="1" lang="ja-JP" altLang="en-US" dirty="0"/>
                    </a:p>
                  </a:txBody>
                  <a:tcPr/>
                </a:tc>
              </a:tr>
              <a:tr h="370840">
                <a:tc>
                  <a:txBody>
                    <a:bodyPr/>
                    <a:lstStyle/>
                    <a:p>
                      <a:r>
                        <a:rPr kumimoji="1" lang="ja-JP" altLang="en-US" dirty="0" smtClean="0"/>
                        <a:t>スパゲティ</a:t>
                      </a:r>
                      <a:r>
                        <a:rPr kumimoji="1" lang="ja-JP" altLang="en-US" dirty="0" smtClean="0"/>
                        <a:t>ー</a:t>
                      </a:r>
                      <a:endParaRPr kumimoji="1" lang="ja-JP" altLang="en-US" dirty="0"/>
                    </a:p>
                  </a:txBody>
                  <a:tcPr/>
                </a:tc>
                <a:tc>
                  <a:txBody>
                    <a:bodyPr/>
                    <a:lstStyle/>
                    <a:p>
                      <a:r>
                        <a:rPr kumimoji="1" lang="ja-JP" altLang="en-US" dirty="0" smtClean="0"/>
                        <a:t>名詞</a:t>
                      </a:r>
                      <a:endParaRPr kumimoji="1" lang="ja-JP" altLang="en-US" dirty="0"/>
                    </a:p>
                  </a:txBody>
                  <a:tcPr/>
                </a:tc>
                <a:tc>
                  <a:txBody>
                    <a:bodyPr/>
                    <a:lstStyle/>
                    <a:p>
                      <a:r>
                        <a:rPr kumimoji="1" lang="ja-JP" altLang="en-US" dirty="0" smtClean="0"/>
                        <a:t>普通名詞</a:t>
                      </a:r>
                      <a:endParaRPr kumimoji="1" lang="ja-JP" altLang="en-US" dirty="0"/>
                    </a:p>
                  </a:txBody>
                  <a:tcPr/>
                </a:tc>
                <a:tc>
                  <a:txBody>
                    <a:bodyPr/>
                    <a:lstStyle/>
                    <a:p>
                      <a:r>
                        <a:rPr kumimoji="1" lang="en-US" altLang="ja-JP" dirty="0" smtClean="0"/>
                        <a:t>[</a:t>
                      </a:r>
                      <a:r>
                        <a:rPr kumimoji="1" lang="ja-JP" altLang="en-US" dirty="0" smtClean="0"/>
                        <a:t>代</a:t>
                      </a:r>
                      <a:r>
                        <a:rPr kumimoji="1" lang="en-US" altLang="ja-JP" dirty="0" smtClean="0"/>
                        <a:t>] </a:t>
                      </a:r>
                      <a:r>
                        <a:rPr kumimoji="1" lang="ja-JP" altLang="en-US" dirty="0" smtClean="0"/>
                        <a:t>スパゲッティ</a:t>
                      </a:r>
                      <a:r>
                        <a:rPr kumimoji="1" lang="en-US" altLang="ja-JP" dirty="0" smtClean="0"/>
                        <a:t>/</a:t>
                      </a:r>
                      <a:r>
                        <a:rPr kumimoji="1" lang="ja-JP" altLang="en-US" dirty="0" smtClean="0"/>
                        <a:t>スパゲッティ</a:t>
                      </a:r>
                      <a:endParaRPr kumimoji="1" lang="ja-JP" altLang="en-US" dirty="0"/>
                    </a:p>
                  </a:txBody>
                  <a:tcPr/>
                </a:tc>
              </a:tr>
            </a:tbl>
          </a:graphicData>
        </a:graphic>
      </p:graphicFrame>
      <p:graphicFrame>
        <p:nvGraphicFramePr>
          <p:cNvPr id="5" name="コンテンツ プレースホルダー 3"/>
          <p:cNvGraphicFramePr>
            <a:graphicFrameLocks/>
          </p:cNvGraphicFramePr>
          <p:nvPr>
            <p:extLst>
              <p:ext uri="{D42A27DB-BD31-4B8C-83A1-F6EECF244321}">
                <p14:modId xmlns:p14="http://schemas.microsoft.com/office/powerpoint/2010/main" val="2795489726"/>
              </p:ext>
            </p:extLst>
          </p:nvPr>
        </p:nvGraphicFramePr>
        <p:xfrm>
          <a:off x="2070888" y="4665133"/>
          <a:ext cx="5081864" cy="1854200"/>
        </p:xfrm>
        <a:graphic>
          <a:graphicData uri="http://schemas.openxmlformats.org/drawingml/2006/table">
            <a:tbl>
              <a:tblPr firstRow="1" bandRow="1">
                <a:tableStyleId>{284E427A-3D55-4303-BF80-6455036E1DE7}</a:tableStyleId>
              </a:tblPr>
              <a:tblGrid>
                <a:gridCol w="2470220"/>
                <a:gridCol w="2611644"/>
              </a:tblGrid>
              <a:tr h="370840">
                <a:tc>
                  <a:txBody>
                    <a:bodyPr/>
                    <a:lstStyle/>
                    <a:p>
                      <a:pPr algn="ctr"/>
                      <a:r>
                        <a:rPr kumimoji="1" lang="ja-JP" altLang="en-US" dirty="0" smtClean="0"/>
                        <a:t>複数形態素</a:t>
                      </a:r>
                      <a:endParaRPr kumimoji="1" lang="ja-JP" altLang="en-US" dirty="0"/>
                    </a:p>
                  </a:txBody>
                  <a:tcPr/>
                </a:tc>
                <a:tc>
                  <a:txBody>
                    <a:bodyPr/>
                    <a:lstStyle/>
                    <a:p>
                      <a:pPr algn="ctr"/>
                      <a:r>
                        <a:rPr kumimoji="1" lang="ja-JP" altLang="en-US" dirty="0" smtClean="0"/>
                        <a:t>付与する情報</a:t>
                      </a:r>
                      <a:endParaRPr kumimoji="1" lang="ja-JP" altLang="en-US" dirty="0"/>
                    </a:p>
                  </a:txBody>
                  <a:tcPr/>
                </a:tc>
              </a:tr>
              <a:tr h="370840">
                <a:tc>
                  <a:txBody>
                    <a:bodyPr/>
                    <a:lstStyle/>
                    <a:p>
                      <a:r>
                        <a:rPr kumimoji="1" lang="ja-JP" altLang="en-US" dirty="0" smtClean="0"/>
                        <a:t>湯川 </a:t>
                      </a:r>
                      <a:r>
                        <a:rPr kumimoji="1" lang="en-US" altLang="ja-JP" dirty="0" smtClean="0"/>
                        <a:t>+</a:t>
                      </a:r>
                      <a:r>
                        <a:rPr kumimoji="1" lang="ja-JP" altLang="en-US" dirty="0" smtClean="0"/>
                        <a:t> 秀樹</a:t>
                      </a:r>
                      <a:endParaRPr kumimoji="1" lang="ja-JP" altLang="en-US" dirty="0"/>
                    </a:p>
                  </a:txBody>
                  <a:tcPr/>
                </a:tc>
                <a:tc>
                  <a:txBody>
                    <a:bodyPr/>
                    <a:lstStyle/>
                    <a:p>
                      <a:r>
                        <a:rPr kumimoji="1" lang="en-US" altLang="ja-JP" dirty="0" smtClean="0"/>
                        <a:t>[</a:t>
                      </a:r>
                      <a:r>
                        <a:rPr kumimoji="1" lang="ja-JP" altLang="en-US" dirty="0" smtClean="0"/>
                        <a:t>上</a:t>
                      </a:r>
                      <a:r>
                        <a:rPr kumimoji="1" lang="en-US" altLang="ja-JP" dirty="0" smtClean="0"/>
                        <a:t>]</a:t>
                      </a:r>
                      <a:r>
                        <a:rPr kumimoji="1" lang="ja-JP" altLang="en-US" dirty="0" smtClean="0"/>
                        <a:t> </a:t>
                      </a:r>
                      <a:r>
                        <a:rPr kumimoji="1" lang="ja-JP" altLang="en-US" dirty="0" smtClean="0"/>
                        <a:t>理論物理学者</a:t>
                      </a:r>
                      <a:endParaRPr kumimoji="1" lang="ja-JP" altLang="en-US" dirty="0"/>
                    </a:p>
                  </a:txBody>
                  <a:tcPr/>
                </a:tc>
              </a:tr>
              <a:tr h="370840">
                <a:tc>
                  <a:txBody>
                    <a:bodyPr/>
                    <a:lstStyle/>
                    <a:p>
                      <a:r>
                        <a:rPr kumimoji="1" lang="ja-JP" altLang="en-US" dirty="0" smtClean="0"/>
                        <a:t>ラファエル </a:t>
                      </a:r>
                      <a:r>
                        <a:rPr kumimoji="1" lang="en-US" altLang="ja-JP" dirty="0" smtClean="0"/>
                        <a:t>+</a:t>
                      </a:r>
                      <a:r>
                        <a:rPr kumimoji="1" lang="ja-JP" altLang="en-US" dirty="0" smtClean="0"/>
                        <a:t> ・ </a:t>
                      </a:r>
                      <a:r>
                        <a:rPr kumimoji="1" lang="en-US" altLang="ja-JP" dirty="0" smtClean="0"/>
                        <a:t>+</a:t>
                      </a:r>
                      <a:r>
                        <a:rPr kumimoji="1" lang="ja-JP" altLang="en-US" dirty="0" smtClean="0"/>
                        <a:t> ナダル</a:t>
                      </a:r>
                      <a:endParaRPr kumimoji="1" lang="ja-JP" altLang="en-US" dirty="0"/>
                    </a:p>
                  </a:txBody>
                  <a:tcPr/>
                </a:tc>
                <a:tc>
                  <a:txBody>
                    <a:bodyPr/>
                    <a:lstStyle/>
                    <a:p>
                      <a:r>
                        <a:rPr kumimoji="1" lang="en-US" altLang="ja-JP" dirty="0" smtClean="0"/>
                        <a:t>[</a:t>
                      </a:r>
                      <a:r>
                        <a:rPr kumimoji="1" lang="ja-JP" altLang="en-US" dirty="0" smtClean="0"/>
                        <a:t>上</a:t>
                      </a:r>
                      <a:r>
                        <a:rPr kumimoji="1" lang="en-US" altLang="ja-JP" dirty="0" smtClean="0"/>
                        <a:t>]</a:t>
                      </a:r>
                      <a:r>
                        <a:rPr kumimoji="1" lang="ja-JP" altLang="en-US" dirty="0" smtClean="0"/>
                        <a:t> </a:t>
                      </a:r>
                      <a:r>
                        <a:rPr kumimoji="1" lang="ja-JP" altLang="en-US" dirty="0" smtClean="0"/>
                        <a:t>男子プロテニス選手</a:t>
                      </a:r>
                      <a:endParaRPr kumimoji="1" lang="ja-JP" altLang="en-US" dirty="0"/>
                    </a:p>
                  </a:txBody>
                  <a:tcPr/>
                </a:tc>
              </a:tr>
              <a:tr h="370840">
                <a:tc>
                  <a:txBody>
                    <a:bodyPr/>
                    <a:lstStyle/>
                    <a:p>
                      <a:r>
                        <a:rPr kumimoji="1" lang="ja-JP" altLang="en-US" dirty="0" smtClean="0"/>
                        <a:t>スーパー </a:t>
                      </a:r>
                      <a:r>
                        <a:rPr kumimoji="1" lang="en-US" altLang="ja-JP" dirty="0" smtClean="0"/>
                        <a:t>+</a:t>
                      </a:r>
                      <a:r>
                        <a:rPr kumimoji="1" lang="ja-JP" altLang="en-US" dirty="0" smtClean="0"/>
                        <a:t> カミオカンデ</a:t>
                      </a:r>
                      <a:endParaRPr kumimoji="1" lang="ja-JP" altLang="en-US" dirty="0"/>
                    </a:p>
                  </a:txBody>
                  <a:tcPr/>
                </a:tc>
                <a:tc>
                  <a:txBody>
                    <a:bodyPr/>
                    <a:lstStyle/>
                    <a:p>
                      <a:r>
                        <a:rPr kumimoji="1" lang="en-US" altLang="ja-JP" dirty="0" smtClean="0"/>
                        <a:t>[</a:t>
                      </a:r>
                      <a:r>
                        <a:rPr kumimoji="1" lang="ja-JP" altLang="en-US" dirty="0" smtClean="0"/>
                        <a:t>上</a:t>
                      </a:r>
                      <a:r>
                        <a:rPr kumimoji="1" lang="en-US" altLang="ja-JP" dirty="0" smtClean="0"/>
                        <a:t>]</a:t>
                      </a:r>
                      <a:r>
                        <a:rPr kumimoji="1" lang="ja-JP" altLang="en-US" dirty="0" smtClean="0"/>
                        <a:t> </a:t>
                      </a:r>
                      <a:r>
                        <a:rPr kumimoji="1" lang="ja-JP" altLang="en-US" dirty="0" smtClean="0"/>
                        <a:t>ニュートリノ検出装置</a:t>
                      </a:r>
                      <a:endParaRPr kumimoji="1" lang="ja-JP" altLang="en-US" dirty="0"/>
                    </a:p>
                  </a:txBody>
                  <a:tcPr/>
                </a:tc>
              </a:tr>
              <a:tr h="370840">
                <a:tc>
                  <a:txBody>
                    <a:bodyPr/>
                    <a:lstStyle/>
                    <a:p>
                      <a:r>
                        <a:rPr kumimoji="1" lang="en-US" altLang="ja-JP" dirty="0" smtClean="0"/>
                        <a:t>ThinkPad + 600</a:t>
                      </a:r>
                      <a:endParaRPr kumimoji="1" lang="ja-JP" altLang="en-US" dirty="0"/>
                    </a:p>
                  </a:txBody>
                  <a:tcPr/>
                </a:tc>
                <a:tc>
                  <a:txBody>
                    <a:bodyPr/>
                    <a:lstStyle/>
                    <a:p>
                      <a:r>
                        <a:rPr kumimoji="1" lang="en-US" altLang="ja-JP" dirty="0" smtClean="0"/>
                        <a:t>[</a:t>
                      </a:r>
                      <a:r>
                        <a:rPr kumimoji="1" lang="ja-JP" altLang="en-US" dirty="0" smtClean="0"/>
                        <a:t>上</a:t>
                      </a:r>
                      <a:r>
                        <a:rPr kumimoji="1" lang="en-US" altLang="ja-JP" dirty="0" smtClean="0"/>
                        <a:t>]</a:t>
                      </a:r>
                      <a:r>
                        <a:rPr kumimoji="1" lang="ja-JP" altLang="en-US" dirty="0" smtClean="0"/>
                        <a:t> </a:t>
                      </a:r>
                      <a:r>
                        <a:rPr kumimoji="1" lang="ja-JP" altLang="en-US" dirty="0" smtClean="0"/>
                        <a:t>ノートパソコン</a:t>
                      </a:r>
                      <a:endParaRPr kumimoji="1" lang="ja-JP" altLang="en-US" dirty="0"/>
                    </a:p>
                  </a:txBody>
                  <a:tcPr/>
                </a:tc>
              </a:tr>
            </a:tbl>
          </a:graphicData>
        </a:graphic>
      </p:graphicFrame>
      <p:sp>
        <p:nvSpPr>
          <p:cNvPr id="6" name="角丸四角形 5"/>
          <p:cNvSpPr/>
          <p:nvPr/>
        </p:nvSpPr>
        <p:spPr>
          <a:xfrm>
            <a:off x="188132" y="1411191"/>
            <a:ext cx="1583445" cy="45471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2000" dirty="0" smtClean="0"/>
              <a:t>JUMAN</a:t>
            </a:r>
            <a:r>
              <a:rPr kumimoji="1" lang="ja-JP" altLang="en-US" sz="2000" dirty="0" smtClean="0"/>
              <a:t>辞書</a:t>
            </a:r>
            <a:endParaRPr kumimoji="1" lang="ja-JP" altLang="en-US" sz="2000" dirty="0"/>
          </a:p>
        </p:txBody>
      </p:sp>
      <p:sp>
        <p:nvSpPr>
          <p:cNvPr id="7" name="角丸四角形 6"/>
          <p:cNvSpPr/>
          <p:nvPr/>
        </p:nvSpPr>
        <p:spPr>
          <a:xfrm>
            <a:off x="199430" y="4665133"/>
            <a:ext cx="1583445" cy="45471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2000" dirty="0" smtClean="0"/>
              <a:t>KNP</a:t>
            </a:r>
            <a:r>
              <a:rPr kumimoji="1" lang="ja-JP" altLang="en-US" sz="2000" dirty="0" smtClean="0"/>
              <a:t>辞書</a:t>
            </a:r>
            <a:endParaRPr kumimoji="1" lang="ja-JP" altLang="en-US" sz="2000" dirty="0"/>
          </a:p>
        </p:txBody>
      </p:sp>
    </p:spTree>
    <p:extLst>
      <p:ext uri="{BB962C8B-B14F-4D97-AF65-F5344CB8AC3E}">
        <p14:creationId xmlns:p14="http://schemas.microsoft.com/office/powerpoint/2010/main" val="149099783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Web</a:t>
            </a:r>
            <a:r>
              <a:rPr lang="ja-JP" altLang="en-US" dirty="0" smtClean="0"/>
              <a:t>テキストから構築された辞書</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793812730"/>
              </p:ext>
            </p:extLst>
          </p:nvPr>
        </p:nvGraphicFramePr>
        <p:xfrm>
          <a:off x="1659466" y="2181069"/>
          <a:ext cx="6538942" cy="2773680"/>
        </p:xfrm>
        <a:graphic>
          <a:graphicData uri="http://schemas.openxmlformats.org/drawingml/2006/table">
            <a:tbl>
              <a:tblPr firstRow="1" bandRow="1">
                <a:tableStyleId>{3C2FFA5D-87B4-456A-9821-1D502468CF0F}</a:tableStyleId>
              </a:tblPr>
              <a:tblGrid>
                <a:gridCol w="1541780"/>
                <a:gridCol w="944880"/>
                <a:gridCol w="1465580"/>
                <a:gridCol w="2586702"/>
              </a:tblGrid>
              <a:tr h="370840">
                <a:tc>
                  <a:txBody>
                    <a:bodyPr/>
                    <a:lstStyle/>
                    <a:p>
                      <a:pPr algn="ctr"/>
                      <a:r>
                        <a:rPr kumimoji="1" lang="ja-JP" altLang="en-US" sz="2000" dirty="0" smtClean="0"/>
                        <a:t>見出し語</a:t>
                      </a:r>
                      <a:endParaRPr kumimoji="1" lang="ja-JP" altLang="en-US" sz="2000" dirty="0"/>
                    </a:p>
                  </a:txBody>
                  <a:tcPr/>
                </a:tc>
                <a:tc>
                  <a:txBody>
                    <a:bodyPr/>
                    <a:lstStyle/>
                    <a:p>
                      <a:pPr algn="ctr"/>
                      <a:r>
                        <a:rPr kumimoji="1" lang="ja-JP" altLang="en-US" sz="2000" dirty="0" smtClean="0"/>
                        <a:t>品詞</a:t>
                      </a:r>
                      <a:endParaRPr kumimoji="1" lang="ja-JP" altLang="en-US" sz="2000" dirty="0"/>
                    </a:p>
                  </a:txBody>
                  <a:tcPr/>
                </a:tc>
                <a:tc>
                  <a:txBody>
                    <a:bodyPr/>
                    <a:lstStyle/>
                    <a:p>
                      <a:pPr algn="ctr"/>
                      <a:r>
                        <a:rPr kumimoji="1" lang="ja-JP" altLang="en-US" sz="2000" dirty="0" smtClean="0"/>
                        <a:t>品詞細分類</a:t>
                      </a:r>
                      <a:endParaRPr kumimoji="1" lang="ja-JP" altLang="en-US" sz="2000" dirty="0"/>
                    </a:p>
                  </a:txBody>
                  <a:tcPr/>
                </a:tc>
                <a:tc>
                  <a:txBody>
                    <a:bodyPr/>
                    <a:lstStyle/>
                    <a:p>
                      <a:pPr algn="ctr"/>
                      <a:r>
                        <a:rPr kumimoji="1" lang="ja-JP" altLang="en-US" sz="2000" dirty="0" smtClean="0"/>
                        <a:t>意味情報</a:t>
                      </a:r>
                      <a:endParaRPr kumimoji="1" lang="ja-JP" altLang="en-US" sz="2000" dirty="0"/>
                    </a:p>
                  </a:txBody>
                  <a:tcPr/>
                </a:tc>
              </a:tr>
              <a:tr h="370840">
                <a:tc>
                  <a:txBody>
                    <a:bodyPr/>
                    <a:lstStyle/>
                    <a:p>
                      <a:r>
                        <a:rPr kumimoji="1" lang="ja-JP" altLang="en-US" sz="2000" dirty="0" smtClean="0"/>
                        <a:t>がんがる</a:t>
                      </a:r>
                      <a:endParaRPr kumimoji="1" lang="ja-JP" altLang="en-US" sz="2000" dirty="0"/>
                    </a:p>
                  </a:txBody>
                  <a:tcPr/>
                </a:tc>
                <a:tc>
                  <a:txBody>
                    <a:bodyPr/>
                    <a:lstStyle/>
                    <a:p>
                      <a:r>
                        <a:rPr kumimoji="1" lang="ja-JP" altLang="en-US" sz="2000" dirty="0" smtClean="0"/>
                        <a:t>動詞</a:t>
                      </a:r>
                      <a:endParaRPr kumimoji="1" lang="ja-JP" altLang="en-US" sz="2000" dirty="0"/>
                    </a:p>
                  </a:txBody>
                  <a:tcPr/>
                </a:tc>
                <a:tc>
                  <a:txBody>
                    <a:bodyPr/>
                    <a:lstStyle/>
                    <a:p>
                      <a:r>
                        <a:rPr kumimoji="1" lang="ja-JP" altLang="en-US" sz="2000" dirty="0" smtClean="0"/>
                        <a:t>ー</a:t>
                      </a:r>
                      <a:endParaRPr kumimoji="1" lang="ja-JP" altLang="en-US" sz="2000" dirty="0"/>
                    </a:p>
                  </a:txBody>
                  <a:tcPr/>
                </a:tc>
                <a:tc>
                  <a:txBody>
                    <a:bodyPr/>
                    <a:lstStyle/>
                    <a:p>
                      <a:endParaRPr kumimoji="1" lang="ja-JP" altLang="en-US" sz="2000" dirty="0"/>
                    </a:p>
                  </a:txBody>
                  <a:tcPr/>
                </a:tc>
              </a:tr>
              <a:tr h="370840">
                <a:tc>
                  <a:txBody>
                    <a:bodyPr/>
                    <a:lstStyle/>
                    <a:p>
                      <a:r>
                        <a:rPr kumimoji="1" lang="ja-JP" altLang="en-US" sz="2000" dirty="0" smtClean="0"/>
                        <a:t>カサつく</a:t>
                      </a:r>
                      <a:endParaRPr kumimoji="1" lang="ja-JP" altLang="en-US" sz="2000" dirty="0"/>
                    </a:p>
                  </a:txBody>
                  <a:tcPr/>
                </a:tc>
                <a:tc>
                  <a:txBody>
                    <a:bodyPr/>
                    <a:lstStyle/>
                    <a:p>
                      <a:r>
                        <a:rPr kumimoji="1" lang="ja-JP" altLang="en-US" sz="2000" dirty="0" smtClean="0"/>
                        <a:t>動詞</a:t>
                      </a:r>
                      <a:endParaRPr kumimoji="1" lang="ja-JP" altLang="en-US" sz="2000" dirty="0"/>
                    </a:p>
                  </a:txBody>
                  <a:tcPr/>
                </a:tc>
                <a:tc>
                  <a:txBody>
                    <a:bodyPr/>
                    <a:lstStyle/>
                    <a:p>
                      <a:r>
                        <a:rPr kumimoji="1" lang="ja-JP" altLang="en-US" sz="2000" dirty="0" smtClean="0"/>
                        <a:t>ー</a:t>
                      </a:r>
                      <a:endParaRPr kumimoji="1" lang="ja-JP" altLang="en-US" sz="2000" dirty="0"/>
                    </a:p>
                  </a:txBody>
                  <a:tcPr/>
                </a:tc>
                <a:tc>
                  <a:txBody>
                    <a:bodyPr/>
                    <a:lstStyle/>
                    <a:p>
                      <a:r>
                        <a:rPr kumimoji="1" lang="en-US" altLang="ja-JP" sz="2000" dirty="0" smtClean="0"/>
                        <a:t>[</a:t>
                      </a:r>
                      <a:r>
                        <a:rPr kumimoji="1" lang="ja-JP" altLang="en-US" sz="2000" dirty="0" smtClean="0"/>
                        <a:t>代</a:t>
                      </a:r>
                      <a:r>
                        <a:rPr kumimoji="1" lang="en-US" altLang="ja-JP" sz="2000" dirty="0" smtClean="0"/>
                        <a:t>] </a:t>
                      </a:r>
                      <a:r>
                        <a:rPr kumimoji="1" lang="ja-JP" altLang="en-US" sz="2000" dirty="0" smtClean="0"/>
                        <a:t>かさつく</a:t>
                      </a:r>
                      <a:r>
                        <a:rPr kumimoji="1" lang="en-US" altLang="ja-JP" sz="2000" dirty="0" smtClean="0"/>
                        <a:t>/</a:t>
                      </a:r>
                      <a:r>
                        <a:rPr kumimoji="1" lang="ja-JP" altLang="en-US" sz="2000" dirty="0" smtClean="0"/>
                        <a:t>かさつく</a:t>
                      </a:r>
                      <a:endParaRPr kumimoji="1" lang="ja-JP" altLang="en-US" sz="2000" dirty="0"/>
                    </a:p>
                  </a:txBody>
                  <a:tcPr/>
                </a:tc>
              </a:tr>
              <a:tr h="370840">
                <a:tc>
                  <a:txBody>
                    <a:bodyPr/>
                    <a:lstStyle/>
                    <a:p>
                      <a:r>
                        <a:rPr kumimoji="1" lang="ja-JP" altLang="en-US" sz="2000" dirty="0" smtClean="0"/>
                        <a:t>アジャイルだ</a:t>
                      </a:r>
                      <a:endParaRPr kumimoji="1" lang="ja-JP" altLang="en-US" sz="2000" dirty="0"/>
                    </a:p>
                  </a:txBody>
                  <a:tcPr/>
                </a:tc>
                <a:tc>
                  <a:txBody>
                    <a:bodyPr/>
                    <a:lstStyle/>
                    <a:p>
                      <a:r>
                        <a:rPr kumimoji="1" lang="ja-JP" altLang="en-US" sz="2000" dirty="0" smtClean="0"/>
                        <a:t>形容詞</a:t>
                      </a:r>
                      <a:endParaRPr kumimoji="1" lang="ja-JP" altLang="en-US" sz="2000" dirty="0"/>
                    </a:p>
                  </a:txBody>
                  <a:tcPr/>
                </a:tc>
                <a:tc>
                  <a:txBody>
                    <a:bodyPr/>
                    <a:lstStyle/>
                    <a:p>
                      <a:r>
                        <a:rPr kumimoji="1" lang="ja-JP" altLang="en-US" sz="2000" dirty="0" smtClean="0"/>
                        <a:t>ー</a:t>
                      </a:r>
                      <a:endParaRPr kumimoji="1" lang="ja-JP" altLang="en-US" sz="2000" dirty="0"/>
                    </a:p>
                  </a:txBody>
                  <a:tcPr/>
                </a:tc>
                <a:tc>
                  <a:txBody>
                    <a:bodyPr/>
                    <a:lstStyle/>
                    <a:p>
                      <a:endParaRPr kumimoji="1" lang="ja-JP" altLang="en-US" sz="2000" dirty="0"/>
                    </a:p>
                  </a:txBody>
                  <a:tcPr/>
                </a:tc>
              </a:tr>
              <a:tr h="370840">
                <a:tc>
                  <a:txBody>
                    <a:bodyPr/>
                    <a:lstStyle/>
                    <a:p>
                      <a:r>
                        <a:rPr kumimoji="1" lang="ja-JP" altLang="en-US" sz="2000" dirty="0" smtClean="0"/>
                        <a:t>ビミョーだ</a:t>
                      </a:r>
                      <a:endParaRPr kumimoji="1" lang="ja-JP" altLang="en-US" sz="2000" dirty="0"/>
                    </a:p>
                  </a:txBody>
                  <a:tcPr/>
                </a:tc>
                <a:tc>
                  <a:txBody>
                    <a:bodyPr/>
                    <a:lstStyle/>
                    <a:p>
                      <a:r>
                        <a:rPr kumimoji="1" lang="ja-JP" altLang="en-US" sz="2000" dirty="0" smtClean="0"/>
                        <a:t>形容詞</a:t>
                      </a:r>
                      <a:endParaRPr kumimoji="1" lang="ja-JP" altLang="en-US" sz="2000" dirty="0"/>
                    </a:p>
                  </a:txBody>
                  <a:tcPr/>
                </a:tc>
                <a:tc>
                  <a:txBody>
                    <a:bodyPr/>
                    <a:lstStyle/>
                    <a:p>
                      <a:r>
                        <a:rPr kumimoji="1" lang="ja-JP" altLang="en-US" sz="2000" dirty="0" smtClean="0"/>
                        <a:t>ー</a:t>
                      </a:r>
                      <a:endParaRPr kumimoji="1" lang="ja-JP" altLang="en-US" sz="2000" dirty="0"/>
                    </a:p>
                  </a:txBody>
                  <a:tcPr/>
                </a:tc>
                <a:tc>
                  <a:txBody>
                    <a:bodyPr/>
                    <a:lstStyle/>
                    <a:p>
                      <a:r>
                        <a:rPr kumimoji="1" lang="en-US" altLang="ja-JP" sz="2000" dirty="0" smtClean="0"/>
                        <a:t>[</a:t>
                      </a:r>
                      <a:r>
                        <a:rPr kumimoji="1" lang="ja-JP" altLang="en-US" sz="2000" dirty="0" smtClean="0"/>
                        <a:t>代</a:t>
                      </a:r>
                      <a:r>
                        <a:rPr kumimoji="1" lang="en-US" altLang="ja-JP" sz="2000" dirty="0" smtClean="0"/>
                        <a:t>]</a:t>
                      </a:r>
                      <a:r>
                        <a:rPr kumimoji="1" lang="ja-JP" altLang="en-US" sz="2000" dirty="0" smtClean="0"/>
                        <a:t> </a:t>
                      </a:r>
                      <a:r>
                        <a:rPr kumimoji="1" lang="ja-JP" altLang="en-US" sz="2000" dirty="0" smtClean="0"/>
                        <a:t>微妙だ</a:t>
                      </a:r>
                      <a:r>
                        <a:rPr kumimoji="1" lang="en-US" altLang="ja-JP" sz="2000" dirty="0" smtClean="0"/>
                        <a:t>/</a:t>
                      </a:r>
                      <a:r>
                        <a:rPr kumimoji="1" lang="ja-JP" altLang="en-US" sz="2000" dirty="0" smtClean="0"/>
                        <a:t>びみょうだ</a:t>
                      </a:r>
                      <a:endParaRPr kumimoji="1" lang="ja-JP" altLang="en-US" sz="2000" dirty="0"/>
                    </a:p>
                  </a:txBody>
                  <a:tcPr/>
                </a:tc>
              </a:tr>
              <a:tr h="370840">
                <a:tc>
                  <a:txBody>
                    <a:bodyPr/>
                    <a:lstStyle/>
                    <a:p>
                      <a:r>
                        <a:rPr kumimoji="1" lang="ja-JP" altLang="en-US" sz="2000" dirty="0" smtClean="0"/>
                        <a:t>待受</a:t>
                      </a:r>
                      <a:endParaRPr kumimoji="1" lang="ja-JP" altLang="en-US" sz="2000" dirty="0"/>
                    </a:p>
                  </a:txBody>
                  <a:tcPr/>
                </a:tc>
                <a:tc>
                  <a:txBody>
                    <a:bodyPr/>
                    <a:lstStyle/>
                    <a:p>
                      <a:r>
                        <a:rPr kumimoji="1" lang="ja-JP" altLang="en-US" sz="2000" dirty="0" smtClean="0"/>
                        <a:t>名詞</a:t>
                      </a:r>
                      <a:endParaRPr kumimoji="1" lang="ja-JP" altLang="en-US" sz="2000" dirty="0"/>
                    </a:p>
                  </a:txBody>
                  <a:tcPr/>
                </a:tc>
                <a:tc>
                  <a:txBody>
                    <a:bodyPr/>
                    <a:lstStyle/>
                    <a:p>
                      <a:r>
                        <a:rPr kumimoji="1" lang="ja-JP" altLang="en-US" sz="2000" dirty="0" smtClean="0"/>
                        <a:t>普通名詞</a:t>
                      </a:r>
                      <a:endParaRPr kumimoji="1" lang="ja-JP" altLang="en-US" sz="2000" dirty="0"/>
                    </a:p>
                  </a:txBody>
                  <a:tcPr/>
                </a:tc>
                <a:tc>
                  <a:txBody>
                    <a:bodyPr/>
                    <a:lstStyle/>
                    <a:p>
                      <a:endParaRPr kumimoji="1" lang="ja-JP" altLang="en-US" sz="2000" dirty="0"/>
                    </a:p>
                  </a:txBody>
                  <a:tcPr/>
                </a:tc>
              </a:tr>
              <a:tr h="370840">
                <a:tc>
                  <a:txBody>
                    <a:bodyPr/>
                    <a:lstStyle/>
                    <a:p>
                      <a:r>
                        <a:rPr kumimoji="1" lang="ja-JP" altLang="en-US" sz="2000" dirty="0" smtClean="0"/>
                        <a:t>大學</a:t>
                      </a:r>
                      <a:endParaRPr kumimoji="1" lang="ja-JP" altLang="en-US" sz="2000" dirty="0"/>
                    </a:p>
                  </a:txBody>
                  <a:tcPr/>
                </a:tc>
                <a:tc>
                  <a:txBody>
                    <a:bodyPr/>
                    <a:lstStyle/>
                    <a:p>
                      <a:r>
                        <a:rPr kumimoji="1" lang="ja-JP" altLang="en-US" sz="2000" dirty="0" smtClean="0"/>
                        <a:t>名詞</a:t>
                      </a:r>
                      <a:endParaRPr kumimoji="1" lang="ja-JP" altLang="en-US" sz="2000" dirty="0"/>
                    </a:p>
                  </a:txBody>
                  <a:tcPr/>
                </a:tc>
                <a:tc>
                  <a:txBody>
                    <a:bodyPr/>
                    <a:lstStyle/>
                    <a:p>
                      <a:r>
                        <a:rPr kumimoji="1" lang="ja-JP" altLang="en-US" sz="2000" dirty="0" smtClean="0"/>
                        <a:t>普通名詞</a:t>
                      </a:r>
                      <a:endParaRPr kumimoji="1" lang="ja-JP" altLang="en-US" sz="2000" dirty="0"/>
                    </a:p>
                  </a:txBody>
                  <a:tcPr/>
                </a:tc>
                <a:tc>
                  <a:txBody>
                    <a:bodyPr/>
                    <a:lstStyle/>
                    <a:p>
                      <a:r>
                        <a:rPr kumimoji="1" lang="en-US" altLang="ja-JP" sz="2000" dirty="0" smtClean="0"/>
                        <a:t>[</a:t>
                      </a:r>
                      <a:r>
                        <a:rPr kumimoji="1" lang="ja-JP" altLang="en-US" sz="2000" dirty="0" smtClean="0"/>
                        <a:t>代</a:t>
                      </a:r>
                      <a:r>
                        <a:rPr kumimoji="1" lang="en-US" altLang="ja-JP" sz="2000" dirty="0" smtClean="0"/>
                        <a:t>]</a:t>
                      </a:r>
                      <a:r>
                        <a:rPr kumimoji="1" lang="ja-JP" altLang="en-US" sz="2000" dirty="0" smtClean="0"/>
                        <a:t> </a:t>
                      </a:r>
                      <a:r>
                        <a:rPr kumimoji="1" lang="ja-JP" altLang="en-US" sz="2000" dirty="0" smtClean="0"/>
                        <a:t>大学</a:t>
                      </a:r>
                      <a:r>
                        <a:rPr kumimoji="1" lang="en-US" altLang="ja-JP" sz="2000" dirty="0" smtClean="0"/>
                        <a:t>/</a:t>
                      </a:r>
                      <a:r>
                        <a:rPr kumimoji="1" lang="ja-JP" altLang="en-US" sz="2000" dirty="0" smtClean="0"/>
                        <a:t>だいがく</a:t>
                      </a:r>
                      <a:endParaRPr kumimoji="1" lang="ja-JP" altLang="en-US" sz="2000" dirty="0"/>
                    </a:p>
                  </a:txBody>
                  <a:tcPr/>
                </a:tc>
              </a:tr>
            </a:tbl>
          </a:graphicData>
        </a:graphic>
      </p:graphicFrame>
    </p:spTree>
    <p:extLst>
      <p:ext uri="{BB962C8B-B14F-4D97-AF65-F5344CB8AC3E}">
        <p14:creationId xmlns:p14="http://schemas.microsoft.com/office/powerpoint/2010/main" val="276594174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Web</a:t>
            </a:r>
            <a:r>
              <a:rPr kumimoji="1" lang="ja-JP" altLang="en-US" dirty="0" smtClean="0"/>
              <a:t>テキストの解析例</a:t>
            </a:r>
            <a:endParaRPr kumimoji="1" lang="ja-JP" altLang="en-US" dirty="0"/>
          </a:p>
        </p:txBody>
      </p:sp>
      <p:sp>
        <p:nvSpPr>
          <p:cNvPr id="5" name="テキスト ボックス 4"/>
          <p:cNvSpPr txBox="1"/>
          <p:nvPr/>
        </p:nvSpPr>
        <p:spPr>
          <a:xfrm>
            <a:off x="491066" y="1439336"/>
            <a:ext cx="8229600" cy="830997"/>
          </a:xfrm>
          <a:prstGeom prst="rect">
            <a:avLst/>
          </a:prstGeom>
          <a:noFill/>
          <a:ln w="19050">
            <a:solidFill>
              <a:schemeClr val="tx1"/>
            </a:solidFill>
          </a:ln>
        </p:spPr>
        <p:txBody>
          <a:bodyPr wrap="square" rtlCol="0">
            <a:spAutoFit/>
          </a:bodyPr>
          <a:lstStyle/>
          <a:p>
            <a:r>
              <a:rPr lang="ja-JP" altLang="en-US" sz="2400" dirty="0" smtClean="0"/>
              <a:t>矢印 </a:t>
            </a:r>
            <a:r>
              <a:rPr lang="ja-JP" altLang="en-US" sz="2400" dirty="0"/>
              <a:t>を 伸ばして る と アンカー 位置 が 勝手に </a:t>
            </a:r>
            <a:r>
              <a:rPr lang="ja-JP" altLang="en-US" sz="2400" dirty="0" smtClean="0">
                <a:solidFill>
                  <a:srgbClr val="4F81BD"/>
                </a:solidFill>
              </a:rPr>
              <a:t>ズ</a:t>
            </a:r>
            <a:r>
              <a:rPr lang="ja-JP" altLang="en-US" sz="2400" dirty="0" smtClean="0">
                <a:solidFill>
                  <a:srgbClr val="4F81BD"/>
                </a:solidFill>
              </a:rPr>
              <a:t>レ</a:t>
            </a:r>
            <a:r>
              <a:rPr lang="ja-JP" altLang="en-US" sz="2400" dirty="0">
                <a:solidFill>
                  <a:srgbClr val="4F81BD"/>
                </a:solidFill>
              </a:rPr>
              <a:t>る</a:t>
            </a:r>
            <a:r>
              <a:rPr lang="ja-JP" altLang="en-US" sz="2400" dirty="0"/>
              <a:t> ・ ・ ・ </a:t>
            </a:r>
            <a:r>
              <a:rPr lang="ja-JP" altLang="en-US" sz="2400" dirty="0" smtClean="0"/>
              <a:t>。</a:t>
            </a:r>
            <a:endParaRPr lang="en-US" altLang="ja-JP" sz="2400" dirty="0" smtClean="0"/>
          </a:p>
          <a:p>
            <a:r>
              <a:rPr lang="ja-JP" altLang="en-US" sz="2400" dirty="0" smtClean="0">
                <a:solidFill>
                  <a:schemeClr val="accent6"/>
                </a:solidFill>
              </a:rPr>
              <a:t>ゼ</a:t>
            </a:r>
            <a:r>
              <a:rPr lang="ja-JP" altLang="en-US" sz="2400" dirty="0" smtClean="0">
                <a:solidFill>
                  <a:schemeClr val="accent6"/>
                </a:solidFill>
              </a:rPr>
              <a:t>ウス</a:t>
            </a:r>
            <a:r>
              <a:rPr lang="ja-JP" altLang="en-US" sz="2400" dirty="0" smtClean="0"/>
              <a:t> </a:t>
            </a:r>
            <a:r>
              <a:rPr lang="ja-JP" altLang="en-US" sz="2400" dirty="0"/>
              <a:t>の 陰謀 だ </a:t>
            </a:r>
            <a:r>
              <a:rPr lang="ja-JP" altLang="en-US" sz="2400" dirty="0" smtClean="0"/>
              <a:t>。</a:t>
            </a:r>
            <a:endParaRPr lang="en-US" altLang="ja-JP" sz="2400" dirty="0" smtClean="0"/>
          </a:p>
        </p:txBody>
      </p:sp>
      <p:sp>
        <p:nvSpPr>
          <p:cNvPr id="6" name="テキスト ボックス 5"/>
          <p:cNvSpPr txBox="1"/>
          <p:nvPr/>
        </p:nvSpPr>
        <p:spPr>
          <a:xfrm>
            <a:off x="491066" y="2597073"/>
            <a:ext cx="8229600" cy="830997"/>
          </a:xfrm>
          <a:prstGeom prst="rect">
            <a:avLst/>
          </a:prstGeom>
          <a:noFill/>
          <a:ln w="19050">
            <a:solidFill>
              <a:schemeClr val="tx1"/>
            </a:solidFill>
          </a:ln>
        </p:spPr>
        <p:txBody>
          <a:bodyPr wrap="square" rtlCol="0">
            <a:spAutoFit/>
          </a:bodyPr>
          <a:lstStyle/>
          <a:p>
            <a:r>
              <a:rPr lang="ja-JP" altLang="en-US" sz="2400" dirty="0" smtClean="0"/>
              <a:t>携帯 電話 の </a:t>
            </a:r>
            <a:r>
              <a:rPr lang="ja-JP" altLang="en-US" sz="2400" dirty="0" smtClean="0">
                <a:solidFill>
                  <a:schemeClr val="accent6"/>
                </a:solidFill>
              </a:rPr>
              <a:t>ＱＲ</a:t>
            </a:r>
            <a:r>
              <a:rPr lang="en-US" altLang="ja-JP" sz="2400" dirty="0" smtClean="0"/>
              <a:t> </a:t>
            </a:r>
            <a:r>
              <a:rPr lang="ja-JP" altLang="en-US" sz="2400" dirty="0" smtClean="0"/>
              <a:t>コード </a:t>
            </a:r>
            <a:r>
              <a:rPr lang="ja-JP" altLang="en-US" sz="2400" dirty="0" smtClean="0">
                <a:solidFill>
                  <a:schemeClr val="accent1"/>
                </a:solidFill>
              </a:rPr>
              <a:t>読取</a:t>
            </a:r>
            <a:r>
              <a:rPr lang="en-US" altLang="ja-JP" sz="2400" dirty="0" smtClean="0"/>
              <a:t> </a:t>
            </a:r>
            <a:r>
              <a:rPr lang="ja-JP" altLang="en-US" sz="2400" dirty="0" smtClean="0"/>
              <a:t>機能 を 利用 して 、</a:t>
            </a:r>
            <a:endParaRPr lang="en-US" altLang="ja-JP" sz="2400" dirty="0" smtClean="0"/>
          </a:p>
          <a:p>
            <a:r>
              <a:rPr lang="ja-JP" altLang="en-US" sz="2400" dirty="0" smtClean="0"/>
              <a:t> スタンプ ラリー</a:t>
            </a:r>
            <a:r>
              <a:rPr lang="en-US" altLang="ja-JP" sz="2400" dirty="0" smtClean="0"/>
              <a:t> </a:t>
            </a:r>
            <a:r>
              <a:rPr lang="ja-JP" altLang="en-US" sz="2400" dirty="0" smtClean="0"/>
              <a:t>を 開催 する システム です。</a:t>
            </a:r>
            <a:endParaRPr lang="en-US" altLang="ja-JP" sz="2400" dirty="0" smtClean="0"/>
          </a:p>
        </p:txBody>
      </p:sp>
      <p:sp>
        <p:nvSpPr>
          <p:cNvPr id="7" name="テキスト ボックス 6"/>
          <p:cNvSpPr txBox="1"/>
          <p:nvPr/>
        </p:nvSpPr>
        <p:spPr>
          <a:xfrm>
            <a:off x="491065" y="3774371"/>
            <a:ext cx="8229601" cy="2308324"/>
          </a:xfrm>
          <a:prstGeom prst="rect">
            <a:avLst/>
          </a:prstGeom>
          <a:noFill/>
          <a:ln w="19050">
            <a:solidFill>
              <a:schemeClr val="tx1"/>
            </a:solidFill>
          </a:ln>
        </p:spPr>
        <p:txBody>
          <a:bodyPr wrap="square" rtlCol="0">
            <a:spAutoFit/>
          </a:bodyPr>
          <a:lstStyle/>
          <a:p>
            <a:r>
              <a:rPr lang="ja-JP" altLang="en-US" sz="2400" dirty="0" smtClean="0">
                <a:solidFill>
                  <a:srgbClr val="4F81BD"/>
                </a:solidFill>
              </a:rPr>
              <a:t>インフォカート</a:t>
            </a:r>
            <a:r>
              <a:rPr lang="en-US" altLang="ja-JP" sz="2400" dirty="0" smtClean="0"/>
              <a:t> </a:t>
            </a:r>
            <a:r>
              <a:rPr lang="ja-JP" altLang="en-US" sz="2400" dirty="0" smtClean="0"/>
              <a:t>で は 売り 切り の 情報 </a:t>
            </a:r>
            <a:r>
              <a:rPr lang="ja-JP" altLang="en-US" sz="2400" dirty="0" smtClean="0">
                <a:solidFill>
                  <a:srgbClr val="4F81BD"/>
                </a:solidFill>
              </a:rPr>
              <a:t>商材</a:t>
            </a:r>
            <a:r>
              <a:rPr lang="en-US" altLang="ja-JP" sz="2400" dirty="0" smtClean="0"/>
              <a:t> </a:t>
            </a:r>
            <a:r>
              <a:rPr lang="ja-JP" altLang="en-US" sz="2400" dirty="0" smtClean="0"/>
              <a:t>の 販売 だけ で は なく 、 有料 </a:t>
            </a:r>
            <a:r>
              <a:rPr lang="ja-JP" altLang="en-US" sz="2400" dirty="0" smtClean="0">
                <a:solidFill>
                  <a:schemeClr val="accent6"/>
                </a:solidFill>
              </a:rPr>
              <a:t>メルマガ</a:t>
            </a:r>
            <a:r>
              <a:rPr lang="en-US" altLang="ja-JP" sz="2400" dirty="0" smtClean="0"/>
              <a:t> </a:t>
            </a:r>
            <a:r>
              <a:rPr lang="ja-JP" altLang="en-US" sz="2400" dirty="0" smtClean="0"/>
              <a:t>など の 継続 型 の 商品 販売 も 可能</a:t>
            </a:r>
            <a:endParaRPr lang="en-US" altLang="ja-JP" sz="2400" dirty="0" smtClean="0"/>
          </a:p>
          <a:p>
            <a:r>
              <a:rPr lang="ja-JP" altLang="en-US" sz="2400" dirty="0" smtClean="0"/>
              <a:t>そして その すべて の 商品 に </a:t>
            </a:r>
            <a:r>
              <a:rPr lang="ja-JP" altLang="en-US" sz="2400" dirty="0" smtClean="0">
                <a:solidFill>
                  <a:schemeClr val="accent6"/>
                </a:solidFill>
              </a:rPr>
              <a:t>アフィリエイト</a:t>
            </a:r>
            <a:r>
              <a:rPr lang="en-US" altLang="ja-JP" sz="2400" dirty="0" smtClean="0"/>
              <a:t> </a:t>
            </a:r>
            <a:r>
              <a:rPr lang="ja-JP" altLang="en-US" sz="2400" dirty="0" smtClean="0"/>
              <a:t>プログラム が 用意 さ れて いる 。</a:t>
            </a:r>
            <a:endParaRPr lang="en-US" altLang="ja-JP" sz="2400" dirty="0" smtClean="0"/>
          </a:p>
          <a:p>
            <a:r>
              <a:rPr lang="ja-JP" altLang="en-US" sz="2400" dirty="0" smtClean="0">
                <a:solidFill>
                  <a:srgbClr val="4F81BD"/>
                </a:solidFill>
              </a:rPr>
              <a:t>インフォカート</a:t>
            </a:r>
            <a:r>
              <a:rPr lang="en-US" altLang="ja-JP" sz="2400" dirty="0" smtClean="0"/>
              <a:t> </a:t>
            </a:r>
            <a:r>
              <a:rPr lang="ja-JP" altLang="en-US" sz="2400" dirty="0" smtClean="0"/>
              <a:t>で は 情報 起業 家</a:t>
            </a:r>
            <a:r>
              <a:rPr lang="en-US" altLang="ja-JP" sz="2400" dirty="0" smtClean="0"/>
              <a:t> </a:t>
            </a:r>
            <a:r>
              <a:rPr lang="ja-JP" altLang="en-US" sz="2400" dirty="0" smtClean="0"/>
              <a:t>、 </a:t>
            </a:r>
            <a:r>
              <a:rPr lang="ja-JP" altLang="en-US" sz="2400" dirty="0" smtClean="0">
                <a:solidFill>
                  <a:schemeClr val="accent6"/>
                </a:solidFill>
              </a:rPr>
              <a:t>アフィリエイター</a:t>
            </a:r>
            <a:r>
              <a:rPr lang="en-US" altLang="ja-JP" sz="2400" dirty="0" smtClean="0"/>
              <a:t> </a:t>
            </a:r>
            <a:r>
              <a:rPr lang="ja-JP" altLang="en-US" sz="2400" dirty="0" smtClean="0"/>
              <a:t>の 双方 に メリット が ある </a:t>
            </a:r>
            <a:r>
              <a:rPr lang="ja-JP" altLang="en-US" sz="2400" dirty="0" smtClean="0">
                <a:solidFill>
                  <a:schemeClr val="accent6"/>
                </a:solidFill>
              </a:rPr>
              <a:t>アフィリエイト</a:t>
            </a:r>
            <a:r>
              <a:rPr lang="en-US" altLang="ja-JP" sz="2400" dirty="0" smtClean="0"/>
              <a:t> </a:t>
            </a:r>
            <a:r>
              <a:rPr lang="ja-JP" altLang="en-US" sz="2400" dirty="0" smtClean="0"/>
              <a:t>が できる 。</a:t>
            </a:r>
            <a:endParaRPr kumimoji="1" lang="ja-JP" altLang="en-US" sz="2400" dirty="0"/>
          </a:p>
        </p:txBody>
      </p:sp>
      <p:sp>
        <p:nvSpPr>
          <p:cNvPr id="8" name="正方形/長方形 7"/>
          <p:cNvSpPr/>
          <p:nvPr/>
        </p:nvSpPr>
        <p:spPr>
          <a:xfrm>
            <a:off x="4758267" y="3825176"/>
            <a:ext cx="1473200" cy="367383"/>
          </a:xfrm>
          <a:prstGeom prst="rect">
            <a:avLst/>
          </a:prstGeom>
          <a:noFill/>
          <a:ln w="47625">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609600" y="3015037"/>
            <a:ext cx="2032000" cy="367383"/>
          </a:xfrm>
          <a:prstGeom prst="rect">
            <a:avLst/>
          </a:prstGeom>
          <a:noFill/>
          <a:ln w="47625">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3166533" y="5276293"/>
            <a:ext cx="1777999" cy="390737"/>
          </a:xfrm>
          <a:prstGeom prst="rect">
            <a:avLst/>
          </a:prstGeom>
          <a:noFill/>
          <a:ln w="47625">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457201" y="6256284"/>
            <a:ext cx="8040096" cy="47039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2400" dirty="0" smtClean="0">
                <a:solidFill>
                  <a:srgbClr val="FF6600"/>
                </a:solidFill>
              </a:rPr>
              <a:t>Wikipedia(JUMAN) </a:t>
            </a:r>
            <a:r>
              <a:rPr lang="en-US" altLang="ja-JP" sz="2400" dirty="0" smtClean="0">
                <a:solidFill>
                  <a:schemeClr val="accent1"/>
                </a:solidFill>
              </a:rPr>
              <a:t>Web</a:t>
            </a:r>
            <a:r>
              <a:rPr lang="ja-JP" altLang="en-US" sz="2400" dirty="0" smtClean="0">
                <a:solidFill>
                  <a:schemeClr val="accent1"/>
                </a:solidFill>
              </a:rPr>
              <a:t>テキスト</a:t>
            </a:r>
            <a:r>
              <a:rPr lang="en-US" altLang="ja-JP" sz="2400" dirty="0" smtClean="0">
                <a:solidFill>
                  <a:schemeClr val="accent1"/>
                </a:solidFill>
              </a:rPr>
              <a:t>(JUMAN)  </a:t>
            </a:r>
            <a:r>
              <a:rPr lang="en-US" altLang="ja-JP" sz="2400" dirty="0" smtClean="0">
                <a:solidFill>
                  <a:schemeClr val="accent2"/>
                </a:solidFill>
              </a:rPr>
              <a:t>Wikipedia(KNP)</a:t>
            </a:r>
            <a:endParaRPr kumimoji="1" lang="ja-JP" altLang="en-US" sz="2400" dirty="0">
              <a:solidFill>
                <a:schemeClr val="accent2"/>
              </a:solidFill>
            </a:endParaRPr>
          </a:p>
        </p:txBody>
      </p:sp>
      <p:sp>
        <p:nvSpPr>
          <p:cNvPr id="17" name="正方形/長方形 16"/>
          <p:cNvSpPr/>
          <p:nvPr/>
        </p:nvSpPr>
        <p:spPr>
          <a:xfrm>
            <a:off x="6092407" y="6319099"/>
            <a:ext cx="2032000" cy="367383"/>
          </a:xfrm>
          <a:prstGeom prst="rect">
            <a:avLst/>
          </a:prstGeom>
          <a:noFill/>
          <a:ln w="47625">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1169477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形態素解析変化の例</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669379325"/>
              </p:ext>
            </p:extLst>
          </p:nvPr>
        </p:nvGraphicFramePr>
        <p:xfrm>
          <a:off x="1524000" y="1417638"/>
          <a:ext cx="6399431" cy="5125720"/>
        </p:xfrm>
        <a:graphic>
          <a:graphicData uri="http://schemas.openxmlformats.org/drawingml/2006/table">
            <a:tbl>
              <a:tblPr firstRow="1" bandRow="1">
                <a:tableStyleId>{3C2FFA5D-87B4-456A-9821-1D502468CF0F}</a:tableStyleId>
              </a:tblPr>
              <a:tblGrid>
                <a:gridCol w="3351431"/>
                <a:gridCol w="3048000"/>
              </a:tblGrid>
              <a:tr h="370840">
                <a:tc>
                  <a:txBody>
                    <a:bodyPr/>
                    <a:lstStyle/>
                    <a:p>
                      <a:pPr algn="ctr"/>
                      <a:r>
                        <a:rPr kumimoji="1" lang="ja-JP" altLang="en-US" sz="2000" dirty="0" smtClean="0"/>
                        <a:t>自動獲得辞書なし</a:t>
                      </a:r>
                      <a:endParaRPr kumimoji="1" lang="en-US" altLang="ja-JP" sz="2000" dirty="0" smtClean="0"/>
                    </a:p>
                  </a:txBody>
                  <a:tcPr/>
                </a:tc>
                <a:tc>
                  <a:txBody>
                    <a:bodyPr/>
                    <a:lstStyle/>
                    <a:p>
                      <a:pPr algn="ctr"/>
                      <a:r>
                        <a:rPr kumimoji="1" lang="ja-JP" altLang="en-US" sz="2000" dirty="0" smtClean="0"/>
                        <a:t>自動獲得辞書あり</a:t>
                      </a:r>
                      <a:endParaRPr kumimoji="1" lang="ja-JP" altLang="en-US" sz="2000" dirty="0"/>
                    </a:p>
                  </a:txBody>
                  <a:tcPr/>
                </a:tc>
              </a:tr>
              <a:tr h="370840">
                <a:tc gridSpan="2">
                  <a:txBody>
                    <a:bodyPr/>
                    <a:lstStyle/>
                    <a:p>
                      <a:pPr algn="ctr"/>
                      <a:r>
                        <a:rPr kumimoji="1" lang="en-US" altLang="ja-JP" sz="2000" dirty="0" smtClean="0">
                          <a:solidFill>
                            <a:schemeClr val="accent6"/>
                          </a:solidFill>
                        </a:rPr>
                        <a:t>Wikipedia</a:t>
                      </a:r>
                      <a:r>
                        <a:rPr kumimoji="1" lang="ja-JP" altLang="en-US" sz="2000" dirty="0" smtClean="0">
                          <a:solidFill>
                            <a:schemeClr val="accent6"/>
                          </a:solidFill>
                        </a:rPr>
                        <a:t>辞書によるもの</a:t>
                      </a:r>
                      <a:endParaRPr kumimoji="1" lang="ja-JP" altLang="en-US" sz="2000" dirty="0">
                        <a:solidFill>
                          <a:schemeClr val="accent6"/>
                        </a:solidFill>
                      </a:endParaRPr>
                    </a:p>
                  </a:txBody>
                  <a:tcPr/>
                </a:tc>
                <a:tc hMerge="1">
                  <a:txBody>
                    <a:bodyPr/>
                    <a:lstStyle/>
                    <a:p>
                      <a:endParaRPr kumimoji="1" lang="ja-JP" altLang="en-US" dirty="0"/>
                    </a:p>
                  </a:txBody>
                  <a:tcPr/>
                </a:tc>
              </a:tr>
              <a:tr h="370840">
                <a:tc>
                  <a:txBody>
                    <a:bodyPr/>
                    <a:lstStyle/>
                    <a:p>
                      <a:r>
                        <a:rPr kumimoji="1" lang="ja-JP" altLang="en-US" sz="2000" dirty="0" smtClean="0"/>
                        <a:t>トラック</a:t>
                      </a:r>
                      <a:r>
                        <a:rPr kumimoji="1" lang="en-US" altLang="ja-JP" sz="2000" dirty="0" smtClean="0"/>
                        <a:t> (</a:t>
                      </a:r>
                      <a:r>
                        <a:rPr kumimoji="1" lang="ja-JP" altLang="en-US" sz="2000" dirty="0" smtClean="0"/>
                        <a:t>名詞</a:t>
                      </a:r>
                      <a:r>
                        <a:rPr kumimoji="1" lang="en-US" altLang="ja-JP" sz="2000" dirty="0" smtClean="0"/>
                        <a:t>)</a:t>
                      </a:r>
                      <a:r>
                        <a:rPr kumimoji="1" lang="ja-JP" altLang="en-US" sz="2000" dirty="0" smtClean="0"/>
                        <a:t> バック </a:t>
                      </a:r>
                      <a:r>
                        <a:rPr kumimoji="1" lang="en-US" altLang="ja-JP" sz="2000" dirty="0" smtClean="0"/>
                        <a:t>(</a:t>
                      </a:r>
                      <a:r>
                        <a:rPr kumimoji="1" lang="ja-JP" altLang="en-US" sz="2000" dirty="0" smtClean="0"/>
                        <a:t>名詞</a:t>
                      </a:r>
                      <a:r>
                        <a:rPr kumimoji="1" lang="en-US" altLang="ja-JP" sz="2000" dirty="0" smtClean="0"/>
                        <a:t>)</a:t>
                      </a:r>
                      <a:endParaRPr kumimoji="1" lang="ja-JP" altLang="en-US" sz="2000" dirty="0"/>
                    </a:p>
                  </a:txBody>
                  <a:tcPr/>
                </a:tc>
                <a:tc>
                  <a:txBody>
                    <a:bodyPr/>
                    <a:lstStyle/>
                    <a:p>
                      <a:r>
                        <a:rPr kumimoji="1" lang="ja-JP" altLang="en-US" sz="2000" dirty="0" smtClean="0"/>
                        <a:t>トラックバック </a:t>
                      </a:r>
                      <a:r>
                        <a:rPr kumimoji="1" lang="en-US" altLang="ja-JP" sz="2000" dirty="0" smtClean="0"/>
                        <a:t>(</a:t>
                      </a:r>
                      <a:r>
                        <a:rPr kumimoji="1" lang="ja-JP" altLang="en-US" sz="2000" dirty="0" smtClean="0"/>
                        <a:t>名詞</a:t>
                      </a:r>
                      <a:r>
                        <a:rPr kumimoji="1" lang="en-US" altLang="ja-JP" sz="2000" dirty="0" smtClean="0"/>
                        <a:t>)</a:t>
                      </a:r>
                      <a:endParaRPr kumimoji="1" lang="ja-JP" altLang="en-US" sz="2000" dirty="0"/>
                    </a:p>
                  </a:txBody>
                  <a:tcPr/>
                </a:tc>
              </a:tr>
              <a:tr h="370840">
                <a:tc>
                  <a:txBody>
                    <a:bodyPr/>
                    <a:lstStyle/>
                    <a:p>
                      <a:r>
                        <a:rPr kumimoji="1" lang="en-US" altLang="ja-JP" sz="2000" dirty="0" smtClean="0"/>
                        <a:t>TEL (</a:t>
                      </a:r>
                      <a:r>
                        <a:rPr kumimoji="1" lang="ja-JP" altLang="en-US" sz="2000" dirty="0" smtClean="0"/>
                        <a:t>未定義語</a:t>
                      </a:r>
                      <a:r>
                        <a:rPr kumimoji="1" lang="en-US" altLang="ja-JP" sz="2000" dirty="0" smtClean="0"/>
                        <a:t>)</a:t>
                      </a:r>
                      <a:endParaRPr kumimoji="1" lang="ja-JP" altLang="en-US" sz="2000" dirty="0"/>
                    </a:p>
                  </a:txBody>
                  <a:tcPr/>
                </a:tc>
                <a:tc>
                  <a:txBody>
                    <a:bodyPr/>
                    <a:lstStyle/>
                    <a:p>
                      <a:r>
                        <a:rPr kumimoji="1" lang="en-US" altLang="ja-JP" sz="2000" dirty="0" smtClean="0"/>
                        <a:t>TEL</a:t>
                      </a:r>
                      <a:r>
                        <a:rPr kumimoji="1" lang="en-US" altLang="ja-JP" sz="2000" baseline="0" dirty="0" smtClean="0"/>
                        <a:t> (</a:t>
                      </a:r>
                      <a:r>
                        <a:rPr kumimoji="1" lang="ja-JP" altLang="en-US" sz="2000" baseline="0" dirty="0" smtClean="0"/>
                        <a:t>名詞</a:t>
                      </a:r>
                      <a:r>
                        <a:rPr kumimoji="1" lang="en-US" altLang="ja-JP" sz="2000" baseline="0" dirty="0" smtClean="0"/>
                        <a:t>)</a:t>
                      </a:r>
                      <a:endParaRPr kumimoji="1" lang="ja-JP" altLang="en-US" sz="2000" dirty="0"/>
                    </a:p>
                  </a:txBody>
                  <a:tcPr/>
                </a:tc>
              </a:tr>
              <a:tr h="370840">
                <a:tc>
                  <a:txBody>
                    <a:bodyPr/>
                    <a:lstStyle/>
                    <a:p>
                      <a:r>
                        <a:rPr kumimoji="1" lang="en-US" altLang="ja-JP" sz="2000" dirty="0" smtClean="0"/>
                        <a:t>DVD</a:t>
                      </a:r>
                      <a:r>
                        <a:rPr kumimoji="1" lang="en-US" altLang="ja-JP" sz="2000" baseline="0" dirty="0" smtClean="0"/>
                        <a:t> (</a:t>
                      </a:r>
                      <a:r>
                        <a:rPr kumimoji="1" lang="ja-JP" altLang="en-US" sz="2000" baseline="0" dirty="0" smtClean="0"/>
                        <a:t>未定義語</a:t>
                      </a:r>
                      <a:r>
                        <a:rPr kumimoji="1" lang="en-US" altLang="ja-JP" sz="2000" baseline="0" dirty="0" smtClean="0"/>
                        <a:t>)</a:t>
                      </a:r>
                      <a:endParaRPr kumimoji="1" lang="ja-JP" altLang="en-US" sz="2000" dirty="0"/>
                    </a:p>
                  </a:txBody>
                  <a:tcPr/>
                </a:tc>
                <a:tc>
                  <a:txBody>
                    <a:bodyPr/>
                    <a:lstStyle/>
                    <a:p>
                      <a:r>
                        <a:rPr kumimoji="1" lang="en-US" altLang="ja-JP" sz="2000" dirty="0" smtClean="0"/>
                        <a:t>DVD (</a:t>
                      </a:r>
                      <a:r>
                        <a:rPr kumimoji="1" lang="ja-JP" altLang="en-US" sz="2000" dirty="0" smtClean="0"/>
                        <a:t>名詞</a:t>
                      </a:r>
                      <a:r>
                        <a:rPr kumimoji="1" lang="en-US" altLang="ja-JP" sz="2000" dirty="0" smtClean="0"/>
                        <a:t>)</a:t>
                      </a:r>
                      <a:endParaRPr kumimoji="1" lang="ja-JP" altLang="en-US" sz="2000" dirty="0"/>
                    </a:p>
                  </a:txBody>
                  <a:tcPr/>
                </a:tc>
              </a:tr>
              <a:tr h="370840">
                <a:tc>
                  <a:txBody>
                    <a:bodyPr/>
                    <a:lstStyle/>
                    <a:p>
                      <a:r>
                        <a:rPr kumimoji="1" lang="ja-JP" altLang="en-US" sz="2000" dirty="0" smtClean="0"/>
                        <a:t>粉 </a:t>
                      </a:r>
                      <a:r>
                        <a:rPr kumimoji="1" lang="en-US" altLang="ja-JP" sz="2000" dirty="0" smtClean="0"/>
                        <a:t>(</a:t>
                      </a:r>
                      <a:r>
                        <a:rPr kumimoji="1" lang="ja-JP" altLang="en-US" sz="2000" dirty="0" smtClean="0"/>
                        <a:t>名詞</a:t>
                      </a:r>
                      <a:r>
                        <a:rPr kumimoji="1" lang="en-US" altLang="ja-JP" sz="2000" dirty="0" smtClean="0"/>
                        <a:t>)</a:t>
                      </a:r>
                      <a:r>
                        <a:rPr kumimoji="1" lang="ja-JP" altLang="en-US" sz="2000" dirty="0" smtClean="0"/>
                        <a:t> 引 </a:t>
                      </a:r>
                      <a:r>
                        <a:rPr kumimoji="1" lang="en-US" altLang="ja-JP" sz="2000" dirty="0" smtClean="0"/>
                        <a:t>(</a:t>
                      </a:r>
                      <a:r>
                        <a:rPr kumimoji="1" lang="ja-JP" altLang="en-US" sz="2000" dirty="0" smtClean="0"/>
                        <a:t>未定義語</a:t>
                      </a:r>
                      <a:r>
                        <a:rPr kumimoji="1" lang="en-US" altLang="ja-JP" sz="2000" dirty="0" smtClean="0"/>
                        <a:t>)</a:t>
                      </a:r>
                      <a:endParaRPr kumimoji="1" lang="ja-JP" altLang="en-US" sz="2000" dirty="0"/>
                    </a:p>
                  </a:txBody>
                  <a:tcPr/>
                </a:tc>
                <a:tc>
                  <a:txBody>
                    <a:bodyPr/>
                    <a:lstStyle/>
                    <a:p>
                      <a:r>
                        <a:rPr kumimoji="1" lang="ja-JP" altLang="en-US" sz="2000" dirty="0" smtClean="0"/>
                        <a:t>粉引 </a:t>
                      </a:r>
                      <a:r>
                        <a:rPr kumimoji="1" lang="en-US" altLang="ja-JP" sz="2000" dirty="0" smtClean="0"/>
                        <a:t>(</a:t>
                      </a:r>
                      <a:r>
                        <a:rPr kumimoji="1" lang="ja-JP" altLang="en-US" sz="2000" dirty="0" smtClean="0"/>
                        <a:t>名詞</a:t>
                      </a:r>
                      <a:r>
                        <a:rPr kumimoji="1" lang="en-US" altLang="ja-JP" sz="2000" dirty="0" smtClean="0"/>
                        <a:t>)</a:t>
                      </a:r>
                      <a:endParaRPr kumimoji="1" lang="ja-JP" altLang="en-US" sz="20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smtClean="0"/>
                        <a:t>琉 </a:t>
                      </a:r>
                      <a:r>
                        <a:rPr kumimoji="1" lang="en-US" altLang="ja-JP" sz="2000" dirty="0" smtClean="0"/>
                        <a:t>(</a:t>
                      </a:r>
                      <a:r>
                        <a:rPr kumimoji="1" lang="ja-JP" altLang="en-US" sz="2000" dirty="0" smtClean="0"/>
                        <a:t>未定義語</a:t>
                      </a:r>
                      <a:r>
                        <a:rPr kumimoji="1" lang="en-US" altLang="ja-JP" sz="2000" dirty="0" smtClean="0"/>
                        <a:t>)</a:t>
                      </a:r>
                      <a:r>
                        <a:rPr kumimoji="1" lang="ja-JP" altLang="en-US" sz="2000" dirty="0" smtClean="0"/>
                        <a:t> </a:t>
                      </a:r>
                      <a:r>
                        <a:rPr kumimoji="1" lang="ja-JP" altLang="en-US" sz="2000" dirty="0" smtClean="0"/>
                        <a:t>球 </a:t>
                      </a:r>
                      <a:r>
                        <a:rPr kumimoji="1" lang="en-US" altLang="ja-JP" sz="2000" dirty="0" smtClean="0"/>
                        <a:t>(</a:t>
                      </a:r>
                      <a:r>
                        <a:rPr kumimoji="1" lang="ja-JP" altLang="en-US" sz="2000" dirty="0" smtClean="0"/>
                        <a:t>名詞</a:t>
                      </a:r>
                      <a:r>
                        <a:rPr kumimoji="1" lang="en-US" altLang="ja-JP" sz="2000" dirty="0" smtClean="0"/>
                        <a:t>)</a:t>
                      </a:r>
                      <a:endParaRPr kumimoji="1" lang="ja-JP" altLang="en-US" sz="2000" dirty="0"/>
                    </a:p>
                  </a:txBody>
                  <a:tcPr/>
                </a:tc>
                <a:tc>
                  <a:txBody>
                    <a:bodyPr/>
                    <a:lstStyle/>
                    <a:p>
                      <a:r>
                        <a:rPr kumimoji="1" lang="ja-JP" altLang="en-US" sz="2000" dirty="0" smtClean="0"/>
                        <a:t>琉球 </a:t>
                      </a:r>
                      <a:r>
                        <a:rPr kumimoji="1" lang="en-US" altLang="ja-JP" sz="2000" dirty="0" smtClean="0"/>
                        <a:t>(</a:t>
                      </a:r>
                      <a:r>
                        <a:rPr kumimoji="1" lang="ja-JP" altLang="en-US" sz="2000" dirty="0" smtClean="0"/>
                        <a:t>名詞</a:t>
                      </a:r>
                      <a:r>
                        <a:rPr kumimoji="1" lang="en-US" altLang="ja-JP" sz="2000" dirty="0" smtClean="0"/>
                        <a:t>)</a:t>
                      </a:r>
                      <a:endParaRPr kumimoji="1" lang="ja-JP" altLang="en-US" sz="2000" dirty="0"/>
                    </a:p>
                  </a:txBody>
                  <a:tcPr/>
                </a:tc>
              </a:tr>
              <a:tr h="370840">
                <a:tc>
                  <a:txBody>
                    <a:bodyPr/>
                    <a:lstStyle/>
                    <a:p>
                      <a:r>
                        <a:rPr kumimoji="1" lang="ja-JP" altLang="en-US" sz="2000" dirty="0" smtClean="0"/>
                        <a:t>ファイル </a:t>
                      </a:r>
                      <a:r>
                        <a:rPr kumimoji="1" lang="en-US" altLang="ja-JP" sz="2000" dirty="0" smtClean="0"/>
                        <a:t>(</a:t>
                      </a:r>
                      <a:r>
                        <a:rPr kumimoji="1" lang="ja-JP" altLang="en-US" sz="2000" dirty="0" smtClean="0"/>
                        <a:t>名詞</a:t>
                      </a:r>
                      <a:r>
                        <a:rPr kumimoji="1" lang="en-US" altLang="ja-JP" sz="2000" dirty="0" smtClean="0"/>
                        <a:t>)</a:t>
                      </a:r>
                      <a:r>
                        <a:rPr kumimoji="1" lang="ja-JP" altLang="en-US" sz="2000" dirty="0" smtClean="0"/>
                        <a:t> サーバ </a:t>
                      </a:r>
                      <a:r>
                        <a:rPr kumimoji="1" lang="en-US" altLang="ja-JP" sz="2000" dirty="0" smtClean="0"/>
                        <a:t>(</a:t>
                      </a:r>
                      <a:r>
                        <a:rPr kumimoji="1" lang="ja-JP" altLang="en-US" sz="2000" dirty="0" smtClean="0"/>
                        <a:t>名詞</a:t>
                      </a:r>
                      <a:r>
                        <a:rPr kumimoji="1" lang="en-US" altLang="ja-JP" sz="2000" dirty="0" smtClean="0"/>
                        <a:t>)</a:t>
                      </a:r>
                      <a:endParaRPr kumimoji="1" lang="ja-JP" altLang="en-US" sz="2000" dirty="0"/>
                    </a:p>
                  </a:txBody>
                  <a:tcPr/>
                </a:tc>
                <a:tc>
                  <a:txBody>
                    <a:bodyPr/>
                    <a:lstStyle/>
                    <a:p>
                      <a:r>
                        <a:rPr kumimoji="1" lang="ja-JP" altLang="en-US" sz="2000" dirty="0" smtClean="0"/>
                        <a:t>ファイルサーバ </a:t>
                      </a:r>
                      <a:r>
                        <a:rPr kumimoji="1" lang="en-US" altLang="ja-JP" sz="2000" dirty="0" smtClean="0"/>
                        <a:t>(</a:t>
                      </a:r>
                      <a:r>
                        <a:rPr kumimoji="1" lang="ja-JP" altLang="en-US" sz="2000" dirty="0" smtClean="0"/>
                        <a:t>名詞</a:t>
                      </a:r>
                      <a:r>
                        <a:rPr kumimoji="1" lang="en-US" altLang="ja-JP" sz="2000" dirty="0" smtClean="0"/>
                        <a:t>)</a:t>
                      </a:r>
                      <a:endParaRPr kumimoji="1" lang="ja-JP" altLang="en-US" sz="2000" dirty="0"/>
                    </a:p>
                  </a:txBody>
                  <a:tcPr/>
                </a:tc>
              </a:tr>
              <a:tr h="370840">
                <a:tc gridSpan="2">
                  <a:txBody>
                    <a:bodyPr/>
                    <a:lstStyle/>
                    <a:p>
                      <a:pPr algn="ctr"/>
                      <a:r>
                        <a:rPr kumimoji="1" lang="en-US" altLang="ja-JP" sz="2000" dirty="0" smtClean="0">
                          <a:solidFill>
                            <a:schemeClr val="accent1"/>
                          </a:solidFill>
                        </a:rPr>
                        <a:t>Web</a:t>
                      </a:r>
                      <a:r>
                        <a:rPr kumimoji="1" lang="ja-JP" altLang="en-US" sz="2000" dirty="0" smtClean="0">
                          <a:solidFill>
                            <a:schemeClr val="accent1"/>
                          </a:solidFill>
                        </a:rPr>
                        <a:t>自動獲得辞書によるもの</a:t>
                      </a:r>
                      <a:endParaRPr kumimoji="1" lang="ja-JP" altLang="en-US" sz="2000" dirty="0">
                        <a:solidFill>
                          <a:schemeClr val="accent1"/>
                        </a:solidFill>
                      </a:endParaRPr>
                    </a:p>
                  </a:txBody>
                  <a:tcPr/>
                </a:tc>
                <a:tc hMerge="1">
                  <a:txBody>
                    <a:bodyPr/>
                    <a:lstStyle/>
                    <a:p>
                      <a:endParaRPr kumimoji="1" lang="ja-JP" altLang="en-US" sz="2000" dirty="0"/>
                    </a:p>
                  </a:txBody>
                  <a:tcPr/>
                </a:tc>
              </a:tr>
              <a:tr h="370840">
                <a:tc>
                  <a:txBody>
                    <a:bodyPr/>
                    <a:lstStyle/>
                    <a:p>
                      <a:r>
                        <a:rPr kumimoji="1" lang="ja-JP" altLang="en-US" sz="2000" dirty="0" smtClean="0"/>
                        <a:t>オススメ </a:t>
                      </a:r>
                      <a:r>
                        <a:rPr kumimoji="1" lang="en-US" altLang="ja-JP" sz="2000" dirty="0" smtClean="0"/>
                        <a:t>(</a:t>
                      </a:r>
                      <a:r>
                        <a:rPr kumimoji="1" lang="ja-JP" altLang="en-US" sz="2000" dirty="0" smtClean="0"/>
                        <a:t>未定義語</a:t>
                      </a:r>
                      <a:r>
                        <a:rPr kumimoji="1" lang="en-US" altLang="ja-JP" sz="2000" dirty="0" smtClean="0"/>
                        <a:t>)</a:t>
                      </a:r>
                      <a:endParaRPr kumimoji="1" lang="ja-JP" altLang="en-US" sz="2000" dirty="0"/>
                    </a:p>
                  </a:txBody>
                  <a:tcPr/>
                </a:tc>
                <a:tc>
                  <a:txBody>
                    <a:bodyPr/>
                    <a:lstStyle/>
                    <a:p>
                      <a:r>
                        <a:rPr kumimoji="1" lang="ja-JP" altLang="en-US" sz="2000" dirty="0" smtClean="0"/>
                        <a:t>オススメ </a:t>
                      </a:r>
                      <a:r>
                        <a:rPr kumimoji="1" lang="en-US" altLang="ja-JP" sz="2000" dirty="0" smtClean="0"/>
                        <a:t>(</a:t>
                      </a:r>
                      <a:r>
                        <a:rPr kumimoji="1" lang="ja-JP" altLang="en-US" sz="2000" dirty="0" smtClean="0"/>
                        <a:t>名詞</a:t>
                      </a:r>
                      <a:r>
                        <a:rPr kumimoji="1" lang="en-US" altLang="ja-JP" sz="2000" dirty="0" smtClean="0"/>
                        <a:t>)</a:t>
                      </a:r>
                      <a:endParaRPr kumimoji="1" lang="ja-JP" altLang="en-US" sz="2000" dirty="0"/>
                    </a:p>
                  </a:txBody>
                  <a:tcPr/>
                </a:tc>
              </a:tr>
              <a:tr h="370840">
                <a:tc>
                  <a:txBody>
                    <a:bodyPr/>
                    <a:lstStyle/>
                    <a:p>
                      <a:r>
                        <a:rPr kumimoji="1" lang="ja-JP" altLang="en-US" sz="2000" dirty="0" smtClean="0"/>
                        <a:t>釣</a:t>
                      </a:r>
                      <a:r>
                        <a:rPr kumimoji="1" lang="en-US" altLang="ja-JP" sz="2000" dirty="0" smtClean="0"/>
                        <a:t> (</a:t>
                      </a:r>
                      <a:r>
                        <a:rPr kumimoji="1" lang="ja-JP" altLang="en-US" sz="2000" dirty="0" smtClean="0"/>
                        <a:t>名詞</a:t>
                      </a:r>
                      <a:r>
                        <a:rPr kumimoji="1" lang="en-US" altLang="ja-JP" sz="2000" dirty="0" smtClean="0"/>
                        <a:t>)</a:t>
                      </a:r>
                      <a:r>
                        <a:rPr kumimoji="1" lang="ja-JP" altLang="en-US" sz="2000" dirty="0" smtClean="0"/>
                        <a:t> 果 </a:t>
                      </a:r>
                      <a:r>
                        <a:rPr kumimoji="1" lang="en-US" altLang="ja-JP" sz="2000" dirty="0" smtClean="0"/>
                        <a:t>(</a:t>
                      </a:r>
                      <a:r>
                        <a:rPr kumimoji="1" lang="ja-JP" altLang="en-US" sz="2000" dirty="0" smtClean="0"/>
                        <a:t>名詞</a:t>
                      </a:r>
                      <a:r>
                        <a:rPr kumimoji="1" lang="en-US" altLang="ja-JP" sz="2000" dirty="0" smtClean="0"/>
                        <a:t>)</a:t>
                      </a:r>
                      <a:endParaRPr kumimoji="1" lang="ja-JP" altLang="en-US" sz="2000" dirty="0"/>
                    </a:p>
                  </a:txBody>
                  <a:tcPr/>
                </a:tc>
                <a:tc>
                  <a:txBody>
                    <a:bodyPr/>
                    <a:lstStyle/>
                    <a:p>
                      <a:r>
                        <a:rPr kumimoji="1" lang="ja-JP" altLang="en-US" sz="2000" dirty="0" smtClean="0"/>
                        <a:t>釣果 </a:t>
                      </a:r>
                      <a:r>
                        <a:rPr kumimoji="1" lang="en-US" altLang="ja-JP" sz="2000" dirty="0" smtClean="0"/>
                        <a:t>(</a:t>
                      </a:r>
                      <a:r>
                        <a:rPr kumimoji="1" lang="ja-JP" altLang="en-US" sz="2000" dirty="0" smtClean="0"/>
                        <a:t>名詞</a:t>
                      </a:r>
                      <a:r>
                        <a:rPr kumimoji="1" lang="en-US" altLang="ja-JP" sz="2000" dirty="0" smtClean="0"/>
                        <a:t>)</a:t>
                      </a:r>
                      <a:endParaRPr kumimoji="1" lang="ja-JP" altLang="en-US" sz="2000" dirty="0"/>
                    </a:p>
                  </a:txBody>
                  <a:tcPr/>
                </a:tc>
              </a:tr>
              <a:tr h="370840">
                <a:tc>
                  <a:txBody>
                    <a:bodyPr/>
                    <a:lstStyle/>
                    <a:p>
                      <a:r>
                        <a:rPr kumimoji="1" lang="ja-JP" altLang="en-US" sz="2000" dirty="0" smtClean="0"/>
                        <a:t>魅</a:t>
                      </a:r>
                      <a:r>
                        <a:rPr kumimoji="1" lang="en-US" altLang="ja-JP" sz="2000" dirty="0" smtClean="0"/>
                        <a:t> (</a:t>
                      </a:r>
                      <a:r>
                        <a:rPr kumimoji="1" lang="ja-JP" altLang="en-US" sz="2000" dirty="0" smtClean="0"/>
                        <a:t>未定義語</a:t>
                      </a:r>
                      <a:r>
                        <a:rPr kumimoji="1" lang="en-US" altLang="ja-JP" sz="2000" dirty="0" smtClean="0"/>
                        <a:t>)</a:t>
                      </a:r>
                      <a:r>
                        <a:rPr kumimoji="1" lang="ja-JP" altLang="en-US" sz="2000" dirty="0" smtClean="0"/>
                        <a:t> せる </a:t>
                      </a:r>
                      <a:r>
                        <a:rPr kumimoji="1" lang="en-US" altLang="ja-JP" sz="2000" dirty="0" smtClean="0"/>
                        <a:t>(</a:t>
                      </a:r>
                      <a:r>
                        <a:rPr kumimoji="1" lang="ja-JP" altLang="en-US" sz="2000" dirty="0" smtClean="0"/>
                        <a:t>動詞</a:t>
                      </a:r>
                      <a:r>
                        <a:rPr kumimoji="1" lang="en-US" altLang="ja-JP" sz="2000" dirty="0" smtClean="0"/>
                        <a:t>)</a:t>
                      </a:r>
                      <a:endParaRPr kumimoji="1" lang="ja-JP" altLang="en-US" sz="2000" dirty="0"/>
                    </a:p>
                  </a:txBody>
                  <a:tcPr/>
                </a:tc>
                <a:tc>
                  <a:txBody>
                    <a:bodyPr/>
                    <a:lstStyle/>
                    <a:p>
                      <a:r>
                        <a:rPr kumimoji="1" lang="ja-JP" altLang="en-US" sz="2000" dirty="0" smtClean="0"/>
                        <a:t>魅せる </a:t>
                      </a:r>
                      <a:r>
                        <a:rPr kumimoji="1" lang="en-US" altLang="ja-JP" sz="2000" dirty="0" smtClean="0"/>
                        <a:t>(</a:t>
                      </a:r>
                      <a:r>
                        <a:rPr kumimoji="1" lang="ja-JP" altLang="en-US" sz="2000" dirty="0" smtClean="0"/>
                        <a:t>動詞</a:t>
                      </a:r>
                      <a:r>
                        <a:rPr kumimoji="1" lang="en-US" altLang="ja-JP" sz="2000" dirty="0" smtClean="0"/>
                        <a:t>)</a:t>
                      </a:r>
                      <a:endParaRPr kumimoji="1" lang="ja-JP" altLang="en-US" sz="2000" dirty="0"/>
                    </a:p>
                  </a:txBody>
                  <a:tcPr/>
                </a:tc>
              </a:tr>
              <a:tr h="370840">
                <a:tc>
                  <a:txBody>
                    <a:bodyPr/>
                    <a:lstStyle/>
                    <a:p>
                      <a:r>
                        <a:rPr kumimoji="1" lang="ja-JP" altLang="en-US" dirty="0" smtClean="0"/>
                        <a:t>ロハス </a:t>
                      </a:r>
                      <a:r>
                        <a:rPr kumimoji="1" lang="en-US" altLang="ja-JP" dirty="0" smtClean="0"/>
                        <a:t>(</a:t>
                      </a:r>
                      <a:r>
                        <a:rPr kumimoji="1" lang="ja-JP" altLang="en-US" dirty="0" smtClean="0"/>
                        <a:t>未定義語</a:t>
                      </a:r>
                      <a:r>
                        <a:rPr kumimoji="1" lang="en-US" altLang="ja-JP" dirty="0" smtClean="0"/>
                        <a:t>)</a:t>
                      </a:r>
                      <a:r>
                        <a:rPr kumimoji="1" lang="ja-JP" altLang="en-US" dirty="0" smtClean="0"/>
                        <a:t> な </a:t>
                      </a:r>
                      <a:r>
                        <a:rPr kumimoji="1" lang="en-US" altLang="ja-JP" dirty="0" smtClean="0"/>
                        <a:t>(</a:t>
                      </a:r>
                      <a:r>
                        <a:rPr kumimoji="1" lang="ja-JP" altLang="en-US" dirty="0" smtClean="0"/>
                        <a:t>判定詞</a:t>
                      </a:r>
                      <a:r>
                        <a:rPr kumimoji="1" lang="en-US" altLang="ja-JP" dirty="0" smtClean="0"/>
                        <a:t>)</a:t>
                      </a:r>
                      <a:endParaRPr kumimoji="1" lang="ja-JP" altLang="en-US" dirty="0"/>
                    </a:p>
                  </a:txBody>
                  <a:tcPr/>
                </a:tc>
                <a:tc>
                  <a:txBody>
                    <a:bodyPr/>
                    <a:lstStyle/>
                    <a:p>
                      <a:r>
                        <a:rPr kumimoji="1" lang="ja-JP" altLang="en-US" dirty="0" smtClean="0"/>
                        <a:t>ロハスな </a:t>
                      </a:r>
                      <a:r>
                        <a:rPr kumimoji="1" lang="en-US" altLang="ja-JP" dirty="0" smtClean="0"/>
                        <a:t>(</a:t>
                      </a:r>
                      <a:r>
                        <a:rPr kumimoji="1" lang="ja-JP" altLang="en-US" dirty="0" smtClean="0"/>
                        <a:t>形容詞</a:t>
                      </a:r>
                      <a:r>
                        <a:rPr kumimoji="1" lang="en-US" altLang="ja-JP" dirty="0" smtClean="0"/>
                        <a:t>)</a:t>
                      </a:r>
                      <a:endParaRPr kumimoji="1" lang="ja-JP" altLang="en-US" dirty="0"/>
                    </a:p>
                  </a:txBody>
                  <a:tcPr/>
                </a:tc>
              </a:tr>
            </a:tbl>
          </a:graphicData>
        </a:graphic>
      </p:graphicFrame>
      <p:sp>
        <p:nvSpPr>
          <p:cNvPr id="6" name="角丸四角形吹き出し 5"/>
          <p:cNvSpPr/>
          <p:nvPr/>
        </p:nvSpPr>
        <p:spPr>
          <a:xfrm>
            <a:off x="5894803" y="3198702"/>
            <a:ext cx="3104179" cy="846715"/>
          </a:xfrm>
          <a:prstGeom prst="wedgeRoundRectCallout">
            <a:avLst>
              <a:gd name="adj1" fmla="val -43677"/>
              <a:gd name="adj2" fmla="val 77315"/>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t>ファイルサーバ と サーバ の分布類似度が低い</a:t>
            </a:r>
            <a:endParaRPr kumimoji="1" lang="ja-JP" altLang="en-US" dirty="0"/>
          </a:p>
        </p:txBody>
      </p:sp>
    </p:spTree>
    <p:extLst>
      <p:ext uri="{BB962C8B-B14F-4D97-AF65-F5344CB8AC3E}">
        <p14:creationId xmlns:p14="http://schemas.microsoft.com/office/powerpoint/2010/main" val="32629941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Wikipedia</a:t>
            </a:r>
            <a:r>
              <a:rPr kumimoji="1" lang="ja-JP" altLang="en-US" dirty="0" smtClean="0"/>
              <a:t>と</a:t>
            </a:r>
            <a:r>
              <a:rPr kumimoji="1" lang="en-US" altLang="ja-JP" dirty="0" smtClean="0"/>
              <a:t>Web</a:t>
            </a:r>
            <a:r>
              <a:rPr kumimoji="1" lang="ja-JP" altLang="en-US" dirty="0" smtClean="0"/>
              <a:t>テキストからの語彙知識を自動獲得</a:t>
            </a:r>
            <a:r>
              <a:rPr lang="ja-JP" altLang="en-US" dirty="0" smtClean="0"/>
              <a:t>し、形態素解析器・構文解析器で利用</a:t>
            </a:r>
            <a:endParaRPr kumimoji="1" lang="en-US" altLang="ja-JP" dirty="0" smtClean="0"/>
          </a:p>
          <a:p>
            <a:r>
              <a:rPr kumimoji="1" lang="ja-JP" altLang="en-US" dirty="0" smtClean="0"/>
              <a:t>異表記関係の認識</a:t>
            </a:r>
            <a:endParaRPr kumimoji="1" lang="en-US" altLang="ja-JP" dirty="0" smtClean="0"/>
          </a:p>
          <a:p>
            <a:endParaRPr kumimoji="1" lang="en-US" altLang="ja-JP" dirty="0" smtClean="0"/>
          </a:p>
          <a:p>
            <a:r>
              <a:rPr lang="ja-JP" altLang="en-US" dirty="0" smtClean="0"/>
              <a:t>今後の課題</a:t>
            </a:r>
            <a:endParaRPr lang="en-US" altLang="ja-JP" dirty="0" smtClean="0"/>
          </a:p>
          <a:p>
            <a:pPr lvl="1"/>
            <a:r>
              <a:rPr lang="ja-JP" altLang="en-US" dirty="0" smtClean="0"/>
              <a:t>カタカナ分割の精度向上</a:t>
            </a:r>
            <a:endParaRPr lang="en-US" altLang="ja-JP" dirty="0" smtClean="0"/>
          </a:p>
          <a:p>
            <a:pPr lvl="1"/>
            <a:r>
              <a:rPr kumimoji="1" lang="ja-JP" altLang="en-US" dirty="0" smtClean="0"/>
              <a:t>構文解析や省略解析などの高次の解析での語彙知識の利用</a:t>
            </a:r>
            <a:endParaRPr kumimoji="1" lang="en-US" altLang="ja-JP" dirty="0" smtClean="0"/>
          </a:p>
        </p:txBody>
      </p:sp>
    </p:spTree>
    <p:extLst>
      <p:ext uri="{BB962C8B-B14F-4D97-AF65-F5344CB8AC3E}">
        <p14:creationId xmlns:p14="http://schemas.microsoft.com/office/powerpoint/2010/main" val="138823617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457200" y="1600200"/>
            <a:ext cx="8541782" cy="4525963"/>
          </a:xfrm>
        </p:spPr>
        <p:txBody>
          <a:bodyPr/>
          <a:lstStyle/>
          <a:p>
            <a:r>
              <a:rPr lang="ja-JP" altLang="en-US" dirty="0" smtClean="0"/>
              <a:t>京都大学 黒橋・河原研究室のページにて公開</a:t>
            </a:r>
            <a:endParaRPr kumimoji="1" lang="en-US" altLang="ja-JP" dirty="0" smtClean="0"/>
          </a:p>
          <a:p>
            <a:pPr lvl="1"/>
            <a:r>
              <a:rPr kumimoji="1" lang="en-US" altLang="ja-JP" dirty="0" smtClean="0"/>
              <a:t>JUMAN7.0</a:t>
            </a:r>
          </a:p>
          <a:p>
            <a:pPr lvl="2"/>
            <a:r>
              <a:rPr lang="en-US" altLang="ja-JP" dirty="0"/>
              <a:t>http://nlp.ist.i.kyoto-u.ac.jp/index.php?</a:t>
            </a:r>
            <a:r>
              <a:rPr lang="en-US" altLang="ja-JP" dirty="0" smtClean="0"/>
              <a:t>JUMAN</a:t>
            </a:r>
          </a:p>
          <a:p>
            <a:pPr lvl="1"/>
            <a:r>
              <a:rPr kumimoji="1" lang="en-US" altLang="ja-JP" dirty="0" smtClean="0"/>
              <a:t>KNP4.0</a:t>
            </a:r>
          </a:p>
          <a:p>
            <a:pPr lvl="2"/>
            <a:r>
              <a:rPr lang="en-US" altLang="ja-JP" dirty="0" smtClean="0"/>
              <a:t>http://nlp.ist.i.kyoto-u.ac.jp/</a:t>
            </a:r>
            <a:r>
              <a:rPr lang="en-US" altLang="ja-JP" dirty="0" err="1" smtClean="0"/>
              <a:t>index.php?KNP</a:t>
            </a:r>
            <a:endParaRPr lang="en-US" altLang="ja-JP" dirty="0" smtClean="0"/>
          </a:p>
          <a:p>
            <a:r>
              <a:rPr lang="ja-JP" altLang="en-US" dirty="0" smtClean="0"/>
              <a:t>辞書は定期的に更新し、最新版を上記のページで公開予定</a:t>
            </a:r>
            <a:endParaRPr lang="en-US" altLang="ja-JP" dirty="0" smtClean="0"/>
          </a:p>
          <a:p>
            <a:pPr lvl="1"/>
            <a:endParaRPr kumimoji="1" lang="ja-JP" altLang="en-US" dirty="0"/>
          </a:p>
        </p:txBody>
      </p:sp>
    </p:spTree>
    <p:extLst>
      <p:ext uri="{BB962C8B-B14F-4D97-AF65-F5344CB8AC3E}">
        <p14:creationId xmlns:p14="http://schemas.microsoft.com/office/powerpoint/2010/main" val="15623939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a:t>
            </a:r>
            <a:endParaRPr kumimoji="1" lang="ja-JP" altLang="en-US" dirty="0"/>
          </a:p>
        </p:txBody>
      </p:sp>
      <p:sp>
        <p:nvSpPr>
          <p:cNvPr id="4" name="角丸四角形 3"/>
          <p:cNvSpPr/>
          <p:nvPr/>
        </p:nvSpPr>
        <p:spPr>
          <a:xfrm>
            <a:off x="1938873" y="1608672"/>
            <a:ext cx="5418667"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800" dirty="0" smtClean="0"/>
              <a:t>ワタシ、爽健美茶派です。</a:t>
            </a:r>
            <a:endParaRPr kumimoji="1" lang="en-US" altLang="ja-JP" sz="2800" dirty="0" smtClean="0"/>
          </a:p>
        </p:txBody>
      </p:sp>
      <p:sp>
        <p:nvSpPr>
          <p:cNvPr id="5" name="角丸四角形 4"/>
          <p:cNvSpPr/>
          <p:nvPr/>
        </p:nvSpPr>
        <p:spPr>
          <a:xfrm>
            <a:off x="1617140" y="4368797"/>
            <a:ext cx="6062133"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800" dirty="0" smtClean="0"/>
              <a:t>皮膚</a:t>
            </a:r>
            <a:r>
              <a:rPr lang="ja-JP" altLang="en-US" sz="2800" dirty="0"/>
              <a:t>がカサついてガサガサする。</a:t>
            </a:r>
            <a:endParaRPr kumimoji="1" lang="en-US" altLang="ja-JP" sz="2800" dirty="0" smtClean="0"/>
          </a:p>
        </p:txBody>
      </p:sp>
      <p:sp>
        <p:nvSpPr>
          <p:cNvPr id="6" name="正方形/長方形 5"/>
          <p:cNvSpPr/>
          <p:nvPr/>
        </p:nvSpPr>
        <p:spPr>
          <a:xfrm>
            <a:off x="1083740" y="2777066"/>
            <a:ext cx="7128932" cy="113453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342900" indent="-342900">
              <a:buFont typeface="Arial"/>
              <a:buChar char="•"/>
            </a:pPr>
            <a:r>
              <a:rPr kumimoji="1" lang="en-US" altLang="ja-JP" sz="2400" dirty="0" smtClean="0"/>
              <a:t>Wikipedia</a:t>
            </a:r>
            <a:r>
              <a:rPr lang="ja-JP" altLang="en-US" sz="2400" dirty="0" smtClean="0"/>
              <a:t>の</a:t>
            </a:r>
            <a:r>
              <a:rPr kumimoji="1" lang="ja-JP" altLang="en-US" sz="2400" dirty="0" smtClean="0"/>
              <a:t>「</a:t>
            </a:r>
            <a:r>
              <a:rPr lang="ja-JP" altLang="en-US" sz="2400" dirty="0"/>
              <a:t>爽健美茶</a:t>
            </a:r>
            <a:r>
              <a:rPr kumimoji="1" lang="ja-JP" altLang="en-US" sz="2400" dirty="0" smtClean="0"/>
              <a:t>」というエントリから語を獲得</a:t>
            </a:r>
            <a:endParaRPr kumimoji="1" lang="en-US" altLang="ja-JP" sz="2400" dirty="0" smtClean="0"/>
          </a:p>
          <a:p>
            <a:pPr marL="342900" indent="-342900">
              <a:buFont typeface="Arial"/>
              <a:buChar char="•"/>
            </a:pPr>
            <a:r>
              <a:rPr lang="ja-JP" altLang="en-US" sz="2400" dirty="0" smtClean="0"/>
              <a:t>上位語が「清涼飲料水」であることも獲得</a:t>
            </a:r>
            <a:endParaRPr kumimoji="1" lang="en-US" altLang="ja-JP" sz="2400" dirty="0" smtClean="0"/>
          </a:p>
        </p:txBody>
      </p:sp>
      <p:sp>
        <p:nvSpPr>
          <p:cNvPr id="7" name="正方形/長方形 6"/>
          <p:cNvSpPr/>
          <p:nvPr/>
        </p:nvSpPr>
        <p:spPr>
          <a:xfrm>
            <a:off x="1083740" y="5520265"/>
            <a:ext cx="7128933" cy="84666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sz="2400" dirty="0" smtClean="0"/>
              <a:t>W</a:t>
            </a:r>
            <a:r>
              <a:rPr lang="en-US" altLang="ja-JP" sz="2400" dirty="0" smtClean="0"/>
              <a:t>eb</a:t>
            </a:r>
            <a:r>
              <a:rPr lang="ja-JP" altLang="en-US" sz="2400" dirty="0" smtClean="0"/>
              <a:t>テキストでの出現から「カサつく」という動詞を獲得</a:t>
            </a:r>
            <a:endParaRPr kumimoji="1" lang="ja-JP" altLang="en-US" sz="2400" dirty="0"/>
          </a:p>
        </p:txBody>
      </p:sp>
      <p:sp>
        <p:nvSpPr>
          <p:cNvPr id="8" name="正方形/長方形 7"/>
          <p:cNvSpPr/>
          <p:nvPr/>
        </p:nvSpPr>
        <p:spPr>
          <a:xfrm>
            <a:off x="2062703" y="1728062"/>
            <a:ext cx="5171007" cy="523220"/>
          </a:xfrm>
          <a:prstGeom prst="rect">
            <a:avLst/>
          </a:prstGeom>
        </p:spPr>
        <p:txBody>
          <a:bodyPr wrap="none">
            <a:spAutoFit/>
          </a:bodyPr>
          <a:lstStyle/>
          <a:p>
            <a:pPr algn="ctr"/>
            <a:r>
              <a:rPr lang="ja-JP" altLang="en-US" sz="2800" dirty="0" smtClean="0"/>
              <a:t>ワタシ</a:t>
            </a:r>
            <a:r>
              <a:rPr lang="en-US" altLang="ja-JP" sz="2800" dirty="0" smtClean="0"/>
              <a:t>/</a:t>
            </a:r>
            <a:r>
              <a:rPr lang="ja-JP" altLang="en-US" sz="2800" dirty="0" smtClean="0"/>
              <a:t>、</a:t>
            </a:r>
            <a:r>
              <a:rPr lang="en-US" altLang="ja-JP" sz="2800" dirty="0" smtClean="0"/>
              <a:t>/</a:t>
            </a:r>
            <a:r>
              <a:rPr lang="ja-JP" altLang="en-US" sz="2800" dirty="0" smtClean="0"/>
              <a:t>爽</a:t>
            </a:r>
            <a:r>
              <a:rPr lang="en-US" altLang="ja-JP" sz="2800" dirty="0" smtClean="0"/>
              <a:t>/</a:t>
            </a:r>
            <a:r>
              <a:rPr lang="ja-JP" altLang="en-US" sz="2800" dirty="0" smtClean="0"/>
              <a:t>健</a:t>
            </a:r>
            <a:r>
              <a:rPr lang="en-US" altLang="ja-JP" sz="2800" dirty="0" smtClean="0"/>
              <a:t>/</a:t>
            </a:r>
            <a:r>
              <a:rPr lang="ja-JP" altLang="en-US" sz="2800" dirty="0" smtClean="0"/>
              <a:t>美</a:t>
            </a:r>
            <a:r>
              <a:rPr lang="en-US" altLang="ja-JP" sz="2800" dirty="0" smtClean="0"/>
              <a:t>/</a:t>
            </a:r>
            <a:r>
              <a:rPr lang="ja-JP" altLang="en-US" sz="2800" dirty="0" smtClean="0"/>
              <a:t>茶</a:t>
            </a:r>
            <a:r>
              <a:rPr lang="en-US" altLang="ja-JP" sz="2800" dirty="0" smtClean="0"/>
              <a:t>/</a:t>
            </a:r>
            <a:r>
              <a:rPr lang="ja-JP" altLang="en-US" sz="2800" dirty="0" smtClean="0"/>
              <a:t>派</a:t>
            </a:r>
            <a:r>
              <a:rPr lang="en-US" altLang="ja-JP" sz="2800" dirty="0" smtClean="0"/>
              <a:t>/</a:t>
            </a:r>
            <a:r>
              <a:rPr lang="ja-JP" altLang="en-US" sz="2800" dirty="0" smtClean="0"/>
              <a:t>です</a:t>
            </a:r>
            <a:r>
              <a:rPr lang="en-US" altLang="ja-JP" sz="2800" dirty="0" smtClean="0"/>
              <a:t>/</a:t>
            </a:r>
            <a:r>
              <a:rPr lang="ja-JP" altLang="en-US" sz="2800" dirty="0" smtClean="0"/>
              <a:t>。</a:t>
            </a:r>
            <a:endParaRPr lang="en-US" altLang="ja-JP" sz="2800" dirty="0"/>
          </a:p>
        </p:txBody>
      </p:sp>
      <p:sp>
        <p:nvSpPr>
          <p:cNvPr id="9" name="正方形/長方形 8"/>
          <p:cNvSpPr/>
          <p:nvPr/>
        </p:nvSpPr>
        <p:spPr>
          <a:xfrm>
            <a:off x="2201388" y="1728062"/>
            <a:ext cx="4893637" cy="523220"/>
          </a:xfrm>
          <a:prstGeom prst="rect">
            <a:avLst/>
          </a:prstGeom>
        </p:spPr>
        <p:txBody>
          <a:bodyPr wrap="none">
            <a:spAutoFit/>
          </a:bodyPr>
          <a:lstStyle/>
          <a:p>
            <a:pPr algn="ctr"/>
            <a:r>
              <a:rPr lang="ja-JP" altLang="en-US" sz="2800" dirty="0" smtClean="0"/>
              <a:t>ワタシ</a:t>
            </a:r>
            <a:r>
              <a:rPr lang="en-US" altLang="ja-JP" sz="2800" dirty="0" smtClean="0"/>
              <a:t>/</a:t>
            </a:r>
            <a:r>
              <a:rPr lang="ja-JP" altLang="en-US" sz="2800" dirty="0" smtClean="0"/>
              <a:t>、</a:t>
            </a:r>
            <a:r>
              <a:rPr lang="en-US" altLang="ja-JP" sz="2800" dirty="0" smtClean="0"/>
              <a:t>/</a:t>
            </a:r>
            <a:r>
              <a:rPr lang="ja-JP" altLang="en-US" sz="2800" dirty="0" smtClean="0">
                <a:solidFill>
                  <a:schemeClr val="accent2"/>
                </a:solidFill>
              </a:rPr>
              <a:t>爽健美茶</a:t>
            </a:r>
            <a:r>
              <a:rPr lang="en-US" altLang="ja-JP" sz="2800" dirty="0" smtClean="0"/>
              <a:t>/</a:t>
            </a:r>
            <a:r>
              <a:rPr lang="ja-JP" altLang="en-US" sz="2800" dirty="0" smtClean="0"/>
              <a:t>派</a:t>
            </a:r>
            <a:r>
              <a:rPr lang="en-US" altLang="ja-JP" sz="2800" dirty="0" smtClean="0"/>
              <a:t>/</a:t>
            </a:r>
            <a:r>
              <a:rPr lang="ja-JP" altLang="en-US" sz="2800" dirty="0" smtClean="0"/>
              <a:t>です</a:t>
            </a:r>
            <a:r>
              <a:rPr lang="en-US" altLang="ja-JP" sz="2800" dirty="0" smtClean="0"/>
              <a:t>/</a:t>
            </a:r>
            <a:r>
              <a:rPr lang="ja-JP" altLang="en-US" sz="2800" dirty="0" smtClean="0"/>
              <a:t>。</a:t>
            </a:r>
            <a:endParaRPr lang="en-US" altLang="ja-JP" sz="2800" dirty="0"/>
          </a:p>
        </p:txBody>
      </p:sp>
      <p:sp>
        <p:nvSpPr>
          <p:cNvPr id="10" name="正方形/長方形 9"/>
          <p:cNvSpPr/>
          <p:nvPr/>
        </p:nvSpPr>
        <p:spPr>
          <a:xfrm>
            <a:off x="1634025" y="4488187"/>
            <a:ext cx="6028363" cy="523220"/>
          </a:xfrm>
          <a:prstGeom prst="rect">
            <a:avLst/>
          </a:prstGeom>
        </p:spPr>
        <p:txBody>
          <a:bodyPr wrap="none">
            <a:spAutoFit/>
          </a:bodyPr>
          <a:lstStyle/>
          <a:p>
            <a:pPr algn="ctr"/>
            <a:r>
              <a:rPr lang="ja-JP" altLang="en-US" sz="2800" dirty="0" smtClean="0"/>
              <a:t>皮膚</a:t>
            </a:r>
            <a:r>
              <a:rPr lang="en-US" altLang="ja-JP" sz="2800" dirty="0" smtClean="0"/>
              <a:t>/</a:t>
            </a:r>
            <a:r>
              <a:rPr lang="ja-JP" altLang="en-US" sz="2800" dirty="0" smtClean="0"/>
              <a:t>が</a:t>
            </a:r>
            <a:r>
              <a:rPr lang="en-US" altLang="ja-JP" sz="2800" dirty="0" smtClean="0"/>
              <a:t>/</a:t>
            </a:r>
            <a:r>
              <a:rPr lang="ja-JP" altLang="en-US" sz="2800" dirty="0" smtClean="0"/>
              <a:t>カサ</a:t>
            </a:r>
            <a:r>
              <a:rPr lang="en-US" altLang="ja-JP" sz="2800" dirty="0" smtClean="0"/>
              <a:t>/</a:t>
            </a:r>
            <a:r>
              <a:rPr lang="ja-JP" altLang="en-US" sz="2800" dirty="0" smtClean="0"/>
              <a:t>ついて</a:t>
            </a:r>
            <a:r>
              <a:rPr lang="en-US" altLang="ja-JP" sz="2800" dirty="0" smtClean="0"/>
              <a:t>/</a:t>
            </a:r>
            <a:r>
              <a:rPr lang="ja-JP" altLang="en-US" sz="2800" dirty="0" smtClean="0"/>
              <a:t>ガサガサ</a:t>
            </a:r>
            <a:r>
              <a:rPr lang="en-US" altLang="ja-JP" sz="2800" dirty="0" smtClean="0"/>
              <a:t>/</a:t>
            </a:r>
            <a:r>
              <a:rPr lang="ja-JP" altLang="en-US" sz="2800" dirty="0" smtClean="0"/>
              <a:t>する</a:t>
            </a:r>
            <a:r>
              <a:rPr lang="en-US" altLang="ja-JP" sz="2800" dirty="0" smtClean="0"/>
              <a:t>/</a:t>
            </a:r>
            <a:r>
              <a:rPr lang="ja-JP" altLang="en-US" sz="2800" dirty="0" smtClean="0"/>
              <a:t>。</a:t>
            </a:r>
            <a:endParaRPr lang="en-US" altLang="ja-JP" sz="2800" dirty="0"/>
          </a:p>
        </p:txBody>
      </p:sp>
      <p:sp>
        <p:nvSpPr>
          <p:cNvPr id="11" name="正方形/長方形 10"/>
          <p:cNvSpPr/>
          <p:nvPr/>
        </p:nvSpPr>
        <p:spPr>
          <a:xfrm>
            <a:off x="1634025" y="4488187"/>
            <a:ext cx="6028363" cy="523220"/>
          </a:xfrm>
          <a:prstGeom prst="rect">
            <a:avLst/>
          </a:prstGeom>
        </p:spPr>
        <p:txBody>
          <a:bodyPr wrap="none">
            <a:spAutoFit/>
          </a:bodyPr>
          <a:lstStyle/>
          <a:p>
            <a:pPr algn="ctr"/>
            <a:r>
              <a:rPr lang="ja-JP" altLang="en-US" sz="2800" dirty="0" smtClean="0"/>
              <a:t>皮膚</a:t>
            </a:r>
            <a:r>
              <a:rPr lang="en-US" altLang="ja-JP" sz="2800" dirty="0" smtClean="0"/>
              <a:t>/</a:t>
            </a:r>
            <a:r>
              <a:rPr lang="ja-JP" altLang="en-US" sz="2800" dirty="0" smtClean="0"/>
              <a:t>が</a:t>
            </a:r>
            <a:r>
              <a:rPr lang="en-US" altLang="ja-JP" sz="2800" dirty="0" smtClean="0"/>
              <a:t>/</a:t>
            </a:r>
            <a:r>
              <a:rPr lang="ja-JP" altLang="en-US" sz="2800" dirty="0" smtClean="0">
                <a:solidFill>
                  <a:srgbClr val="C0504D"/>
                </a:solidFill>
              </a:rPr>
              <a:t>カサついて</a:t>
            </a:r>
            <a:r>
              <a:rPr lang="en-US" altLang="ja-JP" sz="2800" dirty="0" smtClean="0"/>
              <a:t>/</a:t>
            </a:r>
            <a:r>
              <a:rPr lang="ja-JP" altLang="en-US" sz="2800" dirty="0" smtClean="0"/>
              <a:t>ガサガサ</a:t>
            </a:r>
            <a:r>
              <a:rPr lang="en-US" altLang="ja-JP" sz="2800" dirty="0" smtClean="0"/>
              <a:t>/</a:t>
            </a:r>
            <a:r>
              <a:rPr lang="ja-JP" altLang="en-US" sz="2800" dirty="0" smtClean="0"/>
              <a:t>する</a:t>
            </a:r>
            <a:r>
              <a:rPr lang="en-US" altLang="ja-JP" sz="2800" dirty="0" smtClean="0"/>
              <a:t>/</a:t>
            </a:r>
            <a:r>
              <a:rPr lang="ja-JP" altLang="en-US" sz="2800" dirty="0" smtClean="0"/>
              <a:t>。</a:t>
            </a:r>
            <a:endParaRPr lang="en-US" altLang="ja-JP" sz="2800" dirty="0"/>
          </a:p>
        </p:txBody>
      </p:sp>
    </p:spTree>
    <p:extLst>
      <p:ext uri="{BB962C8B-B14F-4D97-AF65-F5344CB8AC3E}">
        <p14:creationId xmlns:p14="http://schemas.microsoft.com/office/powerpoint/2010/main" val="11689173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xit" presetSubtype="0" fill="hold" grpId="1" nodeType="clickEffect">
                                  <p:stCondLst>
                                    <p:cond delay="0"/>
                                  </p:stCondLst>
                                  <p:childTnLst>
                                    <p:animEffect transition="out" filter="dissolve">
                                      <p:cBhvr>
                                        <p:cTn id="20" dur="500"/>
                                        <p:tgtEl>
                                          <p:spTgt spid="8"/>
                                        </p:tgtEl>
                                      </p:cBhvr>
                                    </p:animEffect>
                                    <p:set>
                                      <p:cBhvr>
                                        <p:cTn id="21" dur="1" fill="hold">
                                          <p:stCondLst>
                                            <p:cond delay="499"/>
                                          </p:stCondLst>
                                        </p:cTn>
                                        <p:tgtEl>
                                          <p:spTgt spid="8"/>
                                        </p:tgtEl>
                                        <p:attrNameLst>
                                          <p:attrName>style.visibility</p:attrName>
                                        </p:attrNameLst>
                                      </p:cBhvr>
                                      <p:to>
                                        <p:strVal val="hidden"/>
                                      </p:to>
                                    </p:set>
                                  </p:childTnLst>
                                </p:cTn>
                              </p:par>
                            </p:childTnLst>
                          </p:cTn>
                        </p:par>
                        <p:par>
                          <p:cTn id="22" fill="hold">
                            <p:stCondLst>
                              <p:cond delay="500"/>
                            </p:stCondLst>
                            <p:childTnLst>
                              <p:par>
                                <p:cTn id="23" presetID="9" presetClass="entr" presetSubtype="0" fill="hold" grpId="1"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xit" presetSubtype="0" fill="hold" nodeType="clickEffect">
                                  <p:stCondLst>
                                    <p:cond delay="0"/>
                                  </p:stCondLst>
                                  <p:childTnLst>
                                    <p:animEffect transition="out" filter="dissolve">
                                      <p:cBhvr>
                                        <p:cTn id="29" dur="500"/>
                                        <p:tgtEl>
                                          <p:spTgt spid="5">
                                            <p:txEl>
                                              <p:pRg st="0" end="0"/>
                                            </p:txEl>
                                          </p:spTgt>
                                        </p:tgtEl>
                                      </p:cBhvr>
                                    </p:animEffect>
                                    <p:set>
                                      <p:cBhvr>
                                        <p:cTn id="30" dur="1" fill="hold">
                                          <p:stCondLst>
                                            <p:cond delay="499"/>
                                          </p:stCondLst>
                                        </p:cTn>
                                        <p:tgtEl>
                                          <p:spTgt spid="5">
                                            <p:txEl>
                                              <p:pRg st="0" end="0"/>
                                            </p:txEl>
                                          </p:spTgt>
                                        </p:tgtEl>
                                        <p:attrNameLst>
                                          <p:attrName>style.visibility</p:attrName>
                                        </p:attrNameLst>
                                      </p:cBhvr>
                                      <p:to>
                                        <p:strVal val="hidden"/>
                                      </p:to>
                                    </p:set>
                                  </p:childTnLst>
                                </p:cTn>
                              </p:par>
                            </p:childTnLst>
                          </p:cTn>
                        </p:par>
                        <p:par>
                          <p:cTn id="31" fill="hold">
                            <p:stCondLst>
                              <p:cond delay="500"/>
                            </p:stCondLst>
                            <p:childTnLst>
                              <p:par>
                                <p:cTn id="32" presetID="9" presetClass="entr" presetSubtype="0" fill="hold" grpId="0"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dissolve">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dissolve">
                                      <p:cBhvr>
                                        <p:cTn id="39" dur="5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xit" presetSubtype="0" fill="hold" grpId="1" nodeType="clickEffect">
                                  <p:stCondLst>
                                    <p:cond delay="0"/>
                                  </p:stCondLst>
                                  <p:childTnLst>
                                    <p:animEffect transition="out" filter="dissolve">
                                      <p:cBhvr>
                                        <p:cTn id="43" dur="500"/>
                                        <p:tgtEl>
                                          <p:spTgt spid="10"/>
                                        </p:tgtEl>
                                      </p:cBhvr>
                                    </p:animEffect>
                                    <p:set>
                                      <p:cBhvr>
                                        <p:cTn id="44" dur="1" fill="hold">
                                          <p:stCondLst>
                                            <p:cond delay="499"/>
                                          </p:stCondLst>
                                        </p:cTn>
                                        <p:tgtEl>
                                          <p:spTgt spid="10"/>
                                        </p:tgtEl>
                                        <p:attrNameLst>
                                          <p:attrName>style.visibility</p:attrName>
                                        </p:attrNameLst>
                                      </p:cBhvr>
                                      <p:to>
                                        <p:strVal val="hidden"/>
                                      </p:to>
                                    </p:set>
                                  </p:childTnLst>
                                </p:cTn>
                              </p:par>
                            </p:childTnLst>
                          </p:cTn>
                        </p:par>
                        <p:par>
                          <p:cTn id="45" fill="hold">
                            <p:stCondLst>
                              <p:cond delay="500"/>
                            </p:stCondLst>
                            <p:childTnLst>
                              <p:par>
                                <p:cTn id="46" presetID="9" presetClass="entr" presetSubtype="0" fill="hold" grpId="0" nodeType="after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dissolve">
                                      <p:cBhvr>
                                        <p:cTn id="4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8" grpId="1"/>
      <p:bldP spid="9" grpId="1"/>
      <p:bldP spid="10" grpId="0"/>
      <p:bldP spid="10" grpId="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Grp="1" noChangeArrowheads="1"/>
          </p:cNvSpPr>
          <p:nvPr>
            <p:ph type="body" idx="1"/>
          </p:nvPr>
        </p:nvSpPr>
        <p:spPr>
          <a:xfrm>
            <a:off x="457200" y="1600199"/>
            <a:ext cx="8362950" cy="5121275"/>
          </a:xfrm>
        </p:spPr>
        <p:txBody>
          <a:bodyPr>
            <a:normAutofit fontScale="85000" lnSpcReduction="20000"/>
          </a:bodyPr>
          <a:lstStyle/>
          <a:p>
            <a:pPr>
              <a:lnSpc>
                <a:spcPct val="110000"/>
              </a:lnSpc>
              <a:buClr>
                <a:schemeClr val="tx1"/>
              </a:buClr>
            </a:pPr>
            <a:r>
              <a:rPr lang="ja-JP" altLang="en-US" dirty="0" smtClean="0">
                <a:solidFill>
                  <a:srgbClr val="000000"/>
                </a:solidFill>
                <a:latin typeface="Arial" charset="0"/>
                <a:ea typeface="ＭＳ Ｐゴシック" charset="0"/>
                <a:cs typeface="ＭＳ Ｐゴシック" charset="0"/>
              </a:rPr>
              <a:t>形態素解析器</a:t>
            </a:r>
            <a:r>
              <a:rPr lang="en-US" altLang="ja-JP" dirty="0" smtClean="0">
                <a:solidFill>
                  <a:srgbClr val="000000"/>
                </a:solidFill>
                <a:latin typeface="Arial" charset="0"/>
                <a:ea typeface="ＭＳ Ｐゴシック" charset="0"/>
                <a:cs typeface="ＭＳ Ｐゴシック" charset="0"/>
              </a:rPr>
              <a:t>JUMAN</a:t>
            </a:r>
          </a:p>
          <a:p>
            <a:pPr lvl="1">
              <a:lnSpc>
                <a:spcPct val="110000"/>
              </a:lnSpc>
              <a:buClr>
                <a:schemeClr val="tx1"/>
              </a:buClr>
            </a:pPr>
            <a:r>
              <a:rPr lang="en-US" altLang="ja-JP" dirty="0" smtClean="0">
                <a:solidFill>
                  <a:srgbClr val="000000"/>
                </a:solidFill>
                <a:latin typeface="Arial" charset="0"/>
                <a:ea typeface="ＭＳ Ｐゴシック" charset="0"/>
                <a:cs typeface="ＭＳ Ｐゴシック" charset="0"/>
              </a:rPr>
              <a:t>Closed </a:t>
            </a:r>
            <a:r>
              <a:rPr lang="en-US" altLang="ja-JP" dirty="0">
                <a:solidFill>
                  <a:srgbClr val="000000"/>
                </a:solidFill>
                <a:latin typeface="Arial" charset="0"/>
                <a:ea typeface="ＭＳ Ｐゴシック" charset="0"/>
                <a:cs typeface="ＭＳ Ｐゴシック" charset="0"/>
              </a:rPr>
              <a:t>class word</a:t>
            </a:r>
            <a:r>
              <a:rPr lang="ja-JP" altLang="en-US" dirty="0">
                <a:latin typeface="Arial" charset="0"/>
                <a:ea typeface="ＭＳ Ｐゴシック" charset="0"/>
                <a:cs typeface="ＭＳ Ｐゴシック" charset="0"/>
              </a:rPr>
              <a:t>の振舞いは人手で</a:t>
            </a:r>
            <a:r>
              <a:rPr lang="ja-JP" altLang="en-US" dirty="0" smtClean="0">
                <a:latin typeface="Arial" charset="0"/>
                <a:ea typeface="ＭＳ Ｐゴシック" charset="0"/>
                <a:cs typeface="ＭＳ Ｐゴシック" charset="0"/>
              </a:rPr>
              <a:t>規則化</a:t>
            </a:r>
            <a:endParaRPr lang="en-US" altLang="ja-JP" dirty="0">
              <a:latin typeface="Arial" charset="0"/>
              <a:ea typeface="ＭＳ Ｐゴシック" charset="0"/>
              <a:cs typeface="ＭＳ Ｐゴシック" charset="0"/>
            </a:endParaRPr>
          </a:p>
          <a:p>
            <a:pPr lvl="1">
              <a:lnSpc>
                <a:spcPct val="110000"/>
              </a:lnSpc>
            </a:pPr>
            <a:r>
              <a:rPr lang="ja-JP" altLang="en-US" dirty="0">
                <a:latin typeface="Arial" charset="0"/>
                <a:ea typeface="ＭＳ Ｐゴシック" charset="0"/>
                <a:cs typeface="ＭＳ Ｐゴシック" charset="0"/>
              </a:rPr>
              <a:t>基本語彙</a:t>
            </a:r>
            <a:r>
              <a:rPr lang="en-US" altLang="ja-JP" dirty="0">
                <a:latin typeface="Arial" charset="0"/>
                <a:ea typeface="ＭＳ Ｐゴシック" charset="0"/>
                <a:cs typeface="ＭＳ Ｐゴシック" charset="0"/>
              </a:rPr>
              <a:t>3</a:t>
            </a:r>
            <a:r>
              <a:rPr lang="ja-JP" altLang="en-US" dirty="0">
                <a:latin typeface="Arial" charset="0"/>
                <a:ea typeface="ＭＳ Ｐゴシック" charset="0"/>
                <a:cs typeface="ＭＳ Ｐゴシック" charset="0"/>
              </a:rPr>
              <a:t>万語を選定</a:t>
            </a:r>
            <a:r>
              <a:rPr lang="en-US" altLang="ja-JP" dirty="0">
                <a:latin typeface="Arial" charset="0"/>
                <a:ea typeface="ＭＳ Ｐゴシック" charset="0"/>
                <a:cs typeface="ＭＳ Ｐゴシック" charset="0"/>
              </a:rPr>
              <a:t/>
            </a:r>
            <a:br>
              <a:rPr lang="en-US" altLang="ja-JP" dirty="0">
                <a:latin typeface="Arial" charset="0"/>
                <a:ea typeface="ＭＳ Ｐゴシック" charset="0"/>
                <a:cs typeface="ＭＳ Ｐゴシック" charset="0"/>
              </a:rPr>
            </a:br>
            <a:r>
              <a:rPr lang="en-US" altLang="ja-JP" dirty="0">
                <a:latin typeface="Arial" charset="0"/>
                <a:ea typeface="ＭＳ Ｐゴシック" charset="0"/>
                <a:cs typeface="ＭＳ Ｐゴシック" charset="0"/>
              </a:rPr>
              <a:t>→ </a:t>
            </a:r>
            <a:r>
              <a:rPr lang="ja-JP" altLang="en-US" dirty="0">
                <a:latin typeface="Arial" charset="0"/>
                <a:ea typeface="ＭＳ Ｐゴシック" charset="0"/>
                <a:cs typeface="ＭＳ Ｐゴシック" charset="0"/>
              </a:rPr>
              <a:t>徹底的に整理（表記バリエーション、意味）</a:t>
            </a:r>
            <a:endParaRPr lang="en-US" altLang="ja-JP" dirty="0">
              <a:latin typeface="Arial" charset="0"/>
              <a:ea typeface="ＭＳ Ｐゴシック" charset="0"/>
              <a:cs typeface="ＭＳ Ｐゴシック" charset="0"/>
            </a:endParaRPr>
          </a:p>
          <a:p>
            <a:pPr lvl="1">
              <a:lnSpc>
                <a:spcPct val="110000"/>
              </a:lnSpc>
              <a:buClr>
                <a:schemeClr val="tx1"/>
              </a:buClr>
            </a:pPr>
            <a:r>
              <a:rPr lang="en-US" altLang="ja-JP" dirty="0">
                <a:solidFill>
                  <a:srgbClr val="FF0000"/>
                </a:solidFill>
                <a:latin typeface="Arial" charset="0"/>
                <a:ea typeface="ＭＳ Ｐゴシック" charset="0"/>
                <a:cs typeface="ＭＳ Ｐゴシック" charset="0"/>
              </a:rPr>
              <a:t>Open class word</a:t>
            </a:r>
            <a:r>
              <a:rPr lang="ja-JP" altLang="en-US" dirty="0">
                <a:solidFill>
                  <a:srgbClr val="FF0000"/>
                </a:solidFill>
                <a:latin typeface="Arial" charset="0"/>
                <a:ea typeface="ＭＳ Ｐゴシック" charset="0"/>
                <a:cs typeface="ＭＳ Ｐゴシック" charset="0"/>
              </a:rPr>
              <a:t>の振舞いは教師</a:t>
            </a:r>
            <a:r>
              <a:rPr lang="ja-JP" altLang="en-US" dirty="0" smtClean="0">
                <a:solidFill>
                  <a:srgbClr val="FF0000"/>
                </a:solidFill>
                <a:latin typeface="Arial" charset="0"/>
                <a:ea typeface="ＭＳ Ｐゴシック" charset="0"/>
                <a:cs typeface="ＭＳ Ｐゴシック" charset="0"/>
              </a:rPr>
              <a:t>無し</a:t>
            </a:r>
            <a:r>
              <a:rPr lang="ja-JP" altLang="en-US" dirty="0" smtClean="0">
                <a:solidFill>
                  <a:srgbClr val="FF0000"/>
                </a:solidFill>
                <a:latin typeface="Arial" charset="0"/>
                <a:ea typeface="ＭＳ Ｐゴシック" charset="0"/>
                <a:cs typeface="ＭＳ Ｐゴシック" charset="0"/>
              </a:rPr>
              <a:t>学習</a:t>
            </a:r>
            <a:endParaRPr lang="en-US" altLang="ja-JP" dirty="0" smtClean="0">
              <a:solidFill>
                <a:srgbClr val="FF0000"/>
              </a:solidFill>
              <a:latin typeface="Arial" charset="0"/>
              <a:ea typeface="ＭＳ Ｐゴシック" charset="0"/>
            </a:endParaRPr>
          </a:p>
          <a:p>
            <a:pPr>
              <a:lnSpc>
                <a:spcPct val="110000"/>
              </a:lnSpc>
            </a:pPr>
            <a:r>
              <a:rPr lang="ja-JP" altLang="en-US" dirty="0" smtClean="0">
                <a:latin typeface="Arial" charset="0"/>
                <a:ea typeface="ＭＳ Ｐゴシック" charset="0"/>
              </a:rPr>
              <a:t>構文解析器</a:t>
            </a:r>
            <a:r>
              <a:rPr lang="en-US" altLang="ja-JP" dirty="0" smtClean="0">
                <a:latin typeface="Arial" charset="0"/>
                <a:ea typeface="ＭＳ Ｐゴシック" charset="0"/>
              </a:rPr>
              <a:t>KNP</a:t>
            </a:r>
          </a:p>
          <a:p>
            <a:pPr lvl="1">
              <a:lnSpc>
                <a:spcPct val="110000"/>
              </a:lnSpc>
              <a:buClr>
                <a:schemeClr val="tx1"/>
              </a:buClr>
            </a:pPr>
            <a:r>
              <a:rPr lang="ja-JP" altLang="en-US" dirty="0" smtClean="0">
                <a:solidFill>
                  <a:srgbClr val="FF0000"/>
                </a:solidFill>
                <a:latin typeface="Arial" charset="0"/>
                <a:ea typeface="ＭＳ Ｐゴシック" charset="0"/>
              </a:rPr>
              <a:t>複数形態素に対して情報</a:t>
            </a:r>
            <a:r>
              <a:rPr lang="en-US" altLang="ja-JP" dirty="0" smtClean="0">
                <a:solidFill>
                  <a:srgbClr val="FF0000"/>
                </a:solidFill>
                <a:latin typeface="Arial" charset="0"/>
                <a:ea typeface="ＭＳ Ｐゴシック" charset="0"/>
              </a:rPr>
              <a:t>(</a:t>
            </a:r>
            <a:r>
              <a:rPr lang="ja-JP" altLang="en-US" dirty="0" smtClean="0">
                <a:solidFill>
                  <a:srgbClr val="FF0000"/>
                </a:solidFill>
                <a:latin typeface="Arial" charset="0"/>
                <a:ea typeface="ＭＳ Ｐゴシック" charset="0"/>
              </a:rPr>
              <a:t>上位語など</a:t>
            </a:r>
            <a:r>
              <a:rPr lang="en-US" altLang="ja-JP" dirty="0" smtClean="0">
                <a:solidFill>
                  <a:srgbClr val="FF0000"/>
                </a:solidFill>
                <a:latin typeface="Arial" charset="0"/>
                <a:ea typeface="ＭＳ Ｐゴシック" charset="0"/>
              </a:rPr>
              <a:t>)</a:t>
            </a:r>
            <a:r>
              <a:rPr lang="ja-JP" altLang="en-US" dirty="0" smtClean="0">
                <a:solidFill>
                  <a:srgbClr val="FF0000"/>
                </a:solidFill>
                <a:latin typeface="Arial" charset="0"/>
                <a:ea typeface="ＭＳ Ｐゴシック" charset="0"/>
              </a:rPr>
              <a:t>を付与</a:t>
            </a:r>
            <a:endParaRPr lang="en-US" altLang="ja-JP" dirty="0" smtClean="0">
              <a:solidFill>
                <a:srgbClr val="FF0000"/>
              </a:solidFill>
              <a:latin typeface="Arial" charset="0"/>
              <a:ea typeface="ＭＳ Ｐゴシック" charset="0"/>
            </a:endParaRPr>
          </a:p>
          <a:p>
            <a:pPr lvl="1">
              <a:lnSpc>
                <a:spcPct val="110000"/>
              </a:lnSpc>
            </a:pPr>
            <a:endParaRPr lang="en-US" altLang="ja-JP" dirty="0">
              <a:latin typeface="Arial" charset="0"/>
              <a:ea typeface="ＭＳ Ｐゴシック" charset="0"/>
            </a:endParaRPr>
          </a:p>
          <a:p>
            <a:pPr>
              <a:lnSpc>
                <a:spcPct val="110000"/>
              </a:lnSpc>
            </a:pPr>
            <a:r>
              <a:rPr lang="ja-JP" altLang="en-US" dirty="0" smtClean="0">
                <a:latin typeface="Arial" charset="0"/>
                <a:ea typeface="ＭＳ Ｐゴシック" charset="0"/>
              </a:rPr>
              <a:t>既存の語彙知識をそのまま形態素解析辞書に入れると形態素の基準に一貫性がなくなる</a:t>
            </a:r>
            <a:endParaRPr lang="en-US" altLang="ja-JP" dirty="0">
              <a:latin typeface="Arial" charset="0"/>
              <a:ea typeface="ＭＳ Ｐゴシック" charset="0"/>
            </a:endParaRPr>
          </a:p>
          <a:p>
            <a:pPr lvl="1">
              <a:lnSpc>
                <a:spcPct val="110000"/>
              </a:lnSpc>
            </a:pPr>
            <a:r>
              <a:rPr lang="ja-JP" altLang="en-US" dirty="0" smtClean="0">
                <a:latin typeface="Arial" charset="0"/>
                <a:ea typeface="ＭＳ Ｐゴシック" charset="0"/>
              </a:rPr>
              <a:t>日本語</a:t>
            </a:r>
            <a:r>
              <a:rPr lang="en-US" altLang="ja-JP" dirty="0" err="1" smtClean="0">
                <a:latin typeface="Arial" charset="0"/>
                <a:ea typeface="ＭＳ Ｐゴシック" charset="0"/>
              </a:rPr>
              <a:t>Wordnet</a:t>
            </a:r>
            <a:r>
              <a:rPr lang="en-US" altLang="ja-JP" dirty="0" smtClean="0">
                <a:latin typeface="Arial" charset="0"/>
                <a:ea typeface="ＭＳ Ｐゴシック" charset="0"/>
              </a:rPr>
              <a:t> [Bond+ 09]</a:t>
            </a:r>
          </a:p>
          <a:p>
            <a:pPr lvl="1">
              <a:lnSpc>
                <a:spcPct val="110000"/>
              </a:lnSpc>
            </a:pPr>
            <a:r>
              <a:rPr lang="en-US" altLang="ja-JP" dirty="0" smtClean="0">
                <a:latin typeface="Arial" charset="0"/>
                <a:ea typeface="ＭＳ Ｐゴシック" charset="0"/>
              </a:rPr>
              <a:t>Wikipedia</a:t>
            </a:r>
            <a:r>
              <a:rPr lang="ja-JP" altLang="en-US" dirty="0" smtClean="0">
                <a:latin typeface="Arial" charset="0"/>
                <a:ea typeface="ＭＳ Ｐゴシック" charset="0"/>
              </a:rPr>
              <a:t>上位下位関係</a:t>
            </a:r>
            <a:r>
              <a:rPr lang="en-US" altLang="ja-JP" dirty="0" smtClean="0">
                <a:latin typeface="Arial" charset="0"/>
                <a:ea typeface="ＭＳ Ｐゴシック" charset="0"/>
              </a:rPr>
              <a:t> [Sumida+ 08]</a:t>
            </a:r>
          </a:p>
        </p:txBody>
      </p:sp>
      <p:sp>
        <p:nvSpPr>
          <p:cNvPr id="27650" name="Rectangle 4"/>
          <p:cNvSpPr>
            <a:spLocks noGrp="1" noChangeArrowheads="1"/>
          </p:cNvSpPr>
          <p:nvPr>
            <p:ph type="title"/>
          </p:nvPr>
        </p:nvSpPr>
        <p:spPr>
          <a:noFill/>
        </p:spPr>
        <p:txBody>
          <a:bodyPr/>
          <a:lstStyle/>
          <a:p>
            <a:r>
              <a:rPr lang="ja-JP" altLang="en-US" dirty="0" smtClean="0">
                <a:latin typeface="Arial" charset="0"/>
                <a:ea typeface="ＭＳ Ｐゴシック" charset="0"/>
                <a:cs typeface="ＭＳ Ｐゴシック" charset="0"/>
              </a:rPr>
              <a:t>基本方針</a:t>
            </a:r>
            <a:endParaRPr lang="ja-JP" altLang="en-US" dirty="0">
              <a:latin typeface="Arial" charset="0"/>
              <a:ea typeface="ＭＳ Ｐゴシック" charset="0"/>
              <a:cs typeface="ＭＳ Ｐゴシック" charset="0"/>
            </a:endParaRPr>
          </a:p>
        </p:txBody>
      </p:sp>
      <p:sp>
        <p:nvSpPr>
          <p:cNvPr id="2" name="スライド番号プレースホルダー 1"/>
          <p:cNvSpPr>
            <a:spLocks noGrp="1"/>
          </p:cNvSpPr>
          <p:nvPr>
            <p:ph type="sldNum" sz="quarter" idx="12"/>
          </p:nvPr>
        </p:nvSpPr>
        <p:spPr/>
        <p:txBody>
          <a:bodyPr/>
          <a:lstStyle/>
          <a:p>
            <a:fld id="{E5F2CAF3-9B2C-4C0F-A7D8-315B2192D7EB}" type="slidenum">
              <a:rPr lang="en-US" altLang="ja-JP" smtClean="0"/>
              <a:pPr/>
              <a:t>4</a:t>
            </a:fld>
            <a:endParaRPr lang="en-US" altLang="ja-JP"/>
          </a:p>
        </p:txBody>
      </p:sp>
    </p:spTree>
    <p:extLst>
      <p:ext uri="{BB962C8B-B14F-4D97-AF65-F5344CB8AC3E}">
        <p14:creationId xmlns:p14="http://schemas.microsoft.com/office/powerpoint/2010/main" val="25333096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Effect transition="in" filter="dissolve">
                                      <p:cBhvr>
                                        <p:cTn id="7" dur="500"/>
                                        <p:tgtEl>
                                          <p:spTgt spid="11776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7763">
                                            <p:txEl>
                                              <p:pRg st="1" end="1"/>
                                            </p:txEl>
                                          </p:spTgt>
                                        </p:tgtEl>
                                        <p:attrNameLst>
                                          <p:attrName>style.visibility</p:attrName>
                                        </p:attrNameLst>
                                      </p:cBhvr>
                                      <p:to>
                                        <p:strVal val="visible"/>
                                      </p:to>
                                    </p:set>
                                    <p:animEffect transition="in" filter="dissolve">
                                      <p:cBhvr>
                                        <p:cTn id="10" dur="500"/>
                                        <p:tgtEl>
                                          <p:spTgt spid="11776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17763">
                                            <p:txEl>
                                              <p:pRg st="2" end="2"/>
                                            </p:txEl>
                                          </p:spTgt>
                                        </p:tgtEl>
                                        <p:attrNameLst>
                                          <p:attrName>style.visibility</p:attrName>
                                        </p:attrNameLst>
                                      </p:cBhvr>
                                      <p:to>
                                        <p:strVal val="visible"/>
                                      </p:to>
                                    </p:set>
                                    <p:animEffect transition="in" filter="dissolve">
                                      <p:cBhvr>
                                        <p:cTn id="13" dur="500"/>
                                        <p:tgtEl>
                                          <p:spTgt spid="11776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17763">
                                            <p:txEl>
                                              <p:pRg st="3" end="3"/>
                                            </p:txEl>
                                          </p:spTgt>
                                        </p:tgtEl>
                                        <p:attrNameLst>
                                          <p:attrName>style.visibility</p:attrName>
                                        </p:attrNameLst>
                                      </p:cBhvr>
                                      <p:to>
                                        <p:strVal val="visible"/>
                                      </p:to>
                                    </p:set>
                                    <p:animEffect transition="in" filter="dissolve">
                                      <p:cBhvr>
                                        <p:cTn id="16" dur="500"/>
                                        <p:tgtEl>
                                          <p:spTgt spid="11776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17763">
                                            <p:txEl>
                                              <p:pRg st="4" end="4"/>
                                            </p:txEl>
                                          </p:spTgt>
                                        </p:tgtEl>
                                        <p:attrNameLst>
                                          <p:attrName>style.visibility</p:attrName>
                                        </p:attrNameLst>
                                      </p:cBhvr>
                                      <p:to>
                                        <p:strVal val="visible"/>
                                      </p:to>
                                    </p:set>
                                    <p:animEffect transition="in" filter="dissolve">
                                      <p:cBhvr>
                                        <p:cTn id="21" dur="500"/>
                                        <p:tgtEl>
                                          <p:spTgt spid="117763">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17763">
                                            <p:txEl>
                                              <p:pRg st="5" end="5"/>
                                            </p:txEl>
                                          </p:spTgt>
                                        </p:tgtEl>
                                        <p:attrNameLst>
                                          <p:attrName>style.visibility</p:attrName>
                                        </p:attrNameLst>
                                      </p:cBhvr>
                                      <p:to>
                                        <p:strVal val="visible"/>
                                      </p:to>
                                    </p:set>
                                    <p:animEffect transition="in" filter="dissolve">
                                      <p:cBhvr>
                                        <p:cTn id="24" dur="500"/>
                                        <p:tgtEl>
                                          <p:spTgt spid="11776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17763">
                                            <p:txEl>
                                              <p:pRg st="7" end="7"/>
                                            </p:txEl>
                                          </p:spTgt>
                                        </p:tgtEl>
                                        <p:attrNameLst>
                                          <p:attrName>style.visibility</p:attrName>
                                        </p:attrNameLst>
                                      </p:cBhvr>
                                      <p:to>
                                        <p:strVal val="visible"/>
                                      </p:to>
                                    </p:set>
                                    <p:animEffect transition="in" filter="dissolve">
                                      <p:cBhvr>
                                        <p:cTn id="29" dur="500"/>
                                        <p:tgtEl>
                                          <p:spTgt spid="117763">
                                            <p:txEl>
                                              <p:pRg st="7" end="7"/>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17763">
                                            <p:txEl>
                                              <p:pRg st="8" end="8"/>
                                            </p:txEl>
                                          </p:spTgt>
                                        </p:tgtEl>
                                        <p:attrNameLst>
                                          <p:attrName>style.visibility</p:attrName>
                                        </p:attrNameLst>
                                      </p:cBhvr>
                                      <p:to>
                                        <p:strVal val="visible"/>
                                      </p:to>
                                    </p:set>
                                    <p:animEffect transition="in" filter="dissolve">
                                      <p:cBhvr>
                                        <p:cTn id="32" dur="500"/>
                                        <p:tgtEl>
                                          <p:spTgt spid="117763">
                                            <p:txEl>
                                              <p:pRg st="8" end="8"/>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117763">
                                            <p:txEl>
                                              <p:pRg st="9" end="9"/>
                                            </p:txEl>
                                          </p:spTgt>
                                        </p:tgtEl>
                                        <p:attrNameLst>
                                          <p:attrName>style.visibility</p:attrName>
                                        </p:attrNameLst>
                                      </p:cBhvr>
                                      <p:to>
                                        <p:strVal val="visible"/>
                                      </p:to>
                                    </p:set>
                                    <p:animEffect transition="in" filter="dissolve">
                                      <p:cBhvr>
                                        <p:cTn id="35" dur="500"/>
                                        <p:tgtEl>
                                          <p:spTgt spid="1177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30462" y="1599210"/>
            <a:ext cx="2016224"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400" dirty="0" smtClean="0"/>
              <a:t>形態素解析器</a:t>
            </a:r>
            <a:endParaRPr lang="en-US" altLang="ja-JP" sz="2400" dirty="0" smtClean="0"/>
          </a:p>
          <a:p>
            <a:pPr algn="ctr"/>
            <a:r>
              <a:rPr kumimoji="1" lang="en-US" altLang="ja-JP" sz="2400" dirty="0" smtClean="0"/>
              <a:t>JUMAN</a:t>
            </a:r>
            <a:endParaRPr kumimoji="1" lang="ja-JP" altLang="en-US" sz="2400" dirty="0"/>
          </a:p>
        </p:txBody>
      </p:sp>
      <p:sp>
        <p:nvSpPr>
          <p:cNvPr id="3" name="正方形/長方形 2"/>
          <p:cNvSpPr/>
          <p:nvPr/>
        </p:nvSpPr>
        <p:spPr>
          <a:xfrm>
            <a:off x="6274878" y="1599210"/>
            <a:ext cx="2016224"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t>構文解析器</a:t>
            </a:r>
            <a:endParaRPr kumimoji="1" lang="en-US" altLang="ja-JP" sz="2400" dirty="0" smtClean="0"/>
          </a:p>
          <a:p>
            <a:pPr algn="ctr"/>
            <a:r>
              <a:rPr lang="en-US" altLang="ja-JP" sz="2400" dirty="0" smtClean="0"/>
              <a:t>KNP</a:t>
            </a:r>
            <a:endParaRPr kumimoji="1" lang="ja-JP" altLang="en-US" sz="2400" dirty="0"/>
          </a:p>
        </p:txBody>
      </p:sp>
      <p:sp>
        <p:nvSpPr>
          <p:cNvPr id="4" name="テキスト ボックス 3"/>
          <p:cNvSpPr txBox="1"/>
          <p:nvPr/>
        </p:nvSpPr>
        <p:spPr>
          <a:xfrm>
            <a:off x="370222" y="1815234"/>
            <a:ext cx="1440160" cy="461665"/>
          </a:xfrm>
          <a:prstGeom prst="rect">
            <a:avLst/>
          </a:prstGeom>
          <a:noFill/>
        </p:spPr>
        <p:txBody>
          <a:bodyPr wrap="square" rtlCol="0">
            <a:spAutoFit/>
          </a:bodyPr>
          <a:lstStyle/>
          <a:p>
            <a:r>
              <a:rPr lang="ja-JP" altLang="en-US" sz="2400" dirty="0" smtClean="0"/>
              <a:t>テキスト</a:t>
            </a:r>
            <a:endParaRPr kumimoji="1" lang="ja-JP" altLang="en-US" sz="2400" dirty="0"/>
          </a:p>
        </p:txBody>
      </p:sp>
      <p:sp>
        <p:nvSpPr>
          <p:cNvPr id="5" name="円柱 4"/>
          <p:cNvSpPr/>
          <p:nvPr/>
        </p:nvSpPr>
        <p:spPr>
          <a:xfrm>
            <a:off x="874278" y="3255394"/>
            <a:ext cx="1584176" cy="1152128"/>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基本語彙辞書</a:t>
            </a:r>
            <a:endParaRPr lang="en-US" altLang="ja-JP" dirty="0" smtClean="0"/>
          </a:p>
          <a:p>
            <a:pPr algn="ctr"/>
            <a:r>
              <a:rPr kumimoji="1" lang="en-US" altLang="ja-JP" dirty="0" smtClean="0"/>
              <a:t>(</a:t>
            </a:r>
            <a:r>
              <a:rPr kumimoji="1" lang="ja-JP" altLang="en-US" dirty="0" smtClean="0"/>
              <a:t>人手整備</a:t>
            </a:r>
            <a:r>
              <a:rPr kumimoji="1" lang="en-US" altLang="ja-JP" dirty="0" smtClean="0"/>
              <a:t>)</a:t>
            </a:r>
            <a:endParaRPr kumimoji="1" lang="ja-JP" altLang="en-US" dirty="0"/>
          </a:p>
        </p:txBody>
      </p:sp>
      <p:sp>
        <p:nvSpPr>
          <p:cNvPr id="8" name="円柱 7"/>
          <p:cNvSpPr/>
          <p:nvPr/>
        </p:nvSpPr>
        <p:spPr>
          <a:xfrm>
            <a:off x="2746486" y="3255394"/>
            <a:ext cx="1584176" cy="1152128"/>
          </a:xfrm>
          <a:prstGeom prst="ca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Web</a:t>
            </a:r>
            <a:r>
              <a:rPr lang="ja-JP" altLang="en-US" dirty="0" smtClean="0"/>
              <a:t>自動獲得辞書</a:t>
            </a:r>
            <a:endParaRPr kumimoji="1" lang="ja-JP" altLang="en-US" dirty="0"/>
          </a:p>
        </p:txBody>
      </p:sp>
      <p:sp>
        <p:nvSpPr>
          <p:cNvPr id="9" name="円柱 8"/>
          <p:cNvSpPr/>
          <p:nvPr/>
        </p:nvSpPr>
        <p:spPr>
          <a:xfrm>
            <a:off x="4618694" y="3255394"/>
            <a:ext cx="1584176" cy="1152128"/>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ja-JP" dirty="0" smtClean="0"/>
              <a:t>Wikipedia</a:t>
            </a:r>
            <a:r>
              <a:rPr lang="ja-JP" altLang="en-US" dirty="0" smtClean="0"/>
              <a:t>辞書</a:t>
            </a:r>
            <a:endParaRPr lang="en-US" altLang="ja-JP" dirty="0" smtClean="0"/>
          </a:p>
          <a:p>
            <a:pPr algn="ctr"/>
            <a:r>
              <a:rPr kumimoji="1" lang="en-US" altLang="ja-JP" dirty="0" smtClean="0"/>
              <a:t>(</a:t>
            </a:r>
            <a:r>
              <a:rPr kumimoji="1" lang="ja-JP" altLang="en-US" dirty="0" smtClean="0"/>
              <a:t>形態素</a:t>
            </a:r>
            <a:r>
              <a:rPr kumimoji="1" lang="en-US" altLang="ja-JP" dirty="0" smtClean="0"/>
              <a:t>)</a:t>
            </a:r>
            <a:endParaRPr kumimoji="1" lang="ja-JP" altLang="en-US" dirty="0"/>
          </a:p>
        </p:txBody>
      </p:sp>
      <p:sp>
        <p:nvSpPr>
          <p:cNvPr id="10" name="円柱 9"/>
          <p:cNvSpPr/>
          <p:nvPr/>
        </p:nvSpPr>
        <p:spPr>
          <a:xfrm>
            <a:off x="6490902" y="3255394"/>
            <a:ext cx="1584176" cy="1152128"/>
          </a:xfrm>
          <a:prstGeom prst="ca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t>Wikipedia</a:t>
            </a:r>
            <a:r>
              <a:rPr lang="ja-JP" altLang="en-US" dirty="0" smtClean="0"/>
              <a:t>辞書</a:t>
            </a:r>
            <a:endParaRPr lang="en-US" altLang="ja-JP" dirty="0" smtClean="0"/>
          </a:p>
          <a:p>
            <a:pPr algn="ctr"/>
            <a:r>
              <a:rPr kumimoji="1" lang="en-US" altLang="ja-JP" dirty="0" smtClean="0"/>
              <a:t>(</a:t>
            </a:r>
            <a:r>
              <a:rPr kumimoji="1" lang="ja-JP" altLang="en-US" dirty="0" smtClean="0"/>
              <a:t>複数形態素</a:t>
            </a:r>
            <a:r>
              <a:rPr kumimoji="1" lang="en-US" altLang="ja-JP" dirty="0" smtClean="0"/>
              <a:t>)</a:t>
            </a:r>
            <a:endParaRPr kumimoji="1" lang="ja-JP" altLang="en-US" dirty="0"/>
          </a:p>
        </p:txBody>
      </p:sp>
      <p:cxnSp>
        <p:nvCxnSpPr>
          <p:cNvPr id="12" name="直線矢印コネクタ 11"/>
          <p:cNvCxnSpPr/>
          <p:nvPr/>
        </p:nvCxnSpPr>
        <p:spPr>
          <a:xfrm>
            <a:off x="1594358" y="2031258"/>
            <a:ext cx="792088" cy="0"/>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4690702" y="2031258"/>
            <a:ext cx="1440160" cy="0"/>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雲 14"/>
          <p:cNvSpPr/>
          <p:nvPr/>
        </p:nvSpPr>
        <p:spPr>
          <a:xfrm>
            <a:off x="2530462" y="5055594"/>
            <a:ext cx="2232248" cy="134076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t>大規模</a:t>
            </a:r>
            <a:r>
              <a:rPr kumimoji="1" lang="en-US" altLang="ja-JP" sz="2000" dirty="0" smtClean="0"/>
              <a:t>Web</a:t>
            </a:r>
            <a:r>
              <a:rPr kumimoji="1" lang="ja-JP" altLang="en-US" sz="2000" dirty="0" smtClean="0"/>
              <a:t>テキスト</a:t>
            </a:r>
            <a:endParaRPr kumimoji="1" lang="ja-JP" altLang="en-US" sz="2000" dirty="0"/>
          </a:p>
        </p:txBody>
      </p:sp>
      <p:cxnSp>
        <p:nvCxnSpPr>
          <p:cNvPr id="17" name="直線コネクタ 16"/>
          <p:cNvCxnSpPr>
            <a:stCxn id="2" idx="2"/>
            <a:endCxn id="5" idx="1"/>
          </p:cNvCxnSpPr>
          <p:nvPr/>
        </p:nvCxnSpPr>
        <p:spPr>
          <a:xfrm flipH="1">
            <a:off x="1666366" y="2535314"/>
            <a:ext cx="1872208" cy="7200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2" idx="2"/>
            <a:endCxn id="8" idx="1"/>
          </p:cNvCxnSpPr>
          <p:nvPr/>
        </p:nvCxnSpPr>
        <p:spPr>
          <a:xfrm>
            <a:off x="3538574" y="2535314"/>
            <a:ext cx="0" cy="7200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a:stCxn id="2" idx="2"/>
            <a:endCxn id="9" idx="1"/>
          </p:cNvCxnSpPr>
          <p:nvPr/>
        </p:nvCxnSpPr>
        <p:spPr>
          <a:xfrm>
            <a:off x="3538574" y="2535314"/>
            <a:ext cx="1872208" cy="7200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3" idx="2"/>
            <a:endCxn id="10" idx="1"/>
          </p:cNvCxnSpPr>
          <p:nvPr/>
        </p:nvCxnSpPr>
        <p:spPr>
          <a:xfrm>
            <a:off x="7282990" y="2535314"/>
            <a:ext cx="0" cy="7200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右矢印 26"/>
          <p:cNvSpPr/>
          <p:nvPr/>
        </p:nvSpPr>
        <p:spPr>
          <a:xfrm rot="16200000" flipV="1">
            <a:off x="3358554" y="4659550"/>
            <a:ext cx="43204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8" name="Picture 3"/>
          <p:cNvPicPr>
            <a:picLocks noChangeAspect="1" noChangeArrowheads="1"/>
          </p:cNvPicPr>
          <p:nvPr/>
        </p:nvPicPr>
        <p:blipFill>
          <a:blip r:embed="rId2" cstate="print"/>
          <a:srcRect l="18021" r="1026"/>
          <a:stretch>
            <a:fillRect/>
          </a:stretch>
        </p:blipFill>
        <p:spPr bwMode="auto">
          <a:xfrm>
            <a:off x="5482790" y="5055594"/>
            <a:ext cx="2045319" cy="1508904"/>
          </a:xfrm>
          <a:prstGeom prst="rect">
            <a:avLst/>
          </a:prstGeom>
          <a:noFill/>
          <a:ln w="22225">
            <a:solidFill>
              <a:schemeClr val="tx1"/>
            </a:solidFill>
            <a:miter lim="800000"/>
            <a:headEnd/>
            <a:tailEnd/>
          </a:ln>
        </p:spPr>
      </p:pic>
      <p:sp>
        <p:nvSpPr>
          <p:cNvPr id="30" name="テキスト ボックス 29"/>
          <p:cNvSpPr txBox="1"/>
          <p:nvPr/>
        </p:nvSpPr>
        <p:spPr>
          <a:xfrm>
            <a:off x="5914838" y="5591588"/>
            <a:ext cx="1224136" cy="400110"/>
          </a:xfrm>
          <a:prstGeom prst="rect">
            <a:avLst/>
          </a:prstGeom>
          <a:solidFill>
            <a:schemeClr val="bg1"/>
          </a:solidFill>
        </p:spPr>
        <p:txBody>
          <a:bodyPr wrap="square" rtlCol="0">
            <a:spAutoFit/>
          </a:bodyPr>
          <a:lstStyle/>
          <a:p>
            <a:r>
              <a:rPr kumimoji="1" lang="en-US" altLang="ja-JP" sz="2000" dirty="0" smtClean="0">
                <a:solidFill>
                  <a:schemeClr val="accent2"/>
                </a:solidFill>
              </a:rPr>
              <a:t>Wikipedia</a:t>
            </a:r>
            <a:endParaRPr kumimoji="1" lang="ja-JP" altLang="en-US" sz="2000" dirty="0">
              <a:solidFill>
                <a:schemeClr val="accent2"/>
              </a:solidFill>
            </a:endParaRPr>
          </a:p>
        </p:txBody>
      </p:sp>
      <p:sp>
        <p:nvSpPr>
          <p:cNvPr id="31" name="右矢印 30"/>
          <p:cNvSpPr/>
          <p:nvPr/>
        </p:nvSpPr>
        <p:spPr>
          <a:xfrm rot="13889451" flipV="1">
            <a:off x="5806826" y="4587542"/>
            <a:ext cx="432048" cy="21602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2" name="右矢印 31"/>
          <p:cNvSpPr/>
          <p:nvPr/>
        </p:nvSpPr>
        <p:spPr>
          <a:xfrm rot="19025699" flipV="1">
            <a:off x="6650661" y="4587542"/>
            <a:ext cx="432048" cy="21602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6" name="タイトル 5"/>
          <p:cNvSpPr>
            <a:spLocks noGrp="1"/>
          </p:cNvSpPr>
          <p:nvPr>
            <p:ph type="title"/>
          </p:nvPr>
        </p:nvSpPr>
        <p:spPr/>
        <p:txBody>
          <a:bodyPr/>
          <a:lstStyle/>
          <a:p>
            <a:r>
              <a:rPr kumimoji="1" lang="ja-JP" altLang="en-US" dirty="0" smtClean="0"/>
              <a:t>システムの概要</a:t>
            </a:r>
            <a:endParaRPr kumimoji="1" lang="ja-JP" altLang="en-US" dirty="0"/>
          </a:p>
        </p:txBody>
      </p:sp>
      <p:sp>
        <p:nvSpPr>
          <p:cNvPr id="7" name="角丸四角形吹き出し 6"/>
          <p:cNvSpPr/>
          <p:nvPr/>
        </p:nvSpPr>
        <p:spPr>
          <a:xfrm>
            <a:off x="4762710" y="4791280"/>
            <a:ext cx="2129157" cy="1914319"/>
          </a:xfrm>
          <a:prstGeom prst="wedgeRoundRectCallout">
            <a:avLst>
              <a:gd name="adj1" fmla="val -29213"/>
              <a:gd name="adj2" fmla="val -81846"/>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400" dirty="0" smtClean="0"/>
              <a:t>爽健美茶</a:t>
            </a:r>
            <a:endParaRPr lang="en-US" altLang="ja-JP" sz="2400" dirty="0" smtClean="0"/>
          </a:p>
          <a:p>
            <a:pPr algn="ctr"/>
            <a:r>
              <a:rPr kumimoji="1" lang="en-US" altLang="ja-JP" sz="2400" dirty="0" smtClean="0"/>
              <a:t>ThinkPad</a:t>
            </a:r>
          </a:p>
          <a:p>
            <a:pPr algn="ctr"/>
            <a:r>
              <a:rPr lang="ja-JP" altLang="en-US" sz="2400" dirty="0" smtClean="0"/>
              <a:t>スパゲティ</a:t>
            </a:r>
            <a:endParaRPr lang="en-US" altLang="ja-JP" sz="2400" dirty="0" smtClean="0"/>
          </a:p>
          <a:p>
            <a:pPr algn="ctr"/>
            <a:r>
              <a:rPr kumimoji="1" lang="ja-JP" altLang="en-US" sz="2400" dirty="0" smtClean="0"/>
              <a:t>スパゲティー</a:t>
            </a:r>
            <a:endParaRPr kumimoji="1" lang="en-US" altLang="ja-JP" sz="2400" dirty="0" smtClean="0"/>
          </a:p>
          <a:p>
            <a:pPr algn="ctr"/>
            <a:r>
              <a:rPr lang="ja-JP" altLang="en-US" sz="2400" dirty="0" smtClean="0"/>
              <a:t>・・・</a:t>
            </a:r>
            <a:endParaRPr kumimoji="1" lang="ja-JP" altLang="en-US" sz="2400" dirty="0"/>
          </a:p>
        </p:txBody>
      </p:sp>
      <p:sp>
        <p:nvSpPr>
          <p:cNvPr id="23" name="角丸四角形吹き出し 22"/>
          <p:cNvSpPr/>
          <p:nvPr/>
        </p:nvSpPr>
        <p:spPr>
          <a:xfrm>
            <a:off x="7091059" y="4791281"/>
            <a:ext cx="1917473" cy="1574800"/>
          </a:xfrm>
          <a:prstGeom prst="wedgeRoundRectCallout">
            <a:avLst>
              <a:gd name="adj1" fmla="val -38757"/>
              <a:gd name="adj2" fmla="val -88038"/>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400" dirty="0" smtClean="0"/>
              <a:t>京都大学</a:t>
            </a:r>
            <a:endParaRPr kumimoji="1" lang="en-US" altLang="ja-JP" sz="2400" dirty="0" smtClean="0"/>
          </a:p>
          <a:p>
            <a:pPr algn="ctr"/>
            <a:r>
              <a:rPr lang="ja-JP" altLang="en-US" sz="2400" dirty="0" smtClean="0"/>
              <a:t>国土交通省</a:t>
            </a:r>
            <a:endParaRPr kumimoji="1" lang="en-US" altLang="ja-JP" sz="2400" dirty="0" smtClean="0"/>
          </a:p>
          <a:p>
            <a:pPr algn="ctr"/>
            <a:r>
              <a:rPr lang="ja-JP" altLang="en-US" sz="2400" dirty="0" smtClean="0"/>
              <a:t>・・・</a:t>
            </a:r>
            <a:endParaRPr kumimoji="1" lang="ja-JP" altLang="en-US" sz="2400" dirty="0"/>
          </a:p>
        </p:txBody>
      </p:sp>
      <p:sp>
        <p:nvSpPr>
          <p:cNvPr id="25" name="角丸四角形吹き出し 24"/>
          <p:cNvSpPr/>
          <p:nvPr/>
        </p:nvSpPr>
        <p:spPr>
          <a:xfrm>
            <a:off x="2530462" y="4800742"/>
            <a:ext cx="2088232" cy="1914318"/>
          </a:xfrm>
          <a:prstGeom prst="wedgeRoundRectCallout">
            <a:avLst>
              <a:gd name="adj1" fmla="val -12090"/>
              <a:gd name="adj2" fmla="val -80771"/>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400" dirty="0" smtClean="0"/>
              <a:t>待受</a:t>
            </a:r>
            <a:endParaRPr lang="en-US" altLang="ja-JP" sz="2400" dirty="0" smtClean="0"/>
          </a:p>
          <a:p>
            <a:pPr algn="ctr"/>
            <a:r>
              <a:rPr lang="ja-JP" altLang="en-US" sz="2400" dirty="0" smtClean="0"/>
              <a:t>カサつく</a:t>
            </a:r>
            <a:endParaRPr lang="en-US" altLang="ja-JP" sz="2400" dirty="0" smtClean="0"/>
          </a:p>
          <a:p>
            <a:pPr algn="ctr"/>
            <a:r>
              <a:rPr lang="ja-JP" altLang="en-US" sz="2400" dirty="0" smtClean="0"/>
              <a:t>アジャイルだ</a:t>
            </a:r>
            <a:endParaRPr lang="en-US" altLang="ja-JP" sz="2400" dirty="0"/>
          </a:p>
          <a:p>
            <a:pPr algn="ctr"/>
            <a:r>
              <a:rPr lang="ja-JP" altLang="en-US" sz="2400" dirty="0" smtClean="0"/>
              <a:t>ビミョーだ</a:t>
            </a:r>
            <a:endParaRPr lang="en-US" altLang="ja-JP" sz="2400" dirty="0" smtClean="0"/>
          </a:p>
          <a:p>
            <a:pPr algn="ctr"/>
            <a:r>
              <a:rPr lang="ja-JP" altLang="en-US" sz="2400" dirty="0" smtClean="0"/>
              <a:t>・・・</a:t>
            </a:r>
            <a:endParaRPr kumimoji="1" lang="ja-JP" altLang="en-US" sz="2400" dirty="0"/>
          </a:p>
        </p:txBody>
      </p:sp>
      <p:sp>
        <p:nvSpPr>
          <p:cNvPr id="26" name="角丸四角形吹き出し 25"/>
          <p:cNvSpPr/>
          <p:nvPr/>
        </p:nvSpPr>
        <p:spPr>
          <a:xfrm>
            <a:off x="399812" y="4800742"/>
            <a:ext cx="1869253" cy="1914318"/>
          </a:xfrm>
          <a:prstGeom prst="wedgeRoundRectCallout">
            <a:avLst>
              <a:gd name="adj1" fmla="val -12090"/>
              <a:gd name="adj2" fmla="val -80771"/>
              <a:gd name="adj3" fmla="val 16667"/>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2400" dirty="0" smtClean="0"/>
              <a:t>子供</a:t>
            </a:r>
            <a:endParaRPr lang="en-US" altLang="ja-JP" sz="2400" dirty="0" smtClean="0"/>
          </a:p>
          <a:p>
            <a:pPr algn="ctr"/>
            <a:r>
              <a:rPr lang="ja-JP" altLang="en-US" sz="2400" dirty="0" smtClean="0"/>
              <a:t>走る</a:t>
            </a:r>
            <a:endParaRPr lang="en-US" altLang="ja-JP" sz="2400" dirty="0" smtClean="0"/>
          </a:p>
          <a:p>
            <a:pPr algn="ctr"/>
            <a:r>
              <a:rPr lang="ja-JP" altLang="en-US" sz="2400" dirty="0" smtClean="0"/>
              <a:t>かさつく</a:t>
            </a:r>
            <a:endParaRPr lang="en-US" altLang="ja-JP" sz="2400" dirty="0" smtClean="0"/>
          </a:p>
          <a:p>
            <a:pPr algn="ctr"/>
            <a:r>
              <a:rPr lang="ja-JP" altLang="en-US" sz="2400" dirty="0" smtClean="0"/>
              <a:t>微妙だ</a:t>
            </a:r>
            <a:endParaRPr lang="en-US" altLang="ja-JP" sz="2400" dirty="0" smtClean="0"/>
          </a:p>
          <a:p>
            <a:pPr algn="ctr"/>
            <a:r>
              <a:rPr lang="ja-JP" altLang="en-US" sz="2400" dirty="0" smtClean="0"/>
              <a:t>・・・</a:t>
            </a:r>
            <a:endParaRPr kumimoji="1" lang="ja-JP" altLang="en-US" sz="2400" dirty="0"/>
          </a:p>
        </p:txBody>
      </p:sp>
      <p:cxnSp>
        <p:nvCxnSpPr>
          <p:cNvPr id="14" name="曲線コネクタ 13"/>
          <p:cNvCxnSpPr/>
          <p:nvPr/>
        </p:nvCxnSpPr>
        <p:spPr>
          <a:xfrm flipV="1">
            <a:off x="1810382" y="5435601"/>
            <a:ext cx="1152951" cy="321732"/>
          </a:xfrm>
          <a:prstGeom prst="curvedConnector3">
            <a:avLst/>
          </a:prstGeom>
          <a:ln w="44450">
            <a:solidFill>
              <a:schemeClr val="accent2"/>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9" name="曲線コネクタ 28"/>
          <p:cNvCxnSpPr/>
          <p:nvPr/>
        </p:nvCxnSpPr>
        <p:spPr>
          <a:xfrm flipV="1">
            <a:off x="1810382" y="6152564"/>
            <a:ext cx="1152951" cy="1"/>
          </a:xfrm>
          <a:prstGeom prst="curvedConnector3">
            <a:avLst/>
          </a:prstGeom>
          <a:ln w="44450">
            <a:solidFill>
              <a:schemeClr val="accent2"/>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3" name="フリーフォーム 32"/>
          <p:cNvSpPr/>
          <p:nvPr/>
        </p:nvSpPr>
        <p:spPr>
          <a:xfrm>
            <a:off x="6634918" y="5706533"/>
            <a:ext cx="206191" cy="491067"/>
          </a:xfrm>
          <a:custGeom>
            <a:avLst/>
            <a:gdLst>
              <a:gd name="connsiteX0" fmla="*/ 0 w 152442"/>
              <a:gd name="connsiteY0" fmla="*/ 0 h 491067"/>
              <a:gd name="connsiteX1" fmla="*/ 152400 w 152442"/>
              <a:gd name="connsiteY1" fmla="*/ 220134 h 491067"/>
              <a:gd name="connsiteX2" fmla="*/ 16933 w 152442"/>
              <a:gd name="connsiteY2" fmla="*/ 491067 h 491067"/>
            </a:gdLst>
            <a:ahLst/>
            <a:cxnLst>
              <a:cxn ang="0">
                <a:pos x="connsiteX0" y="connsiteY0"/>
              </a:cxn>
              <a:cxn ang="0">
                <a:pos x="connsiteX1" y="connsiteY1"/>
              </a:cxn>
              <a:cxn ang="0">
                <a:pos x="connsiteX2" y="connsiteY2"/>
              </a:cxn>
            </a:cxnLst>
            <a:rect l="l" t="t" r="r" b="b"/>
            <a:pathLst>
              <a:path w="152442" h="491067">
                <a:moveTo>
                  <a:pt x="0" y="0"/>
                </a:moveTo>
                <a:cubicBezTo>
                  <a:pt x="74789" y="69145"/>
                  <a:pt x="149578" y="138290"/>
                  <a:pt x="152400" y="220134"/>
                </a:cubicBezTo>
                <a:cubicBezTo>
                  <a:pt x="155222" y="301978"/>
                  <a:pt x="16933" y="491067"/>
                  <a:pt x="16933" y="491067"/>
                </a:cubicBezTo>
              </a:path>
            </a:pathLst>
          </a:custGeom>
          <a:ln w="47625">
            <a:solidFill>
              <a:schemeClr val="accent2"/>
            </a:solidFill>
            <a:headEnd type="arrow"/>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2022390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dissolv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dissolve">
                                      <p:cBhvr>
                                        <p:cTn id="12" dur="500"/>
                                        <p:tgtEl>
                                          <p:spTgt spid="25"/>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ssolve">
                                      <p:cBhvr>
                                        <p:cTn id="16" dur="500"/>
                                        <p:tgtEl>
                                          <p:spTgt spid="7"/>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dissolve">
                                      <p:cBhvr>
                                        <p:cTn id="20" dur="500"/>
                                        <p:tgtEl>
                                          <p:spTgt spid="23"/>
                                        </p:tgtEl>
                                      </p:cBhvr>
                                    </p:animEffect>
                                  </p:childTnLst>
                                </p:cTn>
                              </p:par>
                              <p:par>
                                <p:cTn id="21" presetID="9" presetClass="exit" presetSubtype="0" fill="hold" grpId="0" nodeType="withEffect">
                                  <p:stCondLst>
                                    <p:cond delay="0"/>
                                  </p:stCondLst>
                                  <p:childTnLst>
                                    <p:animEffect transition="out" filter="dissolve">
                                      <p:cBhvr>
                                        <p:cTn id="22" dur="500"/>
                                        <p:tgtEl>
                                          <p:spTgt spid="30"/>
                                        </p:tgtEl>
                                      </p:cBhvr>
                                    </p:animEffect>
                                    <p:set>
                                      <p:cBhvr>
                                        <p:cTn id="23" dur="1" fill="hold">
                                          <p:stCondLst>
                                            <p:cond delay="499"/>
                                          </p:stCondLst>
                                        </p:cTn>
                                        <p:tgtEl>
                                          <p:spTgt spid="30"/>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right)">
                                      <p:cBhvr>
                                        <p:cTn id="28" dur="500"/>
                                        <p:tgtEl>
                                          <p:spTgt spid="14"/>
                                        </p:tgtEl>
                                      </p:cBhvr>
                                    </p:animEffect>
                                  </p:childTnLst>
                                </p:cTn>
                              </p:par>
                            </p:childTnLst>
                          </p:cTn>
                        </p:par>
                        <p:par>
                          <p:cTn id="29" fill="hold">
                            <p:stCondLst>
                              <p:cond delay="500"/>
                            </p:stCondLst>
                            <p:childTnLst>
                              <p:par>
                                <p:cTn id="30" presetID="22" presetClass="entr" presetSubtype="2" fill="hold" nodeType="after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wipe(right)">
                                      <p:cBhvr>
                                        <p:cTn id="32" dur="500"/>
                                        <p:tgtEl>
                                          <p:spTgt spid="29"/>
                                        </p:tgtEl>
                                      </p:cBhvr>
                                    </p:animEffect>
                                  </p:childTnLst>
                                </p:cTn>
                              </p:par>
                            </p:childTnLst>
                          </p:cTn>
                        </p:par>
                        <p:par>
                          <p:cTn id="33" fill="hold">
                            <p:stCondLst>
                              <p:cond delay="1000"/>
                            </p:stCondLst>
                            <p:childTnLst>
                              <p:par>
                                <p:cTn id="34" presetID="22" presetClass="entr" presetSubtype="1" fill="hold" grpId="0" nodeType="after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wipe(up)">
                                      <p:cBhvr>
                                        <p:cTn id="3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7" grpId="0" animBg="1"/>
      <p:bldP spid="23" grpId="0" animBg="1"/>
      <p:bldP spid="25" grpId="0" animBg="1"/>
      <p:bldP spid="26" grpId="0" animBg="1"/>
      <p:bldP spid="3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smtClean="0"/>
              <a:t>目次</a:t>
            </a:r>
            <a:endParaRPr kumimoji="1" lang="ja-JP" altLang="en-US" dirty="0"/>
          </a:p>
        </p:txBody>
      </p:sp>
      <p:sp>
        <p:nvSpPr>
          <p:cNvPr id="4" name="コンテンツ プレースホルダー 3"/>
          <p:cNvSpPr>
            <a:spLocks noGrp="1"/>
          </p:cNvSpPr>
          <p:nvPr>
            <p:ph idx="1"/>
          </p:nvPr>
        </p:nvSpPr>
        <p:spPr/>
        <p:txBody>
          <a:bodyPr/>
          <a:lstStyle/>
          <a:p>
            <a:pPr marL="514350" indent="-514350">
              <a:buFont typeface="+mj-lt"/>
              <a:buAutoNum type="arabicPeriod"/>
            </a:pPr>
            <a:r>
              <a:rPr kumimoji="1" lang="en-US" altLang="ja-JP" dirty="0" smtClean="0"/>
              <a:t>Wikipedia</a:t>
            </a:r>
            <a:r>
              <a:rPr kumimoji="1" lang="ja-JP" altLang="en-US" dirty="0" smtClean="0"/>
              <a:t>からの語彙獲得</a:t>
            </a:r>
            <a:endParaRPr kumimoji="1" lang="en-US" altLang="ja-JP" dirty="0" smtClean="0"/>
          </a:p>
          <a:p>
            <a:pPr marL="514350" indent="-514350">
              <a:buFont typeface="+mj-lt"/>
              <a:buAutoNum type="arabicPeriod"/>
            </a:pPr>
            <a:r>
              <a:rPr lang="en-US" altLang="ja-JP" dirty="0" smtClean="0"/>
              <a:t>Web</a:t>
            </a:r>
            <a:r>
              <a:rPr lang="ja-JP" altLang="en-US" dirty="0" smtClean="0"/>
              <a:t>テキストからの語彙獲得</a:t>
            </a:r>
            <a:endParaRPr lang="en-US" altLang="ja-JP" dirty="0" smtClean="0"/>
          </a:p>
          <a:p>
            <a:pPr marL="514350" indent="-514350">
              <a:buFont typeface="+mj-lt"/>
              <a:buAutoNum type="arabicPeriod"/>
            </a:pPr>
            <a:r>
              <a:rPr lang="ja-JP" altLang="en-US" dirty="0" smtClean="0"/>
              <a:t>異表記関係の認識</a:t>
            </a:r>
            <a:endParaRPr lang="en-US" altLang="ja-JP" dirty="0" smtClean="0"/>
          </a:p>
          <a:p>
            <a:pPr marL="514350" indent="-514350">
              <a:buFont typeface="+mj-lt"/>
              <a:buAutoNum type="arabicPeriod"/>
            </a:pPr>
            <a:r>
              <a:rPr kumimoji="1" lang="ja-JP" altLang="en-US" dirty="0" smtClean="0"/>
              <a:t>獲得された辞書の規模と具体例</a:t>
            </a:r>
            <a:endParaRPr kumimoji="1" lang="en-US" altLang="ja-JP" dirty="0" smtClean="0"/>
          </a:p>
          <a:p>
            <a:pPr marL="514350" indent="-514350">
              <a:buFont typeface="+mj-lt"/>
              <a:buAutoNum type="arabicPeriod"/>
            </a:pPr>
            <a:r>
              <a:rPr lang="ja-JP" altLang="en-US" dirty="0" smtClean="0"/>
              <a:t>解析例</a:t>
            </a:r>
            <a:endParaRPr kumimoji="1" lang="ja-JP" altLang="en-US" dirty="0"/>
          </a:p>
        </p:txBody>
      </p:sp>
    </p:spTree>
    <p:extLst>
      <p:ext uri="{BB962C8B-B14F-4D97-AF65-F5344CB8AC3E}">
        <p14:creationId xmlns:p14="http://schemas.microsoft.com/office/powerpoint/2010/main" val="142733290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smtClean="0"/>
              <a:t>目次</a:t>
            </a:r>
            <a:endParaRPr kumimoji="1" lang="ja-JP" altLang="en-US" dirty="0"/>
          </a:p>
        </p:txBody>
      </p:sp>
      <p:sp>
        <p:nvSpPr>
          <p:cNvPr id="4" name="コンテンツ プレースホルダー 3"/>
          <p:cNvSpPr>
            <a:spLocks noGrp="1"/>
          </p:cNvSpPr>
          <p:nvPr>
            <p:ph idx="1"/>
          </p:nvPr>
        </p:nvSpPr>
        <p:spPr/>
        <p:txBody>
          <a:bodyPr/>
          <a:lstStyle/>
          <a:p>
            <a:pPr marL="514350" indent="-514350">
              <a:buFont typeface="+mj-lt"/>
              <a:buAutoNum type="arabicPeriod"/>
            </a:pPr>
            <a:r>
              <a:rPr kumimoji="1" lang="en-US" altLang="ja-JP" dirty="0" smtClean="0">
                <a:solidFill>
                  <a:srgbClr val="FF0000"/>
                </a:solidFill>
              </a:rPr>
              <a:t>Wikipedia</a:t>
            </a:r>
            <a:r>
              <a:rPr kumimoji="1" lang="ja-JP" altLang="en-US" dirty="0" smtClean="0">
                <a:solidFill>
                  <a:srgbClr val="FF0000"/>
                </a:solidFill>
              </a:rPr>
              <a:t>からの語彙獲得</a:t>
            </a:r>
            <a:endParaRPr kumimoji="1" lang="en-US" altLang="ja-JP" dirty="0" smtClean="0">
              <a:solidFill>
                <a:srgbClr val="FF0000"/>
              </a:solidFill>
            </a:endParaRPr>
          </a:p>
          <a:p>
            <a:pPr marL="514350" indent="-514350">
              <a:buFont typeface="+mj-lt"/>
              <a:buAutoNum type="arabicPeriod"/>
            </a:pPr>
            <a:r>
              <a:rPr lang="en-US" altLang="ja-JP" dirty="0" smtClean="0"/>
              <a:t>Web</a:t>
            </a:r>
            <a:r>
              <a:rPr lang="ja-JP" altLang="en-US" dirty="0" smtClean="0"/>
              <a:t>テキストからの語彙獲得</a:t>
            </a:r>
            <a:endParaRPr lang="en-US" altLang="ja-JP" dirty="0" smtClean="0"/>
          </a:p>
          <a:p>
            <a:pPr marL="514350" indent="-514350">
              <a:buFont typeface="+mj-lt"/>
              <a:buAutoNum type="arabicPeriod"/>
            </a:pPr>
            <a:r>
              <a:rPr lang="ja-JP" altLang="en-US" dirty="0" smtClean="0"/>
              <a:t>異表記関係の認識</a:t>
            </a:r>
            <a:endParaRPr lang="en-US" altLang="ja-JP" dirty="0" smtClean="0"/>
          </a:p>
          <a:p>
            <a:pPr marL="514350" indent="-514350">
              <a:buFont typeface="+mj-lt"/>
              <a:buAutoNum type="arabicPeriod"/>
            </a:pPr>
            <a:r>
              <a:rPr kumimoji="1" lang="ja-JP" altLang="en-US" dirty="0" smtClean="0"/>
              <a:t>獲得された辞書の規模と具体例</a:t>
            </a:r>
            <a:endParaRPr kumimoji="1" lang="en-US" altLang="ja-JP" dirty="0" smtClean="0"/>
          </a:p>
          <a:p>
            <a:pPr marL="514350" indent="-514350">
              <a:buFont typeface="+mj-lt"/>
              <a:buAutoNum type="arabicPeriod"/>
            </a:pPr>
            <a:r>
              <a:rPr lang="ja-JP" altLang="en-US" dirty="0" smtClean="0"/>
              <a:t>解析例</a:t>
            </a:r>
            <a:endParaRPr kumimoji="1" lang="ja-JP" altLang="en-US" dirty="0"/>
          </a:p>
        </p:txBody>
      </p:sp>
    </p:spTree>
    <p:extLst>
      <p:ext uri="{BB962C8B-B14F-4D97-AF65-F5344CB8AC3E}">
        <p14:creationId xmlns:p14="http://schemas.microsoft.com/office/powerpoint/2010/main" val="27679489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Wikipedia</a:t>
            </a:r>
            <a:r>
              <a:rPr kumimoji="1" lang="ja-JP" altLang="en-US" dirty="0" smtClean="0"/>
              <a:t>からの語彙獲得</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smtClean="0"/>
              <a:t>Wikipedia</a:t>
            </a:r>
            <a:endParaRPr lang="en-US" altLang="ja-JP" dirty="0" smtClean="0"/>
          </a:p>
          <a:p>
            <a:pPr lvl="1"/>
            <a:r>
              <a:rPr lang="ja-JP" altLang="en-US" dirty="0" smtClean="0"/>
              <a:t>インターネット上で最大規模の百科事典</a:t>
            </a:r>
            <a:endParaRPr lang="en-US" altLang="ja-JP" dirty="0" smtClean="0"/>
          </a:p>
          <a:p>
            <a:pPr lvl="1"/>
            <a:r>
              <a:rPr kumimoji="1" lang="ja-JP" altLang="en-US" dirty="0" smtClean="0"/>
              <a:t>日本語版</a:t>
            </a:r>
            <a:r>
              <a:rPr kumimoji="1" lang="en-US" altLang="ja-JP" dirty="0" smtClean="0"/>
              <a:t>: </a:t>
            </a:r>
            <a:r>
              <a:rPr kumimoji="1" lang="ja-JP" altLang="en-US" dirty="0" smtClean="0"/>
              <a:t>約</a:t>
            </a:r>
            <a:r>
              <a:rPr kumimoji="1" lang="en-US" altLang="ja-JP" dirty="0" smtClean="0"/>
              <a:t>205</a:t>
            </a:r>
            <a:r>
              <a:rPr kumimoji="1" lang="ja-JP" altLang="en-US" dirty="0" smtClean="0"/>
              <a:t>万</a:t>
            </a:r>
            <a:r>
              <a:rPr kumimoji="1" lang="ja-JP" altLang="en-US" dirty="0" smtClean="0"/>
              <a:t>記事 </a:t>
            </a:r>
            <a:r>
              <a:rPr kumimoji="1" lang="en-US" altLang="ja-JP" dirty="0" smtClean="0"/>
              <a:t>(2011.12</a:t>
            </a:r>
            <a:r>
              <a:rPr kumimoji="1" lang="ja-JP" altLang="en-US" dirty="0" smtClean="0"/>
              <a:t>現在</a:t>
            </a:r>
            <a:r>
              <a:rPr kumimoji="1" lang="en-US" altLang="ja-JP" dirty="0" smtClean="0"/>
              <a:t>)</a:t>
            </a:r>
          </a:p>
          <a:p>
            <a:r>
              <a:rPr lang="en-US" altLang="ja-JP" dirty="0" smtClean="0"/>
              <a:t>Wikipedia</a:t>
            </a:r>
            <a:r>
              <a:rPr lang="ja-JP" altLang="en-US" dirty="0" smtClean="0"/>
              <a:t>から幅広いドメインに関する</a:t>
            </a:r>
            <a:r>
              <a:rPr lang="ja-JP" altLang="en-US" dirty="0" smtClean="0"/>
              <a:t>語を</a:t>
            </a:r>
            <a:r>
              <a:rPr lang="ja-JP" altLang="en-US" dirty="0" smtClean="0"/>
              <a:t>獲得できる</a:t>
            </a:r>
            <a:endParaRPr lang="en-US" altLang="ja-JP" dirty="0" smtClean="0"/>
          </a:p>
          <a:p>
            <a:r>
              <a:rPr lang="ja-JP" altLang="en-US" dirty="0" smtClean="0"/>
              <a:t>語に</a:t>
            </a:r>
            <a:r>
              <a:rPr lang="ja-JP" altLang="en-US" dirty="0" smtClean="0"/>
              <a:t>関する情報も獲得することができる</a:t>
            </a:r>
            <a:endParaRPr lang="en-US" altLang="ja-JP" dirty="0" smtClean="0"/>
          </a:p>
          <a:p>
            <a:pPr lvl="1"/>
            <a:r>
              <a:rPr kumimoji="1" lang="ja-JP" altLang="en-US" dirty="0" smtClean="0"/>
              <a:t>読み</a:t>
            </a:r>
            <a:r>
              <a:rPr kumimoji="1" lang="en-US" altLang="ja-JP" dirty="0" smtClean="0"/>
              <a:t>, </a:t>
            </a:r>
            <a:r>
              <a:rPr kumimoji="1" lang="ja-JP" altLang="en-US" dirty="0" smtClean="0"/>
              <a:t>上位語</a:t>
            </a:r>
            <a:r>
              <a:rPr kumimoji="1" lang="en-US" altLang="ja-JP" dirty="0" smtClean="0"/>
              <a:t>, </a:t>
            </a:r>
            <a:r>
              <a:rPr lang="ja-JP" altLang="en-US" dirty="0" smtClean="0"/>
              <a:t>異表記</a:t>
            </a:r>
            <a:r>
              <a:rPr lang="en-US" altLang="ja-JP" dirty="0" smtClean="0"/>
              <a:t>, </a:t>
            </a:r>
            <a:r>
              <a:rPr kumimoji="1" lang="en-US" altLang="ja-JP" dirty="0" smtClean="0"/>
              <a:t>…</a:t>
            </a:r>
            <a:endParaRPr kumimoji="1" lang="en-US" altLang="ja-JP" dirty="0" smtClean="0"/>
          </a:p>
        </p:txBody>
      </p:sp>
    </p:spTree>
    <p:extLst>
      <p:ext uri="{BB962C8B-B14F-4D97-AF65-F5344CB8AC3E}">
        <p14:creationId xmlns:p14="http://schemas.microsoft.com/office/powerpoint/2010/main" val="22073178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コンテンツ プレースホルダー 9"/>
          <p:cNvPicPr>
            <a:picLocks noGrp="1" noChangeAspect="1"/>
          </p:cNvPicPr>
          <p:nvPr>
            <p:ph idx="1"/>
          </p:nvPr>
        </p:nvPicPr>
        <p:blipFill>
          <a:blip r:embed="rId2"/>
          <a:srcRect l="7242" r="7242"/>
          <a:stretch>
            <a:fillRect/>
          </a:stretch>
        </p:blipFill>
        <p:spPr/>
      </p:pic>
      <p:pic>
        <p:nvPicPr>
          <p:cNvPr id="30723" name="Picture 3"/>
          <p:cNvPicPr>
            <a:picLocks noChangeAspect="1" noChangeArrowheads="1"/>
          </p:cNvPicPr>
          <p:nvPr/>
        </p:nvPicPr>
        <p:blipFill>
          <a:blip r:embed="rId3" cstate="print"/>
          <a:srcRect l="18021" r="1026"/>
          <a:stretch>
            <a:fillRect/>
          </a:stretch>
        </p:blipFill>
        <p:spPr bwMode="auto">
          <a:xfrm>
            <a:off x="-36512" y="-27384"/>
            <a:ext cx="9217024" cy="6799726"/>
          </a:xfrm>
          <a:prstGeom prst="rect">
            <a:avLst/>
          </a:prstGeom>
          <a:noFill/>
          <a:ln w="9525">
            <a:noFill/>
            <a:miter lim="800000"/>
            <a:headEnd/>
            <a:tailEnd/>
          </a:ln>
        </p:spPr>
      </p:pic>
      <p:sp>
        <p:nvSpPr>
          <p:cNvPr id="6" name="角丸四角形吹き出し 5"/>
          <p:cNvSpPr/>
          <p:nvPr/>
        </p:nvSpPr>
        <p:spPr>
          <a:xfrm>
            <a:off x="1331640" y="2348880"/>
            <a:ext cx="1368152" cy="432048"/>
          </a:xfrm>
          <a:prstGeom prst="wedgeRoundRectCallout">
            <a:avLst>
              <a:gd name="adj1" fmla="val -28352"/>
              <a:gd name="adj2" fmla="val 94247"/>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r>
              <a:rPr lang="ja-JP" altLang="en-US" dirty="0" smtClean="0">
                <a:solidFill>
                  <a:prstClr val="black"/>
                </a:solidFill>
                <a:latin typeface="Calibri"/>
                <a:ea typeface="ＭＳ Ｐゴシック"/>
              </a:rPr>
              <a:t>読み</a:t>
            </a:r>
            <a:endParaRPr lang="ja-JP" altLang="en-US" dirty="0">
              <a:solidFill>
                <a:prstClr val="black"/>
              </a:solidFill>
              <a:latin typeface="Calibri"/>
              <a:ea typeface="ＭＳ Ｐゴシック"/>
            </a:endParaRPr>
          </a:p>
        </p:txBody>
      </p:sp>
      <p:sp>
        <p:nvSpPr>
          <p:cNvPr id="7" name="角丸四角形吹き出し 6"/>
          <p:cNvSpPr/>
          <p:nvPr/>
        </p:nvSpPr>
        <p:spPr>
          <a:xfrm>
            <a:off x="3347864" y="3717032"/>
            <a:ext cx="1368152" cy="432048"/>
          </a:xfrm>
          <a:prstGeom prst="wedgeRoundRectCallout">
            <a:avLst>
              <a:gd name="adj1" fmla="val -44225"/>
              <a:gd name="adj2" fmla="val -106814"/>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fontAlgn="auto">
              <a:spcBef>
                <a:spcPts val="0"/>
              </a:spcBef>
              <a:spcAft>
                <a:spcPts val="0"/>
              </a:spcAft>
            </a:pPr>
            <a:r>
              <a:rPr lang="ja-JP" altLang="en-US" dirty="0" smtClean="0">
                <a:solidFill>
                  <a:prstClr val="black"/>
                </a:solidFill>
                <a:latin typeface="Calibri"/>
                <a:ea typeface="ＭＳ Ｐゴシック"/>
              </a:rPr>
              <a:t>上位語</a:t>
            </a:r>
            <a:endParaRPr lang="ja-JP" altLang="en-US" dirty="0">
              <a:solidFill>
                <a:prstClr val="black"/>
              </a:solidFill>
              <a:latin typeface="Calibri"/>
              <a:ea typeface="ＭＳ Ｐゴシック"/>
            </a:endParaRPr>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solidFill>
                  <a:prstClr val="black">
                    <a:tint val="75000"/>
                  </a:prstClr>
                </a:solidFill>
                <a:latin typeface="Calibri"/>
                <a:ea typeface="ＭＳ Ｐゴシック"/>
              </a:rPr>
              <a:pPr/>
              <a:t>9</a:t>
            </a:fld>
            <a:endParaRPr lang="ja-JP" altLang="en-US">
              <a:solidFill>
                <a:prstClr val="black">
                  <a:tint val="75000"/>
                </a:prstClr>
              </a:solidFill>
              <a:latin typeface="Calibri"/>
              <a:ea typeface="ＭＳ Ｐゴシック"/>
            </a:endParaRPr>
          </a:p>
        </p:txBody>
      </p:sp>
      <p:sp>
        <p:nvSpPr>
          <p:cNvPr id="8" name="タイトル 7"/>
          <p:cNvSpPr>
            <a:spLocks noGrp="1"/>
          </p:cNvSpPr>
          <p:nvPr>
            <p:ph type="title"/>
          </p:nvPr>
        </p:nvSpPr>
        <p:spPr/>
        <p:txBody>
          <a:bodyPr/>
          <a:lstStyle/>
          <a:p>
            <a:endParaRPr kumimoji="1" lang="ja-JP" altLang="en-US"/>
          </a:p>
        </p:txBody>
      </p:sp>
      <p:pic>
        <p:nvPicPr>
          <p:cNvPr id="11" name="図 10"/>
          <p:cNvPicPr>
            <a:picLocks noChangeAspect="1"/>
          </p:cNvPicPr>
          <p:nvPr/>
        </p:nvPicPr>
        <p:blipFill>
          <a:blip r:embed="rId2"/>
          <a:stretch>
            <a:fillRect/>
          </a:stretch>
        </p:blipFill>
        <p:spPr>
          <a:xfrm>
            <a:off x="3347864" y="4257742"/>
            <a:ext cx="5346700" cy="2514600"/>
          </a:xfrm>
          <a:prstGeom prst="rect">
            <a:avLst/>
          </a:prstGeom>
          <a:ln w="25400">
            <a:solidFill>
              <a:schemeClr val="tx1"/>
            </a:solidFill>
          </a:ln>
        </p:spPr>
      </p:pic>
      <p:sp>
        <p:nvSpPr>
          <p:cNvPr id="13" name="角丸四角形吹き出し 12"/>
          <p:cNvSpPr/>
          <p:nvPr/>
        </p:nvSpPr>
        <p:spPr>
          <a:xfrm>
            <a:off x="4716016" y="4778867"/>
            <a:ext cx="1368152" cy="432048"/>
          </a:xfrm>
          <a:prstGeom prst="wedgeRoundRectCallout">
            <a:avLst>
              <a:gd name="adj1" fmla="val -45371"/>
              <a:gd name="adj2" fmla="val 89163"/>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fontAlgn="auto">
              <a:spcBef>
                <a:spcPts val="0"/>
              </a:spcBef>
              <a:spcAft>
                <a:spcPts val="0"/>
              </a:spcAft>
            </a:pPr>
            <a:r>
              <a:rPr lang="ja-JP" altLang="en-US" dirty="0" smtClean="0">
                <a:solidFill>
                  <a:prstClr val="black"/>
                </a:solidFill>
                <a:latin typeface="Calibri"/>
                <a:ea typeface="ＭＳ Ｐゴシック"/>
              </a:rPr>
              <a:t>異表記</a:t>
            </a:r>
            <a:endParaRPr lang="ja-JP" altLang="en-US" dirty="0">
              <a:solidFill>
                <a:prstClr val="black"/>
              </a:solidFill>
              <a:latin typeface="Calibri"/>
              <a:ea typeface="ＭＳ Ｐゴシック"/>
            </a:endParaRPr>
          </a:p>
        </p:txBody>
      </p:sp>
    </p:spTree>
    <p:extLst>
      <p:ext uri="{BB962C8B-B14F-4D97-AF65-F5344CB8AC3E}">
        <p14:creationId xmlns:p14="http://schemas.microsoft.com/office/powerpoint/2010/main" val="23435723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ssolve">
                                      <p:cBhvr>
                                        <p:cTn id="16" dur="500"/>
                                        <p:tgtEl>
                                          <p:spTgt spid="11"/>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dissolve">
                                      <p:cBhvr>
                                        <p:cTn id="2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5|0.5|0.3|0.2|0.2"/>
</p:tagLst>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1882</TotalTime>
  <Words>1581</Words>
  <Application>Microsoft Macintosh PowerPoint</Application>
  <PresentationFormat>画面に合わせる (4:3)</PresentationFormat>
  <Paragraphs>323</Paragraphs>
  <Slides>26</Slides>
  <Notes>2</Notes>
  <HiddenSlides>0</HiddenSlides>
  <MMClips>0</MMClips>
  <ScaleCrop>false</ScaleCrop>
  <HeadingPairs>
    <vt:vector size="4" baseType="variant">
      <vt:variant>
        <vt:lpstr>テーマ</vt:lpstr>
      </vt:variant>
      <vt:variant>
        <vt:i4>1</vt:i4>
      </vt:variant>
      <vt:variant>
        <vt:lpstr>スライド タイトル</vt:lpstr>
      </vt:variant>
      <vt:variant>
        <vt:i4>26</vt:i4>
      </vt:variant>
    </vt:vector>
  </HeadingPairs>
  <TitlesOfParts>
    <vt:vector size="27" baseType="lpstr">
      <vt:lpstr>ホワイト</vt:lpstr>
      <vt:lpstr>実テキスト解析をささえる 語彙知識の自動獲得</vt:lpstr>
      <vt:lpstr>概要</vt:lpstr>
      <vt:lpstr>例</vt:lpstr>
      <vt:lpstr>基本方針</vt:lpstr>
      <vt:lpstr>システムの概要</vt:lpstr>
      <vt:lpstr>目次</vt:lpstr>
      <vt:lpstr>目次</vt:lpstr>
      <vt:lpstr>Wikipediaからの語彙獲得</vt:lpstr>
      <vt:lpstr>PowerPoint プレゼンテーション</vt:lpstr>
      <vt:lpstr>Wikipediaからの語彙獲得</vt:lpstr>
      <vt:lpstr>一形態素/複数形態素の判断</vt:lpstr>
      <vt:lpstr>複数カタカナ形態素</vt:lpstr>
      <vt:lpstr>付与する意味情報</vt:lpstr>
      <vt:lpstr>目次</vt:lpstr>
      <vt:lpstr>Webテキストからの未知語獲得</vt:lpstr>
      <vt:lpstr>目次</vt:lpstr>
      <vt:lpstr>異表記関係の認識</vt:lpstr>
      <vt:lpstr>異表記関係の認識</vt:lpstr>
      <vt:lpstr>目次</vt:lpstr>
      <vt:lpstr>獲得された辞書の規模</vt:lpstr>
      <vt:lpstr>Wikipediaから構築された辞書</vt:lpstr>
      <vt:lpstr>Webテキストから構築された辞書</vt:lpstr>
      <vt:lpstr>Webテキストの解析例</vt:lpstr>
      <vt:lpstr>形態素解析変化の例</vt:lpstr>
      <vt:lpstr>まとめ</vt:lpstr>
      <vt:lpstr>PowerPoint プレゼンテーション</vt:lpstr>
    </vt:vector>
  </TitlesOfParts>
  <Company>京都大学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柴田 知秀</dc:creator>
  <cp:lastModifiedBy>柴田 知秀</cp:lastModifiedBy>
  <cp:revision>72</cp:revision>
  <dcterms:created xsi:type="dcterms:W3CDTF">2012-03-13T00:39:16Z</dcterms:created>
  <dcterms:modified xsi:type="dcterms:W3CDTF">2012-03-14T08:01:43Z</dcterms:modified>
</cp:coreProperties>
</file>