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88" r:id="rId5"/>
    <p:sldId id="290" r:id="rId6"/>
    <p:sldId id="284" r:id="rId7"/>
    <p:sldId id="274" r:id="rId8"/>
    <p:sldId id="275" r:id="rId9"/>
    <p:sldId id="276" r:id="rId10"/>
    <p:sldId id="285" r:id="rId11"/>
    <p:sldId id="262" r:id="rId12"/>
    <p:sldId id="270" r:id="rId13"/>
    <p:sldId id="289" r:id="rId14"/>
    <p:sldId id="266" r:id="rId15"/>
    <p:sldId id="271" r:id="rId16"/>
    <p:sldId id="267" r:id="rId17"/>
    <p:sldId id="291" r:id="rId18"/>
    <p:sldId id="292" r:id="rId19"/>
    <p:sldId id="282" r:id="rId20"/>
    <p:sldId id="286" r:id="rId21"/>
    <p:sldId id="287" r:id="rId22"/>
    <p:sldId id="278" r:id="rId23"/>
    <p:sldId id="260" r:id="rId24"/>
    <p:sldId id="293" r:id="rId25"/>
    <p:sldId id="277" r:id="rId26"/>
  </p:sldIdLst>
  <p:sldSz cx="9144000" cy="6858000" type="screen4x3"/>
  <p:notesSz cx="6769100" cy="9906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1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8B3BD6-EF97-40D0-9C74-AA08A13F7ED7}" type="datetimeFigureOut">
              <a:rPr kumimoji="1" lang="ja-JP" altLang="en-US" smtClean="0"/>
              <a:pPr/>
              <a:t>2009/3/4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B5601-A851-478E-81A9-BE30BE66FBC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F9C6E-F78A-43B5-A730-B396817AE6F7}" type="datetimeFigureOut">
              <a:rPr kumimoji="1" lang="ja-JP" altLang="en-US" smtClean="0"/>
              <a:pPr/>
              <a:t>2009/3/4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6910" y="4705350"/>
            <a:ext cx="541528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07941-8488-45D3-AF61-446D910AC0B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9152E-C757-4EF4-BB0E-C5E6BE5C165A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07941-8488-45D3-AF61-446D910AC0B3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2009/3/4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2009/3/4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2009/3/4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2009/3/4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2009/3/4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2009/3/4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2009/3/4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28596" y="2130425"/>
            <a:ext cx="8286808" cy="1470025"/>
          </a:xfrm>
        </p:spPr>
        <p:txBody>
          <a:bodyPr>
            <a:noAutofit/>
          </a:bodyPr>
          <a:lstStyle/>
          <a:p>
            <a:r>
              <a:rPr kumimoji="1" lang="ja-JP" altLang="en-US" dirty="0" smtClean="0"/>
              <a:t>超大規模ウェブコーパスを用いた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分布類似度計算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243390"/>
            <a:ext cx="6400800" cy="1757378"/>
          </a:xfrm>
        </p:spPr>
        <p:txBody>
          <a:bodyPr>
            <a:noAutofit/>
          </a:bodyPr>
          <a:lstStyle/>
          <a:p>
            <a:r>
              <a:rPr kumimoji="1" lang="en-US" altLang="ja-JP" sz="3600" dirty="0" smtClean="0">
                <a:solidFill>
                  <a:schemeClr val="tx1"/>
                </a:solidFill>
              </a:rPr>
              <a:t>09/03/05</a:t>
            </a:r>
          </a:p>
          <a:p>
            <a:r>
              <a:rPr lang="ja-JP" altLang="en-US" sz="3600" dirty="0" smtClean="0">
                <a:solidFill>
                  <a:schemeClr val="tx1"/>
                </a:solidFill>
              </a:rPr>
              <a:t>京都大学</a:t>
            </a:r>
            <a:endParaRPr lang="en-US" altLang="ja-JP" sz="3600" dirty="0" smtClean="0">
              <a:solidFill>
                <a:schemeClr val="tx1"/>
              </a:solidFill>
            </a:endParaRPr>
          </a:p>
          <a:p>
            <a:r>
              <a:rPr lang="ja-JP" altLang="en-US" sz="3600" dirty="0" smtClean="0">
                <a:solidFill>
                  <a:schemeClr val="tx1"/>
                </a:solidFill>
              </a:rPr>
              <a:t>柴田 知秀　</a:t>
            </a:r>
            <a:r>
              <a:rPr lang="ja-JP" altLang="en-US" sz="3600" dirty="0" smtClean="0">
                <a:solidFill>
                  <a:schemeClr val="tx1"/>
                </a:solidFill>
              </a:rPr>
              <a:t>黒橋 禎夫</a:t>
            </a:r>
            <a:endParaRPr kumimoji="1" lang="en-US" altLang="ja-JP" sz="3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分布類似度計算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以下の二つの</a:t>
            </a:r>
            <a:r>
              <a:rPr kumimoji="1" lang="en-US" altLang="ja-JP" dirty="0" smtClean="0"/>
              <a:t>function</a:t>
            </a:r>
            <a:r>
              <a:rPr kumimoji="1" lang="ja-JP" altLang="en-US" dirty="0" smtClean="0"/>
              <a:t>に分解 </a:t>
            </a:r>
            <a:r>
              <a:rPr kumimoji="1" lang="en-US" altLang="ja-JP" dirty="0" smtClean="0"/>
              <a:t>[Curran04]</a:t>
            </a:r>
          </a:p>
          <a:p>
            <a:pPr lvl="1">
              <a:buClr>
                <a:schemeClr val="tx1"/>
              </a:buClr>
            </a:pPr>
            <a:r>
              <a:rPr lang="en-US" altLang="ja-JP" dirty="0" smtClean="0">
                <a:solidFill>
                  <a:srgbClr val="FF0000"/>
                </a:solidFill>
              </a:rPr>
              <a:t>Weight function</a:t>
            </a:r>
          </a:p>
          <a:p>
            <a:pPr lvl="1">
              <a:buClr>
                <a:schemeClr val="tx1"/>
              </a:buClr>
            </a:pPr>
            <a:r>
              <a:rPr lang="en-US" altLang="ja-JP" dirty="0" smtClean="0">
                <a:solidFill>
                  <a:srgbClr val="00B050"/>
                </a:solidFill>
              </a:rPr>
              <a:t>M</a:t>
            </a:r>
            <a:r>
              <a:rPr kumimoji="1" lang="en-US" altLang="ja-JP" dirty="0" smtClean="0">
                <a:solidFill>
                  <a:srgbClr val="00B050"/>
                </a:solidFill>
              </a:rPr>
              <a:t>easure function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1643042" y="3286124"/>
          <a:ext cx="5671297" cy="3321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1843"/>
                <a:gridCol w="987743"/>
                <a:gridCol w="826984"/>
                <a:gridCol w="987743"/>
                <a:gridCol w="826984"/>
              </a:tblGrid>
              <a:tr h="553645">
                <a:tc>
                  <a:txBody>
                    <a:bodyPr/>
                    <a:lstStyle/>
                    <a:p>
                      <a:endParaRPr kumimoji="1" lang="ja-JP" altLang="en-US" sz="2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医師</a:t>
                      </a:r>
                      <a:endParaRPr kumimoji="1" lang="ja-JP" alt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医者</a:t>
                      </a:r>
                      <a:endParaRPr kumimoji="1" lang="ja-JP" alt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800" dirty="0"/>
                    </a:p>
                  </a:txBody>
                  <a:tcPr/>
                </a:tc>
              </a:tr>
              <a:tr h="553645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～の診察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8225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11.4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495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8.7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53645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～に相談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4374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8.1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1359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7.3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53645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～の許可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1474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5.3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254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3.5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53645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～が増える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354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134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0.9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53645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～を志す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277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5.9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173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6.3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直線矢印コネクタ 5"/>
          <p:cNvCxnSpPr/>
          <p:nvPr/>
        </p:nvCxnSpPr>
        <p:spPr>
          <a:xfrm>
            <a:off x="4572000" y="4106867"/>
            <a:ext cx="214314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フリーフォーム 9"/>
          <p:cNvSpPr/>
          <p:nvPr/>
        </p:nvSpPr>
        <p:spPr>
          <a:xfrm>
            <a:off x="5064369" y="2820399"/>
            <a:ext cx="2007961" cy="1108667"/>
          </a:xfrm>
          <a:custGeom>
            <a:avLst/>
            <a:gdLst>
              <a:gd name="connsiteX0" fmla="*/ 0 w 1919235"/>
              <a:gd name="connsiteY0" fmla="*/ 1108667 h 1108667"/>
              <a:gd name="connsiteX1" fmla="*/ 1034980 w 1919235"/>
              <a:gd name="connsiteY1" fmla="*/ 3349 h 1108667"/>
              <a:gd name="connsiteX2" fmla="*/ 1919235 w 1919235"/>
              <a:gd name="connsiteY2" fmla="*/ 1088571 h 1108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9235" h="1108667">
                <a:moveTo>
                  <a:pt x="0" y="1108667"/>
                </a:moveTo>
                <a:cubicBezTo>
                  <a:pt x="357554" y="557682"/>
                  <a:pt x="715108" y="6698"/>
                  <a:pt x="1034980" y="3349"/>
                </a:cubicBezTo>
                <a:cubicBezTo>
                  <a:pt x="1354852" y="0"/>
                  <a:pt x="1817077" y="1029956"/>
                  <a:pt x="1919235" y="1088571"/>
                </a:cubicBezTo>
              </a:path>
            </a:pathLst>
          </a:custGeom>
          <a:ln w="3810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4572000" y="4642652"/>
            <a:ext cx="214314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>
            <a:off x="4572000" y="5213362"/>
            <a:ext cx="214314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>
            <a:off x="4572000" y="5787248"/>
            <a:ext cx="214314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>
            <a:off x="4572000" y="6323033"/>
            <a:ext cx="214314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>
            <a:off x="6372000" y="4106867"/>
            <a:ext cx="214314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>
            <a:off x="6372000" y="6323033"/>
            <a:ext cx="214314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6372000" y="4642652"/>
            <a:ext cx="214314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6372000" y="5213362"/>
            <a:ext cx="214314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6372000" y="5787248"/>
            <a:ext cx="214314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</a:t>
            </a:r>
            <a:r>
              <a:rPr kumimoji="1" lang="en-US" altLang="ja-JP" dirty="0" smtClean="0"/>
              <a:t>eight function (</a:t>
            </a:r>
            <a:r>
              <a:rPr kumimoji="1" lang="en-US" altLang="ja-JP" i="1" dirty="0" err="1" smtClean="0"/>
              <a:t>wgt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500034" y="2143116"/>
          <a:ext cx="7500990" cy="371477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463608"/>
                <a:gridCol w="6037382"/>
              </a:tblGrid>
              <a:tr h="928694">
                <a:tc>
                  <a:txBody>
                    <a:bodyPr/>
                    <a:lstStyle/>
                    <a:p>
                      <a:r>
                        <a:rPr kumimoji="1" lang="en-US" altLang="ja-JP" sz="4400" b="0" dirty="0" smtClean="0"/>
                        <a:t>FREQ</a:t>
                      </a:r>
                      <a:endParaRPr kumimoji="1" lang="ja-JP" altLang="en-US" sz="4400" b="0" dirty="0"/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694">
                <a:tc>
                  <a:txBody>
                    <a:bodyPr/>
                    <a:lstStyle/>
                    <a:p>
                      <a:r>
                        <a:rPr kumimoji="1" lang="en-US" altLang="ja-JP" sz="4400" dirty="0" smtClean="0"/>
                        <a:t>MI</a:t>
                      </a:r>
                      <a:endParaRPr kumimoji="1" lang="ja-JP" altLang="en-US" sz="4400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28694">
                <a:tc>
                  <a:txBody>
                    <a:bodyPr/>
                    <a:lstStyle/>
                    <a:p>
                      <a:r>
                        <a:rPr kumimoji="1" lang="en-US" altLang="ja-JP" sz="4400" dirty="0" smtClean="0"/>
                        <a:t>MI’</a:t>
                      </a:r>
                      <a:endParaRPr kumimoji="1" lang="ja-JP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r>
                        <a:rPr kumimoji="1" lang="en-US" altLang="ja-JP" sz="4400" dirty="0" err="1" smtClean="0"/>
                        <a:t>B</a:t>
                      </a:r>
                      <a:r>
                        <a:rPr kumimoji="1" lang="en-US" altLang="ja-JP" sz="2800" dirty="0" err="1" smtClean="0"/>
                        <a:t>β</a:t>
                      </a:r>
                      <a:endParaRPr kumimoji="1" lang="ja-JP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     1 if MI &gt; β; otherwise 0</a:t>
                      </a:r>
                      <a:endParaRPr kumimoji="1" lang="ja-JP" altLang="en-US" sz="3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2571736" y="2248392"/>
          <a:ext cx="1785950" cy="751980"/>
        </p:xfrm>
        <a:graphic>
          <a:graphicData uri="http://schemas.openxmlformats.org/presentationml/2006/ole">
            <p:oleObj spid="_x0000_s1027" name="数式" r:id="rId3" imgW="482400" imgH="203040" progId="Equation.3">
              <p:embed/>
            </p:oleObj>
          </a:graphicData>
        </a:graphic>
      </p:graphicFrame>
      <p:graphicFrame>
        <p:nvGraphicFramePr>
          <p:cNvPr id="7" name="オブジェクト 6"/>
          <p:cNvGraphicFramePr>
            <a:graphicFrameLocks noChangeAspect="1"/>
          </p:cNvGraphicFramePr>
          <p:nvPr/>
        </p:nvGraphicFramePr>
        <p:xfrm>
          <a:off x="2571735" y="3143248"/>
          <a:ext cx="1941815" cy="928694"/>
        </p:xfrm>
        <a:graphic>
          <a:graphicData uri="http://schemas.openxmlformats.org/presentationml/2006/ole">
            <p:oleObj spid="_x0000_s1028" name="数式" r:id="rId4" imgW="876240" imgH="419040" progId="Equation.3">
              <p:embed/>
            </p:oleObj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/>
        </p:nvGraphicFramePr>
        <p:xfrm>
          <a:off x="2428860" y="4143380"/>
          <a:ext cx="4957364" cy="714380"/>
        </p:xfrm>
        <a:graphic>
          <a:graphicData uri="http://schemas.openxmlformats.org/presentationml/2006/ole">
            <p:oleObj spid="_x0000_s1029" name="数式" r:id="rId5" imgW="29080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</a:t>
            </a:r>
            <a:r>
              <a:rPr kumimoji="1" lang="en-US" altLang="ja-JP" dirty="0" smtClean="0"/>
              <a:t>easure function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214282" y="1353498"/>
          <a:ext cx="8786874" cy="514733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643206"/>
                <a:gridCol w="6143668"/>
              </a:tblGrid>
              <a:tr h="928694">
                <a:tc>
                  <a:txBody>
                    <a:bodyPr/>
                    <a:lstStyle/>
                    <a:p>
                      <a:r>
                        <a:rPr kumimoji="1" lang="en-US" altLang="ja-JP" sz="4400" b="0" dirty="0" smtClean="0"/>
                        <a:t>COSINE</a:t>
                      </a:r>
                      <a:endParaRPr kumimoji="1" lang="ja-JP" altLang="en-US" sz="4400" b="0" dirty="0"/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694">
                <a:tc>
                  <a:txBody>
                    <a:bodyPr/>
                    <a:lstStyle/>
                    <a:p>
                      <a:r>
                        <a:rPr kumimoji="1" lang="en-US" altLang="ja-JP" sz="4400" dirty="0" smtClean="0"/>
                        <a:t>LIN98</a:t>
                      </a:r>
                      <a:endParaRPr kumimoji="1" lang="ja-JP" altLang="en-US" sz="4400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28694">
                <a:tc>
                  <a:txBody>
                    <a:bodyPr/>
                    <a:lstStyle/>
                    <a:p>
                      <a:r>
                        <a:rPr kumimoji="1" lang="en-US" altLang="ja-JP" sz="4400" dirty="0" smtClean="0"/>
                        <a:t>JACCARD</a:t>
                      </a:r>
                      <a:endParaRPr kumimoji="1" lang="ja-JP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r>
                        <a:rPr kumimoji="1" lang="en-US" altLang="ja-JP" sz="4400" dirty="0" smtClean="0"/>
                        <a:t>SIMPSON</a:t>
                      </a:r>
                      <a:endParaRPr kumimoji="1" lang="ja-JP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r>
                        <a:rPr kumimoji="1" lang="en-US" altLang="ja-JP" sz="4400" dirty="0" smtClean="0"/>
                        <a:t>JACCARD-SIMPSON</a:t>
                      </a:r>
                      <a:endParaRPr kumimoji="1" lang="ja-JP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4000" dirty="0" smtClean="0"/>
                        <a:t>1/2</a:t>
                      </a:r>
                      <a:r>
                        <a:rPr kumimoji="1" lang="en-US" altLang="ja-JP" sz="4000" baseline="0" dirty="0" smtClean="0"/>
                        <a:t> (JACCARD + SIMPSON)</a:t>
                      </a:r>
                      <a:endParaRPr kumimoji="1" lang="ja-JP" altLang="en-US" sz="4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/>
        </p:nvGraphicFramePr>
        <p:xfrm>
          <a:off x="3214678" y="1357297"/>
          <a:ext cx="3357586" cy="892523"/>
        </p:xfrm>
        <a:graphic>
          <a:graphicData uri="http://schemas.openxmlformats.org/presentationml/2006/ole">
            <p:oleObj spid="_x0000_s2052" name="数式" r:id="rId3" imgW="2006280" imgH="53316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3227388" y="2276475"/>
          <a:ext cx="3760787" cy="911225"/>
        </p:xfrm>
        <a:graphic>
          <a:graphicData uri="http://schemas.openxmlformats.org/presentationml/2006/ole">
            <p:oleObj spid="_x0000_s2053" name="数式" r:id="rId4" imgW="2247840" imgH="545760" progId="Equation.3">
              <p:embed/>
            </p:oleObj>
          </a:graphicData>
        </a:graphic>
      </p:graphicFrame>
      <p:graphicFrame>
        <p:nvGraphicFramePr>
          <p:cNvPr id="9" name="オブジェクト 8"/>
          <p:cNvGraphicFramePr>
            <a:graphicFrameLocks noChangeAspect="1"/>
          </p:cNvGraphicFramePr>
          <p:nvPr/>
        </p:nvGraphicFramePr>
        <p:xfrm>
          <a:off x="4089400" y="3213099"/>
          <a:ext cx="1982798" cy="887041"/>
        </p:xfrm>
        <a:graphic>
          <a:graphicData uri="http://schemas.openxmlformats.org/presentationml/2006/ole">
            <p:oleObj spid="_x0000_s2054" name="数式" r:id="rId5" imgW="965160" imgH="431640" progId="Equation.3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051300" y="4143375"/>
          <a:ext cx="2452688" cy="887413"/>
        </p:xfrm>
        <a:graphic>
          <a:graphicData uri="http://schemas.openxmlformats.org/presentationml/2006/ole">
            <p:oleObj spid="_x0000_s2055" name="数式" r:id="rId6" imgW="1193760" imgH="431640" progId="Equation.3">
              <p:embed/>
            </p:oleObj>
          </a:graphicData>
        </a:graphic>
      </p:graphicFrame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6858016" y="3500438"/>
            <a:ext cx="1660525" cy="1274763"/>
          </a:xfrm>
          <a:prstGeom prst="ellipse">
            <a:avLst/>
          </a:prstGeom>
          <a:solidFill>
            <a:schemeClr val="accent2">
              <a:alpha val="50195"/>
            </a:schemeClr>
          </a:solidFill>
          <a:ln w="9525" algn="ctr">
            <a:solidFill>
              <a:schemeClr val="accent2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8001016" y="3714751"/>
            <a:ext cx="874713" cy="855662"/>
          </a:xfrm>
          <a:prstGeom prst="ellipse">
            <a:avLst/>
          </a:prstGeom>
          <a:solidFill>
            <a:schemeClr val="accent5">
              <a:alpha val="50195"/>
            </a:schemeClr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分布類似度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コンテキスト抽出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分布類似度計算</a:t>
            </a:r>
            <a:endParaRPr lang="en-US" altLang="ja-JP" dirty="0" smtClean="0"/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実験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kumimoji="1" lang="ja-JP" altLang="en-US" dirty="0" smtClean="0"/>
              <a:t>類似度尺度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曖昧性のある係り受けの除外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複合名詞の類似時</a:t>
            </a:r>
            <a:r>
              <a:rPr kumimoji="1" lang="ja-JP" altLang="en-US" dirty="0" smtClean="0"/>
              <a:t>計算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どのコンテキストが有効</a:t>
            </a:r>
            <a:r>
              <a:rPr lang="ja-JP" altLang="en-US" dirty="0" smtClean="0"/>
              <a:t>か</a:t>
            </a: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日本語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億ページ</a:t>
            </a:r>
            <a:r>
              <a:rPr kumimoji="1" lang="en-US" altLang="ja-JP" dirty="0" smtClean="0"/>
              <a:t>[</a:t>
            </a:r>
            <a:r>
              <a:rPr kumimoji="1" lang="en-US" altLang="ja-JP" dirty="0" err="1" smtClean="0"/>
              <a:t>Shinzato</a:t>
            </a:r>
            <a:r>
              <a:rPr kumimoji="1" lang="en-US" altLang="ja-JP" dirty="0" smtClean="0"/>
              <a:t> et al. 08]</a:t>
            </a:r>
          </a:p>
          <a:p>
            <a:pPr lvl="1"/>
            <a:r>
              <a:rPr lang="en-US" altLang="ja-JP" dirty="0" smtClean="0"/>
              <a:t>60</a:t>
            </a:r>
            <a:r>
              <a:rPr lang="ja-JP" altLang="en-US" dirty="0" smtClean="0"/>
              <a:t>億文を</a:t>
            </a:r>
            <a:r>
              <a:rPr lang="en-US" altLang="ja-JP" dirty="0" err="1" smtClean="0"/>
              <a:t>uniq</a:t>
            </a:r>
            <a:r>
              <a:rPr lang="ja-JP" altLang="en-US" dirty="0" smtClean="0"/>
              <a:t>した</a:t>
            </a:r>
            <a:r>
              <a:rPr lang="en-US" altLang="ja-JP" dirty="0" smtClean="0"/>
              <a:t>16</a:t>
            </a:r>
            <a:r>
              <a:rPr lang="ja-JP" altLang="en-US" dirty="0" smtClean="0"/>
              <a:t>億文</a:t>
            </a:r>
            <a:r>
              <a:rPr lang="en-US" altLang="ja-JP" dirty="0" smtClean="0"/>
              <a:t>(250</a:t>
            </a:r>
            <a:r>
              <a:rPr lang="ja-JP" altLang="en-US" dirty="0" smtClean="0"/>
              <a:t>億語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を利用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以下の</a:t>
            </a:r>
            <a:r>
              <a:rPr lang="en-US" altLang="ja-JP" dirty="0" smtClean="0"/>
              <a:t>5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コーパスサイズ</a:t>
            </a:r>
            <a:r>
              <a:rPr lang="en-US" altLang="ja-JP" dirty="0" smtClean="0"/>
              <a:t>(</a:t>
            </a:r>
            <a:r>
              <a:rPr lang="ja-JP" altLang="en-US" dirty="0" smtClean="0"/>
              <a:t>文数</a:t>
            </a:r>
            <a:r>
              <a:rPr lang="en-US" altLang="ja-JP" dirty="0" smtClean="0"/>
              <a:t>)</a:t>
            </a:r>
            <a:r>
              <a:rPr lang="ja-JP" altLang="en-US" dirty="0" smtClean="0"/>
              <a:t>で実験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6.3M, 25M, 100M, 400M, 1.6G</a:t>
            </a:r>
          </a:p>
          <a:p>
            <a:r>
              <a:rPr lang="ja-JP" altLang="en-US" dirty="0" smtClean="0"/>
              <a:t>形態素解析・構文解析</a:t>
            </a:r>
            <a:r>
              <a:rPr lang="en-US" altLang="ja-JP" dirty="0" smtClean="0"/>
              <a:t>: 150CPU</a:t>
            </a:r>
            <a:r>
              <a:rPr lang="ja-JP" altLang="en-US" dirty="0" smtClean="0"/>
              <a:t>で</a:t>
            </a:r>
            <a:r>
              <a:rPr lang="en-US" altLang="ja-JP" dirty="0" smtClean="0"/>
              <a:t>1</a:t>
            </a:r>
            <a:r>
              <a:rPr lang="ja-JP" altLang="en-US" dirty="0" smtClean="0"/>
              <a:t>週間</a:t>
            </a:r>
            <a:endParaRPr lang="en-US" altLang="ja-JP" dirty="0" smtClean="0"/>
          </a:p>
          <a:p>
            <a:r>
              <a:rPr lang="en-US" altLang="ja-JP" dirty="0" smtClean="0"/>
              <a:t>3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コンテキストベクトルを</a:t>
            </a:r>
            <a:r>
              <a:rPr lang="ja-JP" altLang="en-US" dirty="0" smtClean="0"/>
              <a:t>作成 </a:t>
            </a:r>
            <a:r>
              <a:rPr lang="en-US" altLang="ja-JP" dirty="0" smtClean="0"/>
              <a:t>(1</a:t>
            </a:r>
            <a:r>
              <a:rPr lang="ja-JP" altLang="en-US" dirty="0" smtClean="0"/>
              <a:t>日弱</a:t>
            </a:r>
            <a:r>
              <a:rPr lang="en-US" altLang="ja-JP" dirty="0" smtClean="0"/>
              <a:t>)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(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) </a:t>
            </a:r>
            <a:r>
              <a:rPr lang="ja-JP" altLang="en-US" dirty="0" smtClean="0"/>
              <a:t>単名詞</a:t>
            </a:r>
            <a:r>
              <a:rPr lang="en-US" altLang="ja-JP" dirty="0" smtClean="0"/>
              <a:t>,        </a:t>
            </a:r>
            <a:r>
              <a:rPr lang="ja-JP" altLang="en-US" dirty="0" smtClean="0"/>
              <a:t>曖昧性のある係り受け あり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(ii) </a:t>
            </a:r>
            <a:r>
              <a:rPr lang="ja-JP" altLang="en-US" dirty="0" smtClean="0"/>
              <a:t>単名詞</a:t>
            </a:r>
            <a:r>
              <a:rPr lang="en-US" altLang="ja-JP" dirty="0" smtClean="0"/>
              <a:t>,       </a:t>
            </a:r>
            <a:r>
              <a:rPr lang="ja-JP" altLang="en-US" dirty="0" smtClean="0"/>
              <a:t>曖昧性のある係り受け なし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(iii) </a:t>
            </a:r>
            <a:r>
              <a:rPr lang="ja-JP" altLang="en-US" dirty="0" smtClean="0"/>
              <a:t>複合名詞</a:t>
            </a:r>
            <a:r>
              <a:rPr lang="en-US" altLang="ja-JP" dirty="0" smtClean="0"/>
              <a:t>,  </a:t>
            </a:r>
            <a:r>
              <a:rPr lang="ja-JP" altLang="en-US" dirty="0" smtClean="0"/>
              <a:t>曖昧性のある係り受け なし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評価セット</a:t>
            </a:r>
            <a:r>
              <a:rPr lang="en-US" altLang="ja-JP" dirty="0" smtClean="0"/>
              <a:t> [</a:t>
            </a:r>
            <a:r>
              <a:rPr lang="ja-JP" altLang="en-US" dirty="0" smtClean="0"/>
              <a:t>相澤</a:t>
            </a:r>
            <a:r>
              <a:rPr lang="en-US" altLang="ja-JP" dirty="0" smtClean="0"/>
              <a:t>08]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85786" y="1928802"/>
            <a:ext cx="4214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エイズや肝炎などの病気</a:t>
            </a:r>
            <a:endParaRPr kumimoji="1" lang="ja-JP" altLang="en-US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785786" y="4714884"/>
            <a:ext cx="52132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/>
              <a:t>プリンターや複写機などの消耗品</a:t>
            </a:r>
            <a:endParaRPr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3108" y="5761041"/>
            <a:ext cx="6786610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タスク </a:t>
            </a:r>
            <a:r>
              <a:rPr kumimoji="1" lang="en-US" altLang="ja-JP" sz="2800" dirty="0" smtClean="0"/>
              <a:t>I  News: 685</a:t>
            </a:r>
            <a:r>
              <a:rPr kumimoji="1" lang="ja-JP" altLang="en-US" sz="2800" dirty="0" smtClean="0"/>
              <a:t>表現</a:t>
            </a:r>
            <a:r>
              <a:rPr kumimoji="1" lang="en-US" altLang="ja-JP" sz="2800" dirty="0" smtClean="0"/>
              <a:t>, Web: 25,740</a:t>
            </a:r>
            <a:r>
              <a:rPr kumimoji="1" lang="ja-JP" altLang="en-US" sz="2800" dirty="0" smtClean="0"/>
              <a:t>表現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タスク</a:t>
            </a:r>
            <a:r>
              <a:rPr lang="en-US" altLang="ja-JP" sz="2800" dirty="0" smtClean="0"/>
              <a:t>II  News: 876</a:t>
            </a:r>
            <a:r>
              <a:rPr lang="ja-JP" altLang="en-US" sz="2800" dirty="0" smtClean="0"/>
              <a:t>表現</a:t>
            </a:r>
            <a:r>
              <a:rPr lang="en-US" altLang="ja-JP" sz="2800" dirty="0" smtClean="0"/>
              <a:t>, Web:   2,019</a:t>
            </a:r>
            <a:r>
              <a:rPr lang="ja-JP" altLang="en-US" sz="2800" dirty="0" smtClean="0"/>
              <a:t>表現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500694" y="1928802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寄与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857752" y="2786058"/>
            <a:ext cx="414340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(A)</a:t>
            </a:r>
            <a:r>
              <a:rPr kumimoji="1" lang="ja-JP" altLang="en-US" sz="2400" dirty="0" smtClean="0"/>
              <a:t>とシソーラスのカテゴリが異なり、</a:t>
            </a:r>
            <a:r>
              <a:rPr kumimoji="1" lang="en-US" altLang="ja-JP" sz="2400" dirty="0" smtClean="0"/>
              <a:t>Web</a:t>
            </a:r>
            <a:r>
              <a:rPr kumimoji="1" lang="ja-JP" altLang="en-US" sz="2400" dirty="0" err="1" smtClean="0"/>
              <a:t>での</a:t>
            </a:r>
            <a:r>
              <a:rPr kumimoji="1" lang="ja-JP" altLang="en-US" sz="2400" dirty="0" smtClean="0"/>
              <a:t>頻度が同程度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00100" y="2357430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(A)</a:t>
            </a:r>
            <a:endParaRPr kumimoji="1" lang="ja-JP" altLang="en-US" sz="2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143108" y="2357430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(B)</a:t>
            </a:r>
            <a:endParaRPr kumimoji="1" lang="ja-JP" altLang="en-US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29058" y="2357430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(C)</a:t>
            </a:r>
            <a:endParaRPr kumimoji="1" lang="ja-JP" altLang="en-US" sz="2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572132" y="2357430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(D)</a:t>
            </a:r>
            <a:endParaRPr kumimoji="1" lang="ja-JP" altLang="en-US" sz="2400" dirty="0"/>
          </a:p>
        </p:txBody>
      </p:sp>
      <p:sp>
        <p:nvSpPr>
          <p:cNvPr id="13" name="フリーフォーム 12"/>
          <p:cNvSpPr/>
          <p:nvPr/>
        </p:nvSpPr>
        <p:spPr>
          <a:xfrm>
            <a:off x="1316334" y="1706545"/>
            <a:ext cx="1235947" cy="293077"/>
          </a:xfrm>
          <a:custGeom>
            <a:avLst/>
            <a:gdLst>
              <a:gd name="connsiteX0" fmla="*/ 0 w 1235947"/>
              <a:gd name="connsiteY0" fmla="*/ 283029 h 293077"/>
              <a:gd name="connsiteX1" fmla="*/ 703385 w 1235947"/>
              <a:gd name="connsiteY1" fmla="*/ 1675 h 293077"/>
              <a:gd name="connsiteX2" fmla="*/ 1235947 w 1235947"/>
              <a:gd name="connsiteY2" fmla="*/ 293077 h 293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5947" h="293077">
                <a:moveTo>
                  <a:pt x="0" y="283029"/>
                </a:moveTo>
                <a:cubicBezTo>
                  <a:pt x="248697" y="141514"/>
                  <a:pt x="497394" y="0"/>
                  <a:pt x="703385" y="1675"/>
                </a:cubicBezTo>
                <a:cubicBezTo>
                  <a:pt x="909376" y="3350"/>
                  <a:pt x="1072661" y="148213"/>
                  <a:pt x="1235947" y="293077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/>
          <p:cNvSpPr/>
          <p:nvPr/>
        </p:nvSpPr>
        <p:spPr>
          <a:xfrm>
            <a:off x="1235947" y="1212502"/>
            <a:ext cx="4511710" cy="756975"/>
          </a:xfrm>
          <a:custGeom>
            <a:avLst/>
            <a:gdLst>
              <a:gd name="connsiteX0" fmla="*/ 0 w 4511710"/>
              <a:gd name="connsiteY0" fmla="*/ 756975 h 756975"/>
              <a:gd name="connsiteX1" fmla="*/ 2200589 w 4511710"/>
              <a:gd name="connsiteY1" fmla="*/ 3349 h 756975"/>
              <a:gd name="connsiteX2" fmla="*/ 4511710 w 4511710"/>
              <a:gd name="connsiteY2" fmla="*/ 736878 h 756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11710" h="756975">
                <a:moveTo>
                  <a:pt x="0" y="756975"/>
                </a:moveTo>
                <a:cubicBezTo>
                  <a:pt x="724318" y="381837"/>
                  <a:pt x="1448637" y="6699"/>
                  <a:pt x="2200589" y="3349"/>
                </a:cubicBezTo>
                <a:cubicBezTo>
                  <a:pt x="2952541" y="0"/>
                  <a:pt x="4136572" y="557683"/>
                  <a:pt x="4511710" y="736878"/>
                </a:cubicBezTo>
              </a:path>
            </a:pathLst>
          </a:custGeom>
          <a:ln w="3810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357422" y="150017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rgbClr val="FF0000"/>
                </a:solidFill>
              </a:rPr>
              <a:t>○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16" name="フリーフォーム 15"/>
          <p:cNvSpPr/>
          <p:nvPr/>
        </p:nvSpPr>
        <p:spPr>
          <a:xfrm flipV="1">
            <a:off x="1428728" y="2793382"/>
            <a:ext cx="2643206" cy="421303"/>
          </a:xfrm>
          <a:custGeom>
            <a:avLst/>
            <a:gdLst>
              <a:gd name="connsiteX0" fmla="*/ 0 w 1235947"/>
              <a:gd name="connsiteY0" fmla="*/ 283029 h 293077"/>
              <a:gd name="connsiteX1" fmla="*/ 703385 w 1235947"/>
              <a:gd name="connsiteY1" fmla="*/ 1675 h 293077"/>
              <a:gd name="connsiteX2" fmla="*/ 1235947 w 1235947"/>
              <a:gd name="connsiteY2" fmla="*/ 293077 h 293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5947" h="293077">
                <a:moveTo>
                  <a:pt x="0" y="283029"/>
                </a:moveTo>
                <a:cubicBezTo>
                  <a:pt x="248697" y="141514"/>
                  <a:pt x="497394" y="0"/>
                  <a:pt x="703385" y="1675"/>
                </a:cubicBezTo>
                <a:cubicBezTo>
                  <a:pt x="909376" y="3350"/>
                  <a:pt x="1072661" y="148213"/>
                  <a:pt x="1235947" y="293077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/>
          <p:cNvSpPr/>
          <p:nvPr/>
        </p:nvSpPr>
        <p:spPr>
          <a:xfrm flipV="1">
            <a:off x="2428860" y="2714620"/>
            <a:ext cx="1509722" cy="357190"/>
          </a:xfrm>
          <a:custGeom>
            <a:avLst/>
            <a:gdLst>
              <a:gd name="connsiteX0" fmla="*/ 0 w 1235947"/>
              <a:gd name="connsiteY0" fmla="*/ 283029 h 293077"/>
              <a:gd name="connsiteX1" fmla="*/ 703385 w 1235947"/>
              <a:gd name="connsiteY1" fmla="*/ 1675 h 293077"/>
              <a:gd name="connsiteX2" fmla="*/ 1235947 w 1235947"/>
              <a:gd name="connsiteY2" fmla="*/ 293077 h 293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5947" h="293077">
                <a:moveTo>
                  <a:pt x="0" y="283029"/>
                </a:moveTo>
                <a:cubicBezTo>
                  <a:pt x="248697" y="141514"/>
                  <a:pt x="497394" y="0"/>
                  <a:pt x="703385" y="1675"/>
                </a:cubicBezTo>
                <a:cubicBezTo>
                  <a:pt x="909376" y="3350"/>
                  <a:pt x="1072661" y="148213"/>
                  <a:pt x="1235947" y="293077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714612" y="260026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rgbClr val="FF0000"/>
                </a:solidFill>
              </a:rPr>
              <a:t>○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85918" y="307181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rgbClr val="FF0000"/>
                </a:solidFill>
              </a:rPr>
              <a:t>○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000628" y="1357298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70C0"/>
                </a:solidFill>
              </a:rPr>
              <a:t>×</a:t>
            </a:r>
            <a:endParaRPr kumimoji="1" lang="ja-JP" altLang="en-US" sz="2000" dirty="0">
              <a:solidFill>
                <a:srgbClr val="0070C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357950" y="471488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サボテン</a:t>
            </a:r>
            <a:endParaRPr kumimoji="1" lang="ja-JP" altLang="en-US" sz="28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95630" y="1214422"/>
            <a:ext cx="102303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タスク</a:t>
            </a:r>
            <a:r>
              <a:rPr lang="en-US" altLang="ja-JP" sz="2400" dirty="0" smtClean="0"/>
              <a:t>I</a:t>
            </a:r>
            <a:endParaRPr kumimoji="1" lang="ja-JP" altLang="en-US" sz="24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57158" y="2928934"/>
            <a:ext cx="109998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タスク</a:t>
            </a:r>
            <a:r>
              <a:rPr lang="en-US" altLang="ja-JP" sz="2400" dirty="0" smtClean="0"/>
              <a:t>II</a:t>
            </a:r>
            <a:endParaRPr kumimoji="1" lang="ja-JP" altLang="en-US" sz="2400" dirty="0"/>
          </a:p>
        </p:txBody>
      </p:sp>
      <p:sp>
        <p:nvSpPr>
          <p:cNvPr id="25" name="フリーフォーム 24"/>
          <p:cNvSpPr/>
          <p:nvPr/>
        </p:nvSpPr>
        <p:spPr>
          <a:xfrm>
            <a:off x="1714480" y="4493245"/>
            <a:ext cx="1235947" cy="293077"/>
          </a:xfrm>
          <a:custGeom>
            <a:avLst/>
            <a:gdLst>
              <a:gd name="connsiteX0" fmla="*/ 0 w 1235947"/>
              <a:gd name="connsiteY0" fmla="*/ 283029 h 293077"/>
              <a:gd name="connsiteX1" fmla="*/ 703385 w 1235947"/>
              <a:gd name="connsiteY1" fmla="*/ 1675 h 293077"/>
              <a:gd name="connsiteX2" fmla="*/ 1235947 w 1235947"/>
              <a:gd name="connsiteY2" fmla="*/ 293077 h 293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5947" h="293077">
                <a:moveTo>
                  <a:pt x="0" y="283029"/>
                </a:moveTo>
                <a:cubicBezTo>
                  <a:pt x="248697" y="141514"/>
                  <a:pt x="497394" y="0"/>
                  <a:pt x="703385" y="1675"/>
                </a:cubicBezTo>
                <a:cubicBezTo>
                  <a:pt x="909376" y="3350"/>
                  <a:pt x="1072661" y="148213"/>
                  <a:pt x="1235947" y="293077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/>
          <p:cNvSpPr/>
          <p:nvPr/>
        </p:nvSpPr>
        <p:spPr>
          <a:xfrm>
            <a:off x="1489050" y="4029347"/>
            <a:ext cx="5011776" cy="756975"/>
          </a:xfrm>
          <a:custGeom>
            <a:avLst/>
            <a:gdLst>
              <a:gd name="connsiteX0" fmla="*/ 0 w 4511710"/>
              <a:gd name="connsiteY0" fmla="*/ 756975 h 756975"/>
              <a:gd name="connsiteX1" fmla="*/ 2200589 w 4511710"/>
              <a:gd name="connsiteY1" fmla="*/ 3349 h 756975"/>
              <a:gd name="connsiteX2" fmla="*/ 4511710 w 4511710"/>
              <a:gd name="connsiteY2" fmla="*/ 736878 h 756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11710" h="756975">
                <a:moveTo>
                  <a:pt x="0" y="756975"/>
                </a:moveTo>
                <a:cubicBezTo>
                  <a:pt x="724318" y="381837"/>
                  <a:pt x="1448637" y="6699"/>
                  <a:pt x="2200589" y="3349"/>
                </a:cubicBezTo>
                <a:cubicBezTo>
                  <a:pt x="2952541" y="0"/>
                  <a:pt x="4136572" y="557683"/>
                  <a:pt x="4511710" y="736878"/>
                </a:cubicBezTo>
              </a:path>
            </a:pathLst>
          </a:custGeom>
          <a:ln w="3810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643174" y="424333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rgbClr val="FF0000"/>
                </a:solidFill>
              </a:rPr>
              <a:t>○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357818" y="402902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70C0"/>
                </a:solidFill>
              </a:rPr>
              <a:t>×</a:t>
            </a:r>
            <a:endParaRPr kumimoji="1" lang="ja-JP" altLang="en-US" sz="2000" dirty="0">
              <a:solidFill>
                <a:srgbClr val="0070C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95630" y="4038905"/>
            <a:ext cx="102303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タスク</a:t>
            </a:r>
            <a:r>
              <a:rPr lang="en-US" altLang="ja-JP" sz="2400" dirty="0" smtClean="0"/>
              <a:t>I</a:t>
            </a:r>
            <a:endParaRPr kumimoji="1" lang="ja-JP" altLang="en-US" sz="24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57158" y="5500702"/>
            <a:ext cx="109998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タスク</a:t>
            </a:r>
            <a:r>
              <a:rPr lang="en-US" altLang="ja-JP" sz="2400" dirty="0" smtClean="0"/>
              <a:t>II</a:t>
            </a:r>
            <a:endParaRPr kumimoji="1" lang="ja-JP" altLang="en-US" sz="2400" dirty="0"/>
          </a:p>
        </p:txBody>
      </p:sp>
      <p:sp>
        <p:nvSpPr>
          <p:cNvPr id="31" name="フリーフォーム 30"/>
          <p:cNvSpPr/>
          <p:nvPr/>
        </p:nvSpPr>
        <p:spPr>
          <a:xfrm flipV="1">
            <a:off x="2143108" y="5265193"/>
            <a:ext cx="2928958" cy="421303"/>
          </a:xfrm>
          <a:custGeom>
            <a:avLst/>
            <a:gdLst>
              <a:gd name="connsiteX0" fmla="*/ 0 w 1235947"/>
              <a:gd name="connsiteY0" fmla="*/ 283029 h 293077"/>
              <a:gd name="connsiteX1" fmla="*/ 703385 w 1235947"/>
              <a:gd name="connsiteY1" fmla="*/ 1675 h 293077"/>
              <a:gd name="connsiteX2" fmla="*/ 1235947 w 1235947"/>
              <a:gd name="connsiteY2" fmla="*/ 293077 h 293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5947" h="293077">
                <a:moveTo>
                  <a:pt x="0" y="283029"/>
                </a:moveTo>
                <a:cubicBezTo>
                  <a:pt x="248697" y="141514"/>
                  <a:pt x="497394" y="0"/>
                  <a:pt x="703385" y="1675"/>
                </a:cubicBezTo>
                <a:cubicBezTo>
                  <a:pt x="909376" y="3350"/>
                  <a:pt x="1072661" y="148213"/>
                  <a:pt x="1235947" y="293077"/>
                </a:cubicBezTo>
              </a:path>
            </a:pathLst>
          </a:custGeom>
          <a:ln w="3810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/>
          <p:cNvSpPr/>
          <p:nvPr/>
        </p:nvSpPr>
        <p:spPr>
          <a:xfrm flipV="1">
            <a:off x="3428992" y="5186432"/>
            <a:ext cx="1509722" cy="357190"/>
          </a:xfrm>
          <a:custGeom>
            <a:avLst/>
            <a:gdLst>
              <a:gd name="connsiteX0" fmla="*/ 0 w 1235947"/>
              <a:gd name="connsiteY0" fmla="*/ 283029 h 293077"/>
              <a:gd name="connsiteX1" fmla="*/ 703385 w 1235947"/>
              <a:gd name="connsiteY1" fmla="*/ 1675 h 293077"/>
              <a:gd name="connsiteX2" fmla="*/ 1235947 w 1235947"/>
              <a:gd name="connsiteY2" fmla="*/ 293077 h 293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5947" h="293077">
                <a:moveTo>
                  <a:pt x="0" y="283029"/>
                </a:moveTo>
                <a:cubicBezTo>
                  <a:pt x="248697" y="141514"/>
                  <a:pt x="497394" y="0"/>
                  <a:pt x="703385" y="1675"/>
                </a:cubicBezTo>
                <a:cubicBezTo>
                  <a:pt x="909376" y="3350"/>
                  <a:pt x="1072661" y="148213"/>
                  <a:pt x="1235947" y="293077"/>
                </a:cubicBezTo>
              </a:path>
            </a:pathLst>
          </a:custGeom>
          <a:ln w="3810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714744" y="507207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70C0"/>
                </a:solidFill>
              </a:rPr>
              <a:t>×</a:t>
            </a:r>
            <a:endParaRPr kumimoji="1" lang="ja-JP" altLang="en-US" sz="2000" dirty="0">
              <a:solidFill>
                <a:srgbClr val="0070C0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928926" y="521495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70C0"/>
                </a:solidFill>
              </a:rPr>
              <a:t>×</a:t>
            </a:r>
            <a:endParaRPr kumimoji="1" lang="ja-JP" altLang="en-US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  <p:bldP spid="12" grpId="0"/>
      <p:bldP spid="13" grpId="0" animBg="1"/>
      <p:bldP spid="14" grpId="0" animBg="1"/>
      <p:bldP spid="15" grpId="0"/>
      <p:bldP spid="16" grpId="0" animBg="1"/>
      <p:bldP spid="18" grpId="0" animBg="1"/>
      <p:bldP spid="19" grpId="0"/>
      <p:bldP spid="20" grpId="0"/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 animBg="1"/>
      <p:bldP spid="30" grpId="0" animBg="1"/>
      <p:bldP spid="31" grpId="0" animBg="1"/>
      <p:bldP spid="32" grpId="0" animBg="1"/>
      <p:bldP spid="35" grpId="0"/>
      <p:bldP spid="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類似度尺度評価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189053"/>
            <a:ext cx="8543956" cy="4525963"/>
          </a:xfrm>
        </p:spPr>
        <p:txBody>
          <a:bodyPr/>
          <a:lstStyle/>
          <a:p>
            <a:r>
              <a:rPr kumimoji="1" lang="ja-JP" altLang="en-US" dirty="0" smtClean="0"/>
              <a:t>閾値を</a:t>
            </a:r>
            <a:r>
              <a:rPr kumimoji="1" lang="en-US" altLang="ja-JP" dirty="0" smtClean="0"/>
              <a:t>0.01</a:t>
            </a:r>
            <a:r>
              <a:rPr kumimoji="1" lang="ja-JP" altLang="en-US" dirty="0" smtClean="0"/>
              <a:t>から</a:t>
            </a:r>
            <a:r>
              <a:rPr kumimoji="1" lang="en-US" altLang="ja-JP" dirty="0" smtClean="0"/>
              <a:t>0.4</a:t>
            </a:r>
            <a:r>
              <a:rPr kumimoji="1" lang="ja-JP" altLang="en-US" dirty="0" smtClean="0"/>
              <a:t>まで</a:t>
            </a:r>
            <a:r>
              <a:rPr kumimoji="1" lang="en-US" altLang="ja-JP" dirty="0" smtClean="0"/>
              <a:t>0.01</a:t>
            </a:r>
            <a:r>
              <a:rPr kumimoji="1" lang="ja-JP" altLang="en-US" dirty="0" smtClean="0"/>
              <a:t>刻みで動かして</a:t>
            </a:r>
            <a:r>
              <a:rPr kumimoji="1" lang="en-US" altLang="ja-JP" dirty="0" smtClean="0"/>
              <a:t>F-measure</a:t>
            </a:r>
            <a:r>
              <a:rPr kumimoji="1" lang="ja-JP" altLang="en-US" dirty="0" smtClean="0"/>
              <a:t>の最大値を</a:t>
            </a:r>
            <a:r>
              <a:rPr kumimoji="1" lang="ja-JP" altLang="en-US" dirty="0" smtClean="0"/>
              <a:t>求めた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500034" y="2428868"/>
          <a:ext cx="8215368" cy="3684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4716"/>
                <a:gridCol w="1094716"/>
                <a:gridCol w="1322356"/>
                <a:gridCol w="1175895"/>
                <a:gridCol w="1175895"/>
                <a:gridCol w="1175895"/>
                <a:gridCol w="1175895"/>
              </a:tblGrid>
              <a:tr h="4286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尺度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Weight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Measure</a:t>
                      </a:r>
                      <a:endParaRPr kumimoji="1" lang="ja-JP" altLang="en-US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タスク</a:t>
                      </a:r>
                      <a:r>
                        <a:rPr kumimoji="1" lang="en-US" altLang="ja-JP" sz="2400" dirty="0" smtClean="0"/>
                        <a:t> I </a:t>
                      </a:r>
                      <a:endParaRPr kumimoji="1" lang="ja-JP" alt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タスク</a:t>
                      </a:r>
                      <a:r>
                        <a:rPr kumimoji="1" lang="en-US" altLang="ja-JP" sz="2400" dirty="0" smtClean="0"/>
                        <a:t> II</a:t>
                      </a:r>
                      <a:endParaRPr kumimoji="1" lang="ja-JP" alt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71492"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News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Web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News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Web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46486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B-S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 smtClean="0"/>
                        <a:t>B</a:t>
                      </a:r>
                      <a:r>
                        <a:rPr kumimoji="1" lang="en-US" altLang="ja-JP" sz="1800" dirty="0" err="1" smtClean="0"/>
                        <a:t>β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Simpson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0.985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0.973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0.807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0.876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55416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B-J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 smtClean="0"/>
                        <a:t>B</a:t>
                      </a:r>
                      <a:r>
                        <a:rPr kumimoji="1" lang="en-US" altLang="ja-JP" sz="1800" dirty="0" err="1" smtClean="0"/>
                        <a:t>β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 smtClean="0"/>
                        <a:t>Jaccard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0.981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0.945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0.743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0.805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26844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solidFill>
                            <a:srgbClr val="FF0000"/>
                          </a:solidFill>
                        </a:rPr>
                        <a:t>B-SJ</a:t>
                      </a:r>
                      <a:endParaRPr kumimoji="1" lang="ja-JP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kumimoji="1" lang="en-US" altLang="ja-JP" sz="1800" dirty="0" err="1" smtClean="0">
                          <a:solidFill>
                            <a:srgbClr val="FF0000"/>
                          </a:solidFill>
                        </a:rPr>
                        <a:t>β</a:t>
                      </a:r>
                      <a:endParaRPr kumimoji="1" lang="ja-JP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solidFill>
                            <a:srgbClr val="FF0000"/>
                          </a:solidFill>
                        </a:rPr>
                        <a:t>SJ</a:t>
                      </a:r>
                      <a:endParaRPr kumimoji="1" lang="ja-JP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>
                          <a:solidFill>
                            <a:srgbClr val="FF0000"/>
                          </a:solidFill>
                        </a:rPr>
                        <a:t>0.988</a:t>
                      </a:r>
                      <a:endParaRPr kumimoji="1" lang="ja-JP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>
                          <a:solidFill>
                            <a:srgbClr val="FF0000"/>
                          </a:solidFill>
                        </a:rPr>
                        <a:t>0.975</a:t>
                      </a:r>
                      <a:endParaRPr kumimoji="1" lang="ja-JP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>
                          <a:solidFill>
                            <a:srgbClr val="FF0000"/>
                          </a:solidFill>
                        </a:rPr>
                        <a:t>0.817</a:t>
                      </a:r>
                      <a:endParaRPr kumimoji="1" lang="ja-JP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>
                          <a:solidFill>
                            <a:srgbClr val="FF0000"/>
                          </a:solidFill>
                        </a:rPr>
                        <a:t>0.878</a:t>
                      </a:r>
                      <a:endParaRPr kumimoji="1" lang="ja-JP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6971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Lin98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MI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Lin98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0.985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0.949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0.748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0.805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Lin02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MI’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Cosine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0.984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0.955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0.758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0.818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00056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Aizawa08</a:t>
                      </a:r>
                      <a:endParaRPr kumimoji="1" lang="ja-JP" alt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0.982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0.971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0.752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0.862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285852" y="6215082"/>
            <a:ext cx="152477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※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β=2</a:t>
            </a:r>
            <a:r>
              <a:rPr lang="ja-JP" altLang="en-US" sz="2000" dirty="0" smtClean="0"/>
              <a:t>とした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コーパスサイズと精度の関係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（タスク</a:t>
            </a:r>
            <a:r>
              <a:rPr kumimoji="1" lang="en-US" altLang="ja-JP" dirty="0" smtClean="0"/>
              <a:t>I: Web)</a:t>
            </a:r>
            <a:endParaRPr kumimoji="1" lang="ja-JP" altLang="en-US" dirty="0"/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9154372" cy="5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正方形/長方形 4"/>
          <p:cNvSpPr/>
          <p:nvPr/>
        </p:nvSpPr>
        <p:spPr>
          <a:xfrm>
            <a:off x="7072330" y="3857628"/>
            <a:ext cx="1643074" cy="500066"/>
          </a:xfrm>
          <a:prstGeom prst="rect">
            <a:avLst/>
          </a:prstGeom>
          <a:solidFill>
            <a:schemeClr val="l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曖昧性のある係り受けの有無</a:t>
            </a:r>
            <a:r>
              <a:rPr lang="en-US" altLang="ja-JP" dirty="0" smtClean="0"/>
              <a:t> (Web)</a:t>
            </a:r>
            <a:endParaRPr kumimoji="1" lang="ja-JP" alt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156" y="1357298"/>
            <a:ext cx="9155188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9155148" cy="5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語</a:t>
            </a:r>
            <a:r>
              <a:rPr lang="ja-JP" altLang="en-US" dirty="0" smtClean="0"/>
              <a:t>の</a:t>
            </a:r>
            <a:r>
              <a:rPr lang="ja-JP" altLang="en-US" dirty="0" smtClean="0"/>
              <a:t>単位</a:t>
            </a:r>
            <a:r>
              <a:rPr lang="en-US" altLang="ja-JP" dirty="0" smtClean="0"/>
              <a:t>:</a:t>
            </a:r>
            <a:r>
              <a:rPr lang="ja-JP" altLang="en-US" dirty="0" smtClean="0"/>
              <a:t>単</a:t>
            </a:r>
            <a:r>
              <a:rPr lang="ja-JP" altLang="en-US" dirty="0" smtClean="0"/>
              <a:t>名詞と複合</a:t>
            </a:r>
            <a:r>
              <a:rPr lang="ja-JP" altLang="en-US" dirty="0" smtClean="0"/>
              <a:t>名詞</a:t>
            </a:r>
            <a:r>
              <a:rPr lang="en-US" altLang="ja-JP" dirty="0" smtClean="0"/>
              <a:t> </a:t>
            </a:r>
            <a:r>
              <a:rPr lang="en-US" altLang="ja-JP" dirty="0" smtClean="0"/>
              <a:t>(Web)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2844" y="1285860"/>
            <a:ext cx="4929222" cy="13849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改善例</a:t>
            </a:r>
            <a:r>
              <a:rPr lang="en-US" altLang="ja-JP" sz="2800" dirty="0" smtClean="0"/>
              <a:t>:</a:t>
            </a:r>
          </a:p>
          <a:p>
            <a:r>
              <a:rPr lang="ja-JP" altLang="en-US" sz="2800" dirty="0" smtClean="0"/>
              <a:t>　</a:t>
            </a:r>
            <a:r>
              <a:rPr lang="ja-JP" altLang="en-US" sz="2800" dirty="0" smtClean="0"/>
              <a:t>正解</a:t>
            </a:r>
            <a:r>
              <a:rPr lang="en-US" altLang="ja-JP" sz="2800" dirty="0" smtClean="0"/>
              <a:t>: </a:t>
            </a:r>
            <a:r>
              <a:rPr lang="ja-JP" altLang="en-US" sz="2800" dirty="0" smtClean="0"/>
              <a:t>○　神経</a:t>
            </a:r>
            <a:r>
              <a:rPr lang="ja-JP" altLang="en-US" sz="2800" dirty="0" smtClean="0"/>
              <a:t>衰弱　</a:t>
            </a:r>
            <a:r>
              <a:rPr lang="ja-JP" altLang="en-US" sz="2800" dirty="0" smtClean="0"/>
              <a:t>    ゲーム</a:t>
            </a:r>
            <a:endParaRPr lang="en-US" altLang="ja-JP" sz="2800" dirty="0" smtClean="0"/>
          </a:p>
          <a:p>
            <a:r>
              <a:rPr lang="ja-JP" altLang="en-US" sz="2800" dirty="0" smtClean="0"/>
              <a:t>　</a:t>
            </a:r>
            <a:r>
              <a:rPr lang="ja-JP" altLang="en-US" sz="2800" dirty="0" smtClean="0"/>
              <a:t>正解</a:t>
            </a:r>
            <a:r>
              <a:rPr lang="en-US" altLang="ja-JP" sz="2800" dirty="0" smtClean="0"/>
              <a:t>: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×   </a:t>
            </a:r>
            <a:r>
              <a:rPr lang="ja-JP" altLang="en-US" sz="2800" dirty="0" smtClean="0"/>
              <a:t>ゴルフ</a:t>
            </a:r>
            <a:r>
              <a:rPr lang="ja-JP" altLang="en-US" sz="2800" dirty="0" smtClean="0"/>
              <a:t>コース 大学</a:t>
            </a:r>
            <a:endParaRPr lang="en-US" altLang="ja-JP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背景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大規模コーパスを利用することにより言語処理の精度が向上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スペル訂正</a:t>
            </a:r>
            <a:r>
              <a:rPr lang="en-US" altLang="ja-JP" dirty="0" smtClean="0"/>
              <a:t>(100</a:t>
            </a:r>
            <a:r>
              <a:rPr lang="ja-JP" altLang="en-US" dirty="0" smtClean="0"/>
              <a:t>億語</a:t>
            </a:r>
            <a:r>
              <a:rPr lang="en-US" altLang="ja-JP" dirty="0" smtClean="0"/>
              <a:t>)</a:t>
            </a:r>
            <a:r>
              <a:rPr lang="ja-JP" altLang="en-US" dirty="0" smtClean="0"/>
              <a:t> </a:t>
            </a:r>
            <a:r>
              <a:rPr lang="en-US" altLang="ja-JP" dirty="0" smtClean="0"/>
              <a:t>[Lin and </a:t>
            </a:r>
            <a:r>
              <a:rPr lang="en-US" altLang="ja-JP" dirty="0" err="1" smtClean="0"/>
              <a:t>R.Curran</a:t>
            </a:r>
            <a:r>
              <a:rPr lang="en-US" altLang="ja-JP" dirty="0" smtClean="0"/>
              <a:t> 06]</a:t>
            </a:r>
          </a:p>
          <a:p>
            <a:pPr lvl="1"/>
            <a:r>
              <a:rPr lang="ja-JP" altLang="en-US" dirty="0" smtClean="0"/>
              <a:t>言語モデルの</a:t>
            </a:r>
            <a:r>
              <a:rPr kumimoji="1" lang="ja-JP" altLang="en-US" dirty="0" smtClean="0"/>
              <a:t>機械翻訳での利用 </a:t>
            </a:r>
            <a:r>
              <a:rPr kumimoji="1" lang="en-US" altLang="ja-JP" dirty="0" smtClean="0"/>
              <a:t>(2</a:t>
            </a:r>
            <a:r>
              <a:rPr kumimoji="1" lang="ja-JP" altLang="en-US" dirty="0" smtClean="0"/>
              <a:t>兆語</a:t>
            </a:r>
            <a:r>
              <a:rPr kumimoji="1" lang="en-US" altLang="ja-JP" dirty="0" smtClean="0"/>
              <a:t>) [</a:t>
            </a:r>
            <a:r>
              <a:rPr kumimoji="1" lang="en-US" altLang="ja-JP" dirty="0" err="1" smtClean="0"/>
              <a:t>Brants</a:t>
            </a:r>
            <a:r>
              <a:rPr lang="en-US" altLang="ja-JP" dirty="0" smtClean="0"/>
              <a:t> et al. 07</a:t>
            </a:r>
            <a:r>
              <a:rPr kumimoji="1" lang="en-US" altLang="ja-JP" dirty="0" smtClean="0"/>
              <a:t>]</a:t>
            </a:r>
          </a:p>
          <a:p>
            <a:r>
              <a:rPr lang="ja-JP" altLang="en-US" dirty="0" smtClean="0"/>
              <a:t>分布類似度計算で大規模コーパスの利用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6,400</a:t>
            </a:r>
            <a:r>
              <a:rPr kumimoji="1" lang="ja-JP" altLang="en-US" dirty="0" smtClean="0"/>
              <a:t>万語 </a:t>
            </a:r>
            <a:r>
              <a:rPr kumimoji="1" lang="en-US" altLang="ja-JP" dirty="0" smtClean="0"/>
              <a:t>[Lin98]</a:t>
            </a:r>
          </a:p>
          <a:p>
            <a:pPr lvl="1"/>
            <a:r>
              <a:rPr kumimoji="1" lang="en-US" altLang="ja-JP" dirty="0" smtClean="0"/>
              <a:t>20</a:t>
            </a:r>
            <a:r>
              <a:rPr kumimoji="1" lang="ja-JP" altLang="en-US" dirty="0" smtClean="0"/>
              <a:t>億語 </a:t>
            </a:r>
            <a:r>
              <a:rPr kumimoji="1" lang="en-US" altLang="ja-JP" dirty="0" smtClean="0"/>
              <a:t>[Curran04]</a:t>
            </a:r>
          </a:p>
          <a:p>
            <a:pPr lvl="1"/>
            <a:r>
              <a:rPr lang="en-US" altLang="ja-JP" dirty="0" smtClean="0"/>
              <a:t>4,000</a:t>
            </a:r>
            <a:r>
              <a:rPr lang="ja-JP" altLang="en-US" dirty="0" smtClean="0"/>
              <a:t>万</a:t>
            </a:r>
            <a:r>
              <a:rPr lang="en-US" altLang="ja-JP" dirty="0" smtClean="0"/>
              <a:t>Web</a:t>
            </a:r>
            <a:r>
              <a:rPr lang="ja-JP" altLang="en-US" dirty="0" smtClean="0"/>
              <a:t>ページ </a:t>
            </a:r>
            <a:r>
              <a:rPr lang="en-US" altLang="ja-JP" dirty="0" smtClean="0"/>
              <a:t>[</a:t>
            </a:r>
            <a:r>
              <a:rPr lang="ja-JP" altLang="en-US" dirty="0" smtClean="0"/>
              <a:t>相澤</a:t>
            </a:r>
            <a:r>
              <a:rPr lang="en-US" altLang="ja-JP" dirty="0" smtClean="0"/>
              <a:t>08]</a:t>
            </a:r>
          </a:p>
          <a:p>
            <a:r>
              <a:rPr kumimoji="1" lang="ja-JP" altLang="en-US" dirty="0" smtClean="0"/>
              <a:t>本研究では</a:t>
            </a:r>
            <a:r>
              <a:rPr kumimoji="1" lang="ja-JP" altLang="en-US" dirty="0" smtClean="0">
                <a:solidFill>
                  <a:srgbClr val="FF0000"/>
                </a:solidFill>
              </a:rPr>
              <a:t>ウェブ</a:t>
            </a:r>
            <a:r>
              <a:rPr lang="en-US" altLang="ja-JP" dirty="0" smtClean="0">
                <a:solidFill>
                  <a:srgbClr val="FF0000"/>
                </a:solidFill>
              </a:rPr>
              <a:t>1</a:t>
            </a:r>
            <a:r>
              <a:rPr lang="ja-JP" altLang="en-US" dirty="0" smtClean="0">
                <a:solidFill>
                  <a:srgbClr val="FF0000"/>
                </a:solidFill>
              </a:rPr>
              <a:t>億ページ</a:t>
            </a:r>
            <a:r>
              <a:rPr lang="en-US" altLang="ja-JP" dirty="0" smtClean="0">
                <a:solidFill>
                  <a:srgbClr val="FF0000"/>
                </a:solidFill>
              </a:rPr>
              <a:t>(250</a:t>
            </a:r>
            <a:r>
              <a:rPr lang="ja-JP" altLang="en-US" dirty="0" smtClean="0">
                <a:solidFill>
                  <a:srgbClr val="FF0000"/>
                </a:solidFill>
              </a:rPr>
              <a:t>億語</a:t>
            </a:r>
            <a:r>
              <a:rPr lang="en-US" altLang="ja-JP" dirty="0" smtClean="0">
                <a:solidFill>
                  <a:srgbClr val="FF0000"/>
                </a:solidFill>
              </a:rPr>
              <a:t>)</a:t>
            </a:r>
            <a:r>
              <a:rPr lang="ja-JP" altLang="en-US" dirty="0" smtClean="0"/>
              <a:t>を利用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コンテキストの有効性評価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/>
        </p:nvGraphicFramePr>
        <p:xfrm>
          <a:off x="1785938" y="1247775"/>
          <a:ext cx="5642311" cy="5521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8043"/>
                <a:gridCol w="1198567"/>
                <a:gridCol w="1198567"/>
                <a:gridCol w="1198567"/>
                <a:gridCol w="1198567"/>
              </a:tblGrid>
              <a:tr h="4772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格</a:t>
                      </a:r>
                      <a:endParaRPr kumimoji="1" lang="ja-JP" altLang="en-US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タスク </a:t>
                      </a:r>
                      <a:r>
                        <a:rPr kumimoji="1" lang="en-US" altLang="ja-JP" sz="2400" dirty="0" smtClean="0"/>
                        <a:t>I </a:t>
                      </a:r>
                      <a:endParaRPr kumimoji="1" lang="ja-JP" alt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タスク</a:t>
                      </a:r>
                      <a:r>
                        <a:rPr kumimoji="1" lang="en-US" altLang="ja-JP" sz="2400" dirty="0" smtClean="0"/>
                        <a:t> II</a:t>
                      </a:r>
                      <a:endParaRPr kumimoji="1" lang="ja-JP" alt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7724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News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Web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News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Web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91900">
                <a:tc>
                  <a:txBody>
                    <a:bodyPr/>
                    <a:lstStyle/>
                    <a:p>
                      <a:r>
                        <a:rPr kumimoji="1" lang="en-US" altLang="ja-JP" sz="2000" baseline="0" dirty="0" smtClean="0"/>
                        <a:t>- </a:t>
                      </a:r>
                      <a:r>
                        <a:rPr kumimoji="1" lang="ja-JP" altLang="en-US" sz="2000" baseline="0" dirty="0" smtClean="0"/>
                        <a:t>ガ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/>
                        <a:t>0.988</a:t>
                      </a:r>
                      <a:endParaRPr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/>
                        <a:t>0.971</a:t>
                      </a:r>
                      <a:endParaRPr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/>
                        <a:t>0.817</a:t>
                      </a:r>
                      <a:endParaRPr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/>
                        <a:t>0.870</a:t>
                      </a:r>
                      <a:endParaRPr lang="ja-JP" altLang="en-US" sz="2000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-</a:t>
                      </a:r>
                      <a:r>
                        <a:rPr kumimoji="1" lang="en-US" altLang="ja-JP" sz="2000" baseline="0" dirty="0" smtClean="0"/>
                        <a:t> </a:t>
                      </a:r>
                      <a:r>
                        <a:rPr kumimoji="1" lang="ja-JP" altLang="en-US" sz="2000" baseline="0" dirty="0" smtClean="0"/>
                        <a:t>ヲ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/>
                        <a:t>0.985</a:t>
                      </a:r>
                      <a:endParaRPr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/>
                        <a:t>0.970</a:t>
                      </a:r>
                      <a:endParaRPr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/>
                        <a:t>0.813</a:t>
                      </a:r>
                      <a:endParaRPr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/>
                        <a:t>0.873</a:t>
                      </a:r>
                      <a:endParaRPr lang="ja-JP" altLang="en-US" sz="2000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- </a:t>
                      </a:r>
                      <a:r>
                        <a:rPr kumimoji="1" lang="ja-JP" altLang="en-US" sz="2000" dirty="0" smtClean="0"/>
                        <a:t>ニ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/>
                        <a:t>0.987</a:t>
                      </a:r>
                      <a:endParaRPr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/>
                        <a:t>0.971</a:t>
                      </a:r>
                      <a:endParaRPr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/>
                        <a:t>0.810</a:t>
                      </a:r>
                      <a:endParaRPr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/>
                        <a:t>0.871</a:t>
                      </a:r>
                      <a:endParaRPr lang="ja-JP" altLang="en-US" sz="2000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-</a:t>
                      </a:r>
                      <a:r>
                        <a:rPr kumimoji="1" lang="en-US" altLang="ja-JP" sz="2000" baseline="0" dirty="0" smtClean="0"/>
                        <a:t> </a:t>
                      </a:r>
                      <a:r>
                        <a:rPr kumimoji="1" lang="ja-JP" altLang="en-US" sz="2000" baseline="0" dirty="0" smtClean="0"/>
                        <a:t>カラ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/>
                        <a:t>0.987</a:t>
                      </a:r>
                      <a:endParaRPr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/>
                        <a:t>0.971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/>
                        <a:t>0.816</a:t>
                      </a:r>
                      <a:endParaRPr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/>
                        <a:t>0.873</a:t>
                      </a:r>
                      <a:endParaRPr lang="ja-JP" altLang="en-US" sz="2000" dirty="0"/>
                    </a:p>
                  </a:txBody>
                  <a:tcPr/>
                </a:tc>
              </a:tr>
              <a:tr h="420058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-</a:t>
                      </a:r>
                      <a:r>
                        <a:rPr kumimoji="1" lang="en-US" altLang="ja-JP" sz="2000" baseline="0" dirty="0" smtClean="0"/>
                        <a:t> </a:t>
                      </a:r>
                      <a:r>
                        <a:rPr kumimoji="1" lang="ja-JP" altLang="en-US" sz="2000" baseline="0" dirty="0" smtClean="0"/>
                        <a:t>ト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/>
                        <a:t>0.987</a:t>
                      </a:r>
                      <a:endParaRPr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 smtClean="0"/>
                        <a:t>0.971</a:t>
                      </a:r>
                      <a:endParaRPr lang="ja-JP" alt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/>
                        <a:t>0.811</a:t>
                      </a:r>
                      <a:endParaRPr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/>
                        <a:t>0.872</a:t>
                      </a:r>
                      <a:endParaRPr lang="ja-JP" altLang="en-US" sz="2000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- </a:t>
                      </a:r>
                      <a:r>
                        <a:rPr kumimoji="1" lang="ja-JP" altLang="en-US" sz="2000" dirty="0" err="1" smtClean="0"/>
                        <a:t>ヘ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/>
                        <a:t>0.988</a:t>
                      </a:r>
                      <a:endParaRPr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/>
                        <a:t>0.971</a:t>
                      </a:r>
                      <a:endParaRPr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/>
                        <a:t>0.816</a:t>
                      </a:r>
                      <a:endParaRPr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/>
                        <a:t>0.872</a:t>
                      </a:r>
                      <a:endParaRPr lang="ja-JP" altLang="en-US" sz="2000" dirty="0"/>
                    </a:p>
                  </a:txBody>
                  <a:tcPr/>
                </a:tc>
              </a:tr>
              <a:tr h="420058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- </a:t>
                      </a:r>
                      <a:r>
                        <a:rPr kumimoji="1" lang="ja-JP" altLang="en-US" sz="2000" dirty="0" smtClean="0"/>
                        <a:t>マデ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/>
                        <a:t>0.988</a:t>
                      </a:r>
                      <a:endParaRPr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/>
                        <a:t>0.971</a:t>
                      </a:r>
                      <a:endParaRPr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/>
                        <a:t>0.817</a:t>
                      </a:r>
                      <a:endParaRPr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/>
                        <a:t>0.872</a:t>
                      </a:r>
                      <a:endParaRPr lang="ja-JP" altLang="en-US" sz="2000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- </a:t>
                      </a:r>
                      <a:r>
                        <a:rPr kumimoji="1" lang="ja-JP" altLang="en-US" sz="2000" dirty="0" smtClean="0"/>
                        <a:t>ヨリ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/>
                        <a:t>0.987</a:t>
                      </a:r>
                      <a:endParaRPr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/>
                        <a:t>0.971</a:t>
                      </a:r>
                      <a:endParaRPr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/>
                        <a:t>0.816</a:t>
                      </a:r>
                      <a:endParaRPr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/>
                        <a:t>0.872</a:t>
                      </a:r>
                      <a:endParaRPr lang="ja-JP" altLang="en-US" sz="2000" dirty="0"/>
                    </a:p>
                  </a:txBody>
                  <a:tcPr/>
                </a:tc>
              </a:tr>
              <a:tr h="34862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- </a:t>
                      </a:r>
                      <a:r>
                        <a:rPr kumimoji="1" lang="ja-JP" altLang="en-US" sz="2000" dirty="0" smtClean="0"/>
                        <a:t>ノ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u="sng" dirty="0" smtClean="0"/>
                        <a:t>0.982</a:t>
                      </a:r>
                      <a:endParaRPr lang="ja-JP" altLang="en-US" sz="2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u="sng" dirty="0" smtClean="0"/>
                        <a:t>0.966</a:t>
                      </a:r>
                      <a:endParaRPr lang="ja-JP" altLang="en-US" sz="2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u="sng" dirty="0" smtClean="0"/>
                        <a:t>0.762</a:t>
                      </a:r>
                      <a:endParaRPr lang="ja-JP" altLang="en-US" sz="2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u="sng" dirty="0" smtClean="0"/>
                        <a:t>0.867</a:t>
                      </a:r>
                      <a:endParaRPr lang="ja-JP" altLang="en-US" sz="2000" u="sng" dirty="0"/>
                    </a:p>
                  </a:txBody>
                  <a:tcPr/>
                </a:tc>
              </a:tr>
              <a:tr h="411488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rgbClr val="FF0000"/>
                          </a:solidFill>
                        </a:rPr>
                        <a:t>全て</a:t>
                      </a:r>
                      <a:endParaRPr kumimoji="1" lang="ja-JP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>
                          <a:solidFill>
                            <a:srgbClr val="FF0000"/>
                          </a:solidFill>
                        </a:rPr>
                        <a:t>0.988</a:t>
                      </a:r>
                      <a:endParaRPr lang="ja-JP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>
                          <a:solidFill>
                            <a:srgbClr val="FF0000"/>
                          </a:solidFill>
                        </a:rPr>
                        <a:t>0.971</a:t>
                      </a:r>
                      <a:endParaRPr lang="ja-JP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>
                          <a:solidFill>
                            <a:srgbClr val="FF0000"/>
                          </a:solidFill>
                        </a:rPr>
                        <a:t>0.816</a:t>
                      </a:r>
                      <a:endParaRPr lang="ja-JP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>
                          <a:solidFill>
                            <a:srgbClr val="FF0000"/>
                          </a:solidFill>
                        </a:rPr>
                        <a:t>0.872</a:t>
                      </a:r>
                      <a:endParaRPr lang="ja-JP" alt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77244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rgbClr val="00B050"/>
                          </a:solidFill>
                        </a:rPr>
                        <a:t>+ </a:t>
                      </a:r>
                      <a:r>
                        <a:rPr kumimoji="1" lang="ja-JP" altLang="en-US" sz="2000" dirty="0" smtClean="0">
                          <a:solidFill>
                            <a:srgbClr val="00B050"/>
                          </a:solidFill>
                        </a:rPr>
                        <a:t>デ</a:t>
                      </a:r>
                      <a:endParaRPr kumimoji="1" lang="ja-JP" altLang="en-US" sz="2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>
                          <a:solidFill>
                            <a:srgbClr val="00B050"/>
                          </a:solidFill>
                        </a:rPr>
                        <a:t>0.988</a:t>
                      </a:r>
                      <a:endParaRPr lang="ja-JP" altLang="en-US" sz="2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>
                          <a:solidFill>
                            <a:srgbClr val="00B050"/>
                          </a:solidFill>
                        </a:rPr>
                        <a:t>0.971</a:t>
                      </a:r>
                      <a:endParaRPr lang="ja-JP" altLang="en-US" sz="2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>
                          <a:solidFill>
                            <a:srgbClr val="00B050"/>
                          </a:solidFill>
                        </a:rPr>
                        <a:t>0.807</a:t>
                      </a:r>
                      <a:endParaRPr lang="ja-JP" altLang="en-US" sz="2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>
                          <a:solidFill>
                            <a:srgbClr val="00B050"/>
                          </a:solidFill>
                        </a:rPr>
                        <a:t>0.870</a:t>
                      </a:r>
                      <a:endParaRPr lang="ja-JP" altLang="en-US" sz="2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誤り分析</a:t>
            </a:r>
          </a:p>
        </p:txBody>
      </p:sp>
      <p:sp>
        <p:nvSpPr>
          <p:cNvPr id="13315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lnSpcReduction="10000"/>
          </a:bodyPr>
          <a:lstStyle/>
          <a:p>
            <a:r>
              <a:rPr lang="ja-JP" altLang="en-US" dirty="0" smtClean="0"/>
              <a:t>タスク</a:t>
            </a:r>
            <a:r>
              <a:rPr lang="en-US" altLang="ja-JP" dirty="0" smtClean="0"/>
              <a:t>I</a:t>
            </a:r>
            <a:r>
              <a:rPr lang="ja-JP" altLang="en-US" dirty="0" smtClean="0"/>
              <a:t>は自動生成したデータなので、類義語でないものを含む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銀行や空港</a:t>
            </a:r>
            <a:r>
              <a:rPr lang="en-US" altLang="ja-JP" dirty="0" smtClean="0"/>
              <a:t>(</a:t>
            </a:r>
            <a:r>
              <a:rPr lang="ja-JP" altLang="en-US" dirty="0" smtClean="0"/>
              <a:t>などの場所</a:t>
            </a:r>
            <a:r>
              <a:rPr lang="en-US" altLang="ja-JP" dirty="0" smtClean="0"/>
              <a:t>)</a:t>
            </a:r>
          </a:p>
          <a:p>
            <a:pPr lvl="1"/>
            <a:r>
              <a:rPr lang="ja-JP" altLang="en-US" dirty="0" smtClean="0"/>
              <a:t>記憶や学習</a:t>
            </a:r>
            <a:r>
              <a:rPr lang="en-US" altLang="ja-JP" dirty="0" smtClean="0"/>
              <a:t>(</a:t>
            </a:r>
            <a:r>
              <a:rPr lang="ja-JP" altLang="en-US" dirty="0" smtClean="0"/>
              <a:t>などの脳機能</a:t>
            </a:r>
            <a:r>
              <a:rPr lang="en-US" altLang="ja-JP" dirty="0" smtClean="0"/>
              <a:t>)</a:t>
            </a:r>
          </a:p>
          <a:p>
            <a:r>
              <a:rPr lang="ja-JP" altLang="en-US" dirty="0" smtClean="0"/>
              <a:t>多義語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豚　マウス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ヘリウム　ネオン</a:t>
            </a:r>
            <a:endParaRPr lang="en-US" altLang="ja-JP" dirty="0" smtClean="0"/>
          </a:p>
          <a:p>
            <a:r>
              <a:rPr lang="ja-JP" altLang="en-US" dirty="0" smtClean="0"/>
              <a:t>形態素解析</a:t>
            </a:r>
            <a:r>
              <a:rPr lang="ja-JP" altLang="en-US" dirty="0" smtClean="0"/>
              <a:t>誤り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もみすり → もみ</a:t>
            </a:r>
            <a:r>
              <a:rPr lang="en-US" altLang="ja-JP" dirty="0" smtClean="0"/>
              <a:t>(</a:t>
            </a:r>
            <a:r>
              <a:rPr lang="ja-JP" altLang="en-US" dirty="0" smtClean="0"/>
              <a:t>動詞</a:t>
            </a:r>
            <a:r>
              <a:rPr lang="en-US" altLang="ja-JP" dirty="0" smtClean="0"/>
              <a:t>)</a:t>
            </a:r>
            <a:r>
              <a:rPr lang="ja-JP" altLang="en-US" dirty="0" smtClean="0"/>
              <a:t>すり</a:t>
            </a:r>
            <a:r>
              <a:rPr lang="en-US" altLang="ja-JP" dirty="0" smtClean="0"/>
              <a:t>(</a:t>
            </a:r>
            <a:r>
              <a:rPr lang="ja-JP" altLang="en-US" dirty="0" smtClean="0"/>
              <a:t>動詞</a:t>
            </a:r>
            <a:r>
              <a:rPr lang="en-US" altLang="ja-JP" dirty="0" smtClean="0"/>
              <a:t>)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つくばい → つく</a:t>
            </a:r>
            <a:r>
              <a:rPr lang="en-US" altLang="ja-JP" dirty="0" smtClean="0"/>
              <a:t>(</a:t>
            </a:r>
            <a:r>
              <a:rPr lang="ja-JP" altLang="en-US" dirty="0" smtClean="0"/>
              <a:t>動詞</a:t>
            </a:r>
            <a:r>
              <a:rPr lang="en-US" altLang="ja-JP" dirty="0" smtClean="0"/>
              <a:t>)</a:t>
            </a:r>
            <a:r>
              <a:rPr lang="ja-JP" altLang="en-US" dirty="0" err="1" smtClean="0"/>
              <a:t>ばい</a:t>
            </a:r>
            <a:r>
              <a:rPr lang="en-US" altLang="ja-JP" dirty="0" smtClean="0"/>
              <a:t>(</a:t>
            </a:r>
            <a:r>
              <a:rPr lang="ja-JP" altLang="en-US" dirty="0" smtClean="0"/>
              <a:t>名詞</a:t>
            </a:r>
            <a:r>
              <a:rPr lang="en-US" altLang="ja-JP" dirty="0" smtClean="0"/>
              <a:t>)</a:t>
            </a:r>
          </a:p>
        </p:txBody>
      </p:sp>
      <p:sp>
        <p:nvSpPr>
          <p:cNvPr id="4" name="角丸四角形吹き出し 3"/>
          <p:cNvSpPr/>
          <p:nvPr/>
        </p:nvSpPr>
        <p:spPr>
          <a:xfrm>
            <a:off x="2928926" y="2285992"/>
            <a:ext cx="1928826" cy="1500198"/>
          </a:xfrm>
          <a:prstGeom prst="wedgeRoundRectCallout">
            <a:avLst>
              <a:gd name="adj1" fmla="val -78397"/>
              <a:gd name="adj2" fmla="val 70965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 smtClean="0"/>
              <a:t>～に注射</a:t>
            </a:r>
            <a:endParaRPr lang="en-US" altLang="ja-JP" dirty="0" smtClean="0"/>
          </a:p>
          <a:p>
            <a:r>
              <a:rPr kumimoji="1" lang="ja-JP" altLang="en-US" dirty="0" smtClean="0"/>
              <a:t>～の胎児</a:t>
            </a:r>
            <a:endParaRPr kumimoji="1" lang="en-US" altLang="ja-JP" dirty="0" smtClean="0"/>
          </a:p>
          <a:p>
            <a:r>
              <a:rPr lang="en-US" altLang="ja-JP" dirty="0" smtClean="0"/>
              <a:t>‥</a:t>
            </a:r>
          </a:p>
          <a:p>
            <a:r>
              <a:rPr kumimoji="1" lang="ja-JP" altLang="en-US" dirty="0" smtClean="0"/>
              <a:t>～でドラッグ</a:t>
            </a:r>
            <a:endParaRPr kumimoji="1" lang="en-US" altLang="ja-JP" dirty="0" smtClean="0"/>
          </a:p>
          <a:p>
            <a:r>
              <a:rPr lang="ja-JP" altLang="en-US" dirty="0" smtClean="0"/>
              <a:t>～のホイール</a:t>
            </a:r>
            <a:endParaRPr kumimoji="1" lang="ja-JP" altLang="en-US" dirty="0"/>
          </a:p>
        </p:txBody>
      </p:sp>
      <p:sp>
        <p:nvSpPr>
          <p:cNvPr id="7" name="角丸四角形吹き出し 6"/>
          <p:cNvSpPr/>
          <p:nvPr/>
        </p:nvSpPr>
        <p:spPr>
          <a:xfrm>
            <a:off x="4857752" y="3571876"/>
            <a:ext cx="1928826" cy="1500198"/>
          </a:xfrm>
          <a:prstGeom prst="wedgeRoundRectCallout">
            <a:avLst>
              <a:gd name="adj1" fmla="val -103924"/>
              <a:gd name="adj2" fmla="val 30107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 smtClean="0"/>
              <a:t>～の原子</a:t>
            </a:r>
            <a:endParaRPr lang="en-US" altLang="ja-JP" dirty="0" smtClean="0"/>
          </a:p>
          <a:p>
            <a:r>
              <a:rPr kumimoji="1" lang="ja-JP" altLang="en-US" dirty="0" smtClean="0"/>
              <a:t>～に変わる</a:t>
            </a:r>
            <a:endParaRPr kumimoji="1" lang="en-US" altLang="ja-JP" dirty="0" smtClean="0"/>
          </a:p>
          <a:p>
            <a:r>
              <a:rPr lang="en-US" altLang="ja-JP" dirty="0" smtClean="0"/>
              <a:t>‥</a:t>
            </a:r>
          </a:p>
          <a:p>
            <a:r>
              <a:rPr kumimoji="1" lang="ja-JP" altLang="en-US" dirty="0" smtClean="0"/>
              <a:t>～を消灯</a:t>
            </a:r>
            <a:endParaRPr kumimoji="1" lang="en-US" altLang="ja-JP" dirty="0" smtClean="0"/>
          </a:p>
          <a:p>
            <a:r>
              <a:rPr lang="ja-JP" altLang="en-US" dirty="0" smtClean="0"/>
              <a:t>～が誘惑</a:t>
            </a:r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超大規模</a:t>
            </a:r>
            <a:r>
              <a:rPr kumimoji="1" lang="ja-JP" altLang="en-US" dirty="0" smtClean="0"/>
              <a:t>コーパスを用いた分布</a:t>
            </a:r>
            <a:r>
              <a:rPr kumimoji="1" lang="ja-JP" altLang="en-US" dirty="0" smtClean="0"/>
              <a:t>類似度</a:t>
            </a:r>
            <a:r>
              <a:rPr lang="ja-JP" altLang="en-US" dirty="0" smtClean="0"/>
              <a:t>計算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コーパスサイズを増やすことによって精度が向上することを確認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実験で用いたコーパスサイズでほぼ十分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曖昧性のある係り受けを除外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複合名詞の分布類似度</a:t>
            </a:r>
            <a:endParaRPr kumimoji="1" lang="en-US" altLang="ja-JP" dirty="0" smtClean="0"/>
          </a:p>
          <a:p>
            <a:r>
              <a:rPr lang="ja-JP" altLang="en-US" dirty="0" smtClean="0"/>
              <a:t>今後の予定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曖昧性解消の導入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動詞</a:t>
            </a:r>
            <a:r>
              <a:rPr lang="ja-JP" altLang="en-US" dirty="0" smtClean="0"/>
              <a:t>の</a:t>
            </a:r>
            <a:r>
              <a:rPr lang="ja-JP" altLang="en-US" dirty="0" smtClean="0"/>
              <a:t>類似度</a:t>
            </a:r>
            <a:r>
              <a:rPr lang="ja-JP" altLang="en-US" dirty="0" smtClean="0"/>
              <a:t>計算</a:t>
            </a:r>
            <a:endParaRPr lang="en-US" altLang="ja-JP" dirty="0" smtClean="0"/>
          </a:p>
          <a:p>
            <a:pPr lvl="1"/>
            <a:r>
              <a:rPr lang="ja-JP" altLang="en-US" dirty="0" smtClean="0">
                <a:solidFill>
                  <a:srgbClr val="FF0000"/>
                </a:solidFill>
              </a:rPr>
              <a:t>計算済み類似度データベースを公開</a:t>
            </a:r>
            <a:r>
              <a:rPr lang="ja-JP" altLang="en-US" dirty="0" smtClean="0">
                <a:solidFill>
                  <a:srgbClr val="FF0000"/>
                </a:solidFill>
              </a:rPr>
              <a:t>予定</a:t>
            </a:r>
            <a:endParaRPr lang="en-US" altLang="ja-JP" dirty="0" smtClean="0"/>
          </a:p>
          <a:p>
            <a:pPr lvl="1"/>
            <a:r>
              <a:rPr lang="ja-JP" altLang="en-US" dirty="0" smtClean="0">
                <a:solidFill>
                  <a:srgbClr val="FF0000"/>
                </a:solidFill>
              </a:rPr>
              <a:t>分布類似度を</a:t>
            </a:r>
            <a:r>
              <a:rPr lang="ja-JP" altLang="en-US" dirty="0" smtClean="0">
                <a:solidFill>
                  <a:srgbClr val="FF0000"/>
                </a:solidFill>
              </a:rPr>
              <a:t>用いて構築した格フレーム</a:t>
            </a:r>
            <a:r>
              <a:rPr lang="ja-JP" altLang="en-US" dirty="0" smtClean="0">
                <a:solidFill>
                  <a:srgbClr val="FF0000"/>
                </a:solidFill>
              </a:rPr>
              <a:t>を公開予定</a:t>
            </a:r>
            <a:endParaRPr lang="en-US" altLang="ja-JP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その他の処理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972072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形態素解析誤りへの対処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「なす」の形態素解析が「成す</a:t>
            </a:r>
            <a:r>
              <a:rPr lang="en-US" altLang="ja-JP" dirty="0" smtClean="0"/>
              <a:t>/</a:t>
            </a:r>
            <a:r>
              <a:rPr lang="ja-JP" altLang="en-US" dirty="0" smtClean="0"/>
              <a:t>なす」となり、「かぶ」との類似度が</a:t>
            </a:r>
            <a:r>
              <a:rPr lang="en-US" altLang="ja-JP" dirty="0" smtClean="0"/>
              <a:t>0</a:t>
            </a:r>
            <a:r>
              <a:rPr lang="ja-JP" altLang="en-US" dirty="0" smtClean="0"/>
              <a:t>となってしまう 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形態素解析の結果が動詞</a:t>
            </a:r>
            <a:r>
              <a:rPr lang="en-US" altLang="ja-JP" dirty="0" smtClean="0"/>
              <a:t>1</a:t>
            </a:r>
            <a:r>
              <a:rPr lang="ja-JP" altLang="en-US" dirty="0" smtClean="0"/>
              <a:t>語の場合、</a:t>
            </a:r>
            <a:r>
              <a:rPr lang="en-US" altLang="ja-JP" dirty="0" smtClean="0"/>
              <a:t>ContentW.dic</a:t>
            </a:r>
            <a:r>
              <a:rPr lang="ja-JP" altLang="en-US" dirty="0" smtClean="0"/>
              <a:t>で見出しになっているものを探す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「茄子</a:t>
            </a:r>
            <a:r>
              <a:rPr kumimoji="1" lang="en-US" altLang="ja-JP" dirty="0" smtClean="0"/>
              <a:t>/</a:t>
            </a:r>
            <a:r>
              <a:rPr kumimoji="1" lang="ja-JP" altLang="en-US" dirty="0" smtClean="0"/>
              <a:t>なす」となって、正しく類似度が計算される</a:t>
            </a:r>
            <a:endParaRPr lang="en-US" altLang="ja-JP" dirty="0" smtClean="0"/>
          </a:p>
          <a:p>
            <a:r>
              <a:rPr kumimoji="1" lang="ja-JP" altLang="en-US" dirty="0" smtClean="0"/>
              <a:t>ひらがな曖昧性解消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銀 </a:t>
            </a:r>
            <a:r>
              <a:rPr lang="ja-JP" altLang="en-US" dirty="0" err="1" smtClean="0"/>
              <a:t>すず</a:t>
            </a:r>
            <a:r>
              <a:rPr lang="en-US" altLang="ja-JP" dirty="0" smtClean="0"/>
              <a:t>:</a:t>
            </a:r>
            <a:r>
              <a:rPr lang="ja-JP" altLang="en-US" dirty="0" smtClean="0"/>
              <a:t>　「銀」と「鈴</a:t>
            </a:r>
            <a:r>
              <a:rPr lang="en-US" altLang="ja-JP" dirty="0" smtClean="0"/>
              <a:t>/</a:t>
            </a:r>
            <a:r>
              <a:rPr lang="ja-JP" altLang="en-US" dirty="0" smtClean="0"/>
              <a:t>すず」</a:t>
            </a:r>
            <a:r>
              <a:rPr lang="en-US" altLang="ja-JP" dirty="0" smtClean="0"/>
              <a:t>, </a:t>
            </a:r>
            <a:r>
              <a:rPr lang="ja-JP" altLang="en-US" dirty="0" smtClean="0"/>
              <a:t>銀と「錫</a:t>
            </a:r>
            <a:r>
              <a:rPr lang="en-US" altLang="ja-JP" dirty="0" smtClean="0"/>
              <a:t>/</a:t>
            </a:r>
            <a:r>
              <a:rPr lang="ja-JP" altLang="en-US" dirty="0" smtClean="0"/>
              <a:t>すず」</a:t>
            </a:r>
            <a:r>
              <a:rPr lang="en-US" altLang="ja-JP" dirty="0" smtClean="0"/>
              <a:t>,</a:t>
            </a:r>
            <a:r>
              <a:rPr lang="ja-JP" altLang="en-US" dirty="0" smtClean="0"/>
              <a:t>銀と「鈴</a:t>
            </a:r>
            <a:r>
              <a:rPr lang="en-US" altLang="ja-JP" dirty="0" smtClean="0"/>
              <a:t>/</a:t>
            </a:r>
            <a:r>
              <a:rPr lang="ja-JP" altLang="en-US" dirty="0" err="1" smtClean="0"/>
              <a:t>すず</a:t>
            </a:r>
            <a:r>
              <a:rPr lang="en-US" altLang="ja-JP" dirty="0" smtClean="0"/>
              <a:t>?</a:t>
            </a:r>
            <a:r>
              <a:rPr lang="ja-JP" altLang="en-US" dirty="0" smtClean="0"/>
              <a:t>錫</a:t>
            </a:r>
            <a:r>
              <a:rPr lang="en-US" altLang="ja-JP" dirty="0" smtClean="0"/>
              <a:t>/</a:t>
            </a:r>
            <a:r>
              <a:rPr lang="ja-JP" altLang="en-US" dirty="0" smtClean="0"/>
              <a:t>すず」の類似度を計算し、最大をとる</a:t>
            </a:r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3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コンテキスト</a:t>
            </a:r>
            <a:r>
              <a:rPr lang="ja-JP" altLang="en-US" dirty="0" smtClean="0"/>
              <a:t>ベクトル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142844" y="1643050"/>
          <a:ext cx="8812848" cy="4504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18"/>
                <a:gridCol w="1267142"/>
                <a:gridCol w="1149668"/>
                <a:gridCol w="1267142"/>
                <a:gridCol w="1149668"/>
                <a:gridCol w="1267142"/>
                <a:gridCol w="1149668"/>
              </a:tblGrid>
              <a:tr h="4286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語の単位</a:t>
                      </a:r>
                      <a:endParaRPr kumimoji="1" lang="ja-JP" altLang="en-US" sz="20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単名詞</a:t>
                      </a:r>
                      <a:endParaRPr kumimoji="1" lang="ja-JP" altLang="en-US" sz="20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単名詞</a:t>
                      </a:r>
                      <a:endParaRPr kumimoji="1" lang="ja-JP" altLang="en-US" sz="20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複合名詞</a:t>
                      </a:r>
                      <a:endParaRPr kumimoji="1" lang="ja-JP" altLang="en-US" sz="20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591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曖昧性のある</a:t>
                      </a:r>
                      <a:endParaRPr kumimoji="1" lang="en-US" altLang="ja-JP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係り受け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あり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なし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なし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591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コーパス</a:t>
                      </a:r>
                      <a:endParaRPr kumimoji="1" lang="en-US" altLang="ja-JP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サイズ</a:t>
                      </a:r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文</a:t>
                      </a:r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名詞数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平均共起</a:t>
                      </a:r>
                      <a:endParaRPr kumimoji="1" lang="en-US" altLang="ja-JP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要素数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名詞数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平均共起</a:t>
                      </a:r>
                      <a:endParaRPr kumimoji="1" lang="en-US" altLang="ja-JP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要素数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名詞数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平均共起</a:t>
                      </a:r>
                      <a:endParaRPr kumimoji="1" lang="en-US" altLang="ja-JP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要素数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5915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6.3M</a:t>
                      </a:r>
                      <a:endParaRPr kumimoji="1" lang="ja-JP" altLang="en-US" sz="2400" dirty="0"/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69,356</a:t>
                      </a:r>
                      <a:endParaRPr kumimoji="1" lang="ja-JP" altLang="en-US" sz="2000" dirty="0"/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9.67</a:t>
                      </a:r>
                      <a:endParaRPr kumimoji="1" lang="ja-JP" altLang="en-US" sz="2000" dirty="0"/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39,325</a:t>
                      </a:r>
                      <a:endParaRPr kumimoji="1" lang="ja-JP" altLang="en-US" sz="2000" dirty="0"/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7.35</a:t>
                      </a:r>
                      <a:endParaRPr kumimoji="1" lang="ja-JP" altLang="en-US" sz="2000" dirty="0"/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57,774</a:t>
                      </a:r>
                      <a:endParaRPr kumimoji="1" lang="ja-JP" altLang="en-US" sz="2000" dirty="0"/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4.57</a:t>
                      </a:r>
                      <a:endParaRPr kumimoji="1" lang="ja-JP" altLang="en-US" sz="2000" dirty="0"/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5915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25M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181,218 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15.80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101,341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12.83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203,379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6.14 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55915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100M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456,858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21.04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247,292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18.03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639,702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7.18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55915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400M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1,195,702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25.29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630,725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22.47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2,100,541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7.62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55915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1.6G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3,197,004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28.08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1,698,155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25.07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7,311,191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7.38</a:t>
                      </a:r>
                      <a:endParaRPr kumimoji="1" lang="ja-JP" alt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平均名詞数とコンテキスト数</a:t>
            </a:r>
            <a:endParaRPr kumimoji="1" lang="ja-JP" altLang="en-US" dirty="0"/>
          </a:p>
        </p:txBody>
      </p:sp>
      <p:pic>
        <p:nvPicPr>
          <p:cNvPr id="6" name="図 5" descr="cooccur_num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780" y="1142984"/>
            <a:ext cx="7749186" cy="542926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概要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大規模コーパスを利用することによって分布類似度計算の精度が向上するか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どれくらいの規模があれば十分か</a:t>
            </a:r>
            <a:endParaRPr lang="en-US" altLang="ja-JP" dirty="0" smtClean="0"/>
          </a:p>
          <a:p>
            <a:r>
              <a:rPr lang="ja-JP" altLang="en-US" dirty="0" smtClean="0"/>
              <a:t>曖昧性のある係り受けを</a:t>
            </a:r>
            <a:r>
              <a:rPr lang="ja-JP" altLang="en-US" dirty="0" smtClean="0"/>
              <a:t>除外する</a:t>
            </a:r>
            <a:r>
              <a:rPr lang="ja-JP" altLang="en-US" dirty="0" smtClean="0"/>
              <a:t>ことによる効果</a:t>
            </a:r>
            <a:endParaRPr lang="en-US" altLang="ja-JP" dirty="0" smtClean="0"/>
          </a:p>
          <a:p>
            <a:r>
              <a:rPr kumimoji="1" lang="ja-JP" altLang="en-US" dirty="0" smtClean="0"/>
              <a:t>複合名詞の類似度計算</a:t>
            </a:r>
            <a:endParaRPr kumimoji="1" lang="en-US" altLang="ja-JP" dirty="0" smtClean="0"/>
          </a:p>
          <a:p>
            <a:r>
              <a:rPr lang="ja-JP" altLang="en-US" dirty="0" smtClean="0"/>
              <a:t>どのコンテキストが有効か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分布類似度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コンテキスト抽出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分布類似度計算</a:t>
            </a:r>
            <a:endParaRPr lang="en-US" altLang="ja-JP" dirty="0" smtClean="0"/>
          </a:p>
          <a:p>
            <a:r>
              <a:rPr kumimoji="1" lang="ja-JP" altLang="en-US" dirty="0" smtClean="0"/>
              <a:t>実験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類似度尺度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曖昧性のある係り受けの除外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複合名詞の類似時</a:t>
            </a:r>
            <a:r>
              <a:rPr kumimoji="1" lang="ja-JP" altLang="en-US" dirty="0" smtClean="0"/>
              <a:t>計算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どのコンテキストが有効か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分布類似度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kumimoji="1" lang="ja-JP" altLang="en-US" dirty="0" smtClean="0"/>
              <a:t>コンテキスト抽出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分布類似度計算</a:t>
            </a:r>
            <a:endParaRPr lang="en-US" altLang="ja-JP" dirty="0" smtClean="0"/>
          </a:p>
          <a:p>
            <a:r>
              <a:rPr kumimoji="1" lang="ja-JP" altLang="en-US" dirty="0" smtClean="0"/>
              <a:t>実験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類似度尺度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曖昧性のある係り受けの除外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複合名詞の類似時</a:t>
            </a:r>
            <a:r>
              <a:rPr kumimoji="1" lang="ja-JP" altLang="en-US" dirty="0" smtClean="0"/>
              <a:t>計算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どのコンテキストが有効</a:t>
            </a:r>
            <a:r>
              <a:rPr lang="ja-JP" altLang="en-US" dirty="0" smtClean="0"/>
              <a:t>か</a:t>
            </a: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分布類似度</a:t>
            </a:r>
            <a:endParaRPr kumimoji="1" lang="ja-JP" altLang="en-US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idx="1"/>
          </p:nvPr>
        </p:nvSpPr>
        <p:spPr>
          <a:xfrm>
            <a:off x="214282" y="1600200"/>
            <a:ext cx="8929718" cy="4525963"/>
          </a:xfrm>
        </p:spPr>
        <p:txBody>
          <a:bodyPr/>
          <a:lstStyle/>
          <a:p>
            <a:r>
              <a:rPr kumimoji="1" lang="ja-JP" altLang="en-US" dirty="0" smtClean="0"/>
              <a:t>意味の似た語は似たコンテキストで出現 </a:t>
            </a:r>
            <a:r>
              <a:rPr kumimoji="1" lang="en-US" altLang="ja-JP" dirty="0" smtClean="0"/>
              <a:t>[Firth57]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285720" y="2425644"/>
          <a:ext cx="4017329" cy="3875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1843"/>
                <a:gridCol w="987743"/>
                <a:gridCol w="987743"/>
              </a:tblGrid>
              <a:tr h="553645">
                <a:tc>
                  <a:txBody>
                    <a:bodyPr/>
                    <a:lstStyle/>
                    <a:p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医師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医者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553645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～の診察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8225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495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553645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～に相談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4374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1359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553645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～の許可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1474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254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553645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～が増える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354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134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553645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～を志す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277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173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553645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～の不養生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0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25</a:t>
                      </a:r>
                      <a:endParaRPr kumimoji="1" lang="ja-JP" alt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5387367" y="2465144"/>
          <a:ext cx="3042285" cy="36785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871980"/>
                <a:gridCol w="1170305"/>
              </a:tblGrid>
              <a:tr h="52550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類義語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類似度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2550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主治医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0.437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2550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ドクター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0.395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2550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医者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0.382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2550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教員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0.374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2550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カウンセラー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0.368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2550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獣医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0.350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5572132" y="6215082"/>
            <a:ext cx="2786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「医師」の類義語</a:t>
            </a:r>
            <a:endParaRPr kumimoji="1" lang="ja-JP" altLang="en-US" sz="2800" dirty="0"/>
          </a:p>
        </p:txBody>
      </p:sp>
      <p:sp>
        <p:nvSpPr>
          <p:cNvPr id="7" name="フリーフォーム 6"/>
          <p:cNvSpPr/>
          <p:nvPr/>
        </p:nvSpPr>
        <p:spPr>
          <a:xfrm>
            <a:off x="2713055" y="6352832"/>
            <a:ext cx="1225899" cy="433754"/>
          </a:xfrm>
          <a:custGeom>
            <a:avLst/>
            <a:gdLst>
              <a:gd name="connsiteX0" fmla="*/ 0 w 1225899"/>
              <a:gd name="connsiteY0" fmla="*/ 10048 h 433754"/>
              <a:gd name="connsiteX1" fmla="*/ 622998 w 1225899"/>
              <a:gd name="connsiteY1" fmla="*/ 432079 h 433754"/>
              <a:gd name="connsiteX2" fmla="*/ 1225899 w 1225899"/>
              <a:gd name="connsiteY2" fmla="*/ 0 h 433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25899" h="433754">
                <a:moveTo>
                  <a:pt x="0" y="10048"/>
                </a:moveTo>
                <a:cubicBezTo>
                  <a:pt x="209341" y="221901"/>
                  <a:pt x="418682" y="433754"/>
                  <a:pt x="622998" y="432079"/>
                </a:cubicBezTo>
                <a:cubicBezTo>
                  <a:pt x="827314" y="430404"/>
                  <a:pt x="1026606" y="215202"/>
                  <a:pt x="1225899" y="0"/>
                </a:cubicBezTo>
              </a:path>
            </a:pathLst>
          </a:custGeom>
          <a:ln w="38100">
            <a:headEnd type="triangle" w="med" len="med"/>
            <a:tailEnd type="triangl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29058" y="6357958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0070C0"/>
                </a:solidFill>
              </a:rPr>
              <a:t>0.382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コンテキスト抽出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3</a:t>
            </a:r>
            <a:r>
              <a:rPr kumimoji="1" lang="ja-JP" altLang="en-US" dirty="0" smtClean="0"/>
              <a:t>つ組</a:t>
            </a:r>
            <a:r>
              <a:rPr kumimoji="1" lang="en-US" altLang="ja-JP" dirty="0" smtClean="0"/>
              <a:t>(w, r, w’)</a:t>
            </a:r>
            <a:r>
              <a:rPr kumimoji="1" lang="ja-JP" altLang="en-US" dirty="0" err="1" smtClean="0"/>
              <a:t>を抽</a:t>
            </a:r>
            <a:r>
              <a:rPr kumimoji="1" lang="ja-JP" altLang="en-US" dirty="0" smtClean="0"/>
              <a:t>出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ある語</a:t>
            </a:r>
            <a:r>
              <a:rPr lang="en-US" altLang="ja-JP" dirty="0" smtClean="0"/>
              <a:t>w</a:t>
            </a:r>
            <a:r>
              <a:rPr lang="ja-JP" altLang="en-US" dirty="0" smtClean="0"/>
              <a:t>が他の語</a:t>
            </a:r>
            <a:r>
              <a:rPr lang="en-US" altLang="ja-JP" dirty="0" smtClean="0"/>
              <a:t>w’</a:t>
            </a:r>
            <a:r>
              <a:rPr lang="ja-JP" altLang="en-US" dirty="0" smtClean="0"/>
              <a:t>と関係</a:t>
            </a:r>
            <a:r>
              <a:rPr lang="en-US" altLang="ja-JP" dirty="0" smtClean="0"/>
              <a:t>r</a:t>
            </a:r>
            <a:r>
              <a:rPr lang="ja-JP" altLang="en-US" dirty="0" smtClean="0"/>
              <a:t>で出現している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関係</a:t>
            </a:r>
            <a:r>
              <a:rPr kumimoji="1" lang="en-US" altLang="ja-JP" dirty="0" smtClean="0"/>
              <a:t>r</a:t>
            </a:r>
            <a:r>
              <a:rPr kumimoji="1" lang="ja-JP" altLang="en-US" dirty="0" smtClean="0"/>
              <a:t>として係り受け関係</a:t>
            </a:r>
            <a:r>
              <a:rPr lang="ja-JP" altLang="en-US" dirty="0" smtClean="0"/>
              <a:t>がもっともよい</a:t>
            </a:r>
            <a:r>
              <a:rPr kumimoji="1" lang="en-US" altLang="ja-JP" dirty="0" smtClean="0"/>
              <a:t>[Lin98], [Curran04]</a:t>
            </a:r>
          </a:p>
          <a:p>
            <a:pPr lvl="2"/>
            <a:r>
              <a:rPr lang="ja-JP" altLang="en-US" dirty="0" smtClean="0"/>
              <a:t>例</a:t>
            </a:r>
            <a:r>
              <a:rPr lang="en-US" altLang="ja-JP" dirty="0" smtClean="0"/>
              <a:t>: </a:t>
            </a:r>
            <a:r>
              <a:rPr lang="ja-JP" altLang="en-US" dirty="0" smtClean="0"/>
              <a:t>医者が診察する → </a:t>
            </a:r>
            <a:r>
              <a:rPr lang="en-US" altLang="ja-JP" dirty="0" smtClean="0"/>
              <a:t>(</a:t>
            </a:r>
            <a:r>
              <a:rPr lang="ja-JP" altLang="en-US" dirty="0" smtClean="0"/>
              <a:t>医者</a:t>
            </a:r>
            <a:r>
              <a:rPr lang="en-US" altLang="ja-JP" dirty="0" smtClean="0"/>
              <a:t>, </a:t>
            </a:r>
            <a:r>
              <a:rPr lang="ja-JP" altLang="en-US" dirty="0" smtClean="0"/>
              <a:t>ガ</a:t>
            </a:r>
            <a:r>
              <a:rPr lang="en-US" altLang="ja-JP" dirty="0" smtClean="0"/>
              <a:t>, </a:t>
            </a:r>
            <a:r>
              <a:rPr lang="ja-JP" altLang="en-US" dirty="0" smtClean="0"/>
              <a:t>診察</a:t>
            </a:r>
            <a:r>
              <a:rPr lang="en-US" altLang="ja-JP" dirty="0" smtClean="0"/>
              <a:t>)</a:t>
            </a:r>
          </a:p>
          <a:p>
            <a:pPr lvl="1"/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r,w</a:t>
            </a:r>
            <a:r>
              <a:rPr kumimoji="1" lang="en-US" altLang="ja-JP" dirty="0" smtClean="0"/>
              <a:t>’)</a:t>
            </a:r>
            <a:r>
              <a:rPr kumimoji="1" lang="ja-JP" altLang="en-US" dirty="0" smtClean="0"/>
              <a:t>の組を語</a:t>
            </a:r>
            <a:r>
              <a:rPr kumimoji="1" lang="en-US" altLang="ja-JP" dirty="0" smtClean="0"/>
              <a:t>w</a:t>
            </a:r>
            <a:r>
              <a:rPr kumimoji="1" lang="ja-JP" altLang="en-US" dirty="0" err="1" smtClean="0"/>
              <a:t>の</a:t>
            </a:r>
            <a:r>
              <a:rPr lang="ja-JP" altLang="en-US" dirty="0" err="1" smtClean="0">
                <a:solidFill>
                  <a:srgbClr val="FF0000"/>
                </a:solidFill>
              </a:rPr>
              <a:t>共起</a:t>
            </a:r>
            <a:r>
              <a:rPr lang="ja-JP" altLang="en-US" dirty="0" smtClean="0">
                <a:solidFill>
                  <a:srgbClr val="FF0000"/>
                </a:solidFill>
              </a:rPr>
              <a:t>要素</a:t>
            </a:r>
            <a:r>
              <a:rPr kumimoji="1" lang="ja-JP" altLang="en-US" dirty="0" smtClean="0"/>
              <a:t>と呼ぶ</a:t>
            </a:r>
            <a:endParaRPr kumimoji="1" lang="en-US" altLang="ja-JP" dirty="0" smtClean="0"/>
          </a:p>
          <a:p>
            <a:r>
              <a:rPr lang="en-US" altLang="ja-JP" dirty="0" smtClean="0"/>
              <a:t>r</a:t>
            </a:r>
            <a:r>
              <a:rPr lang="ja-JP" altLang="en-US" dirty="0" smtClean="0"/>
              <a:t>として以下の格要素を考える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ガ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ヲ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ニ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カラ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ト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ヘ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マデ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ヨリ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ノ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曖昧性のある係り受けを除外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格</a:t>
            </a:r>
            <a:r>
              <a:rPr kumimoji="1" lang="ja-JP" altLang="en-US" dirty="0" smtClean="0"/>
              <a:t>フレーム構築時に曖昧性のある係り受け</a:t>
            </a:r>
            <a:r>
              <a:rPr kumimoji="1" lang="ja-JP" altLang="en-US" dirty="0" smtClean="0"/>
              <a:t>を除外</a:t>
            </a:r>
            <a:r>
              <a:rPr kumimoji="1" lang="en-US" altLang="ja-JP" dirty="0" smtClean="0"/>
              <a:t>[</a:t>
            </a:r>
            <a:r>
              <a:rPr kumimoji="1" lang="en-US" altLang="ja-JP" dirty="0" smtClean="0"/>
              <a:t>Kawahara and </a:t>
            </a:r>
            <a:r>
              <a:rPr kumimoji="1" lang="en-US" altLang="ja-JP" dirty="0" err="1" smtClean="0"/>
              <a:t>Kurohashi</a:t>
            </a:r>
            <a:r>
              <a:rPr lang="en-US" altLang="ja-JP" dirty="0" smtClean="0"/>
              <a:t> 01]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00100" y="3571876"/>
            <a:ext cx="5500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パンを焼いたけれども、</a:t>
            </a:r>
            <a:r>
              <a:rPr kumimoji="1" lang="en-US" altLang="ja-JP" sz="3200" dirty="0" smtClean="0"/>
              <a:t>…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00100" y="5143512"/>
            <a:ext cx="71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パンを焼いた</a:t>
            </a:r>
            <a:r>
              <a:rPr lang="ja-JP" altLang="en-US" sz="3200" dirty="0" smtClean="0"/>
              <a:t>余熱を利用して、</a:t>
            </a:r>
            <a:r>
              <a:rPr lang="en-US" altLang="ja-JP" sz="3200" dirty="0" smtClean="0"/>
              <a:t>…</a:t>
            </a:r>
            <a:endParaRPr kumimoji="1" lang="ja-JP" altLang="en-US" sz="3200" dirty="0"/>
          </a:p>
        </p:txBody>
      </p:sp>
      <p:sp>
        <p:nvSpPr>
          <p:cNvPr id="6" name="フリーフォーム 5"/>
          <p:cNvSpPr/>
          <p:nvPr/>
        </p:nvSpPr>
        <p:spPr>
          <a:xfrm>
            <a:off x="1524356" y="3203749"/>
            <a:ext cx="1547446" cy="423706"/>
          </a:xfrm>
          <a:custGeom>
            <a:avLst/>
            <a:gdLst>
              <a:gd name="connsiteX0" fmla="*/ 0 w 1547446"/>
              <a:gd name="connsiteY0" fmla="*/ 413658 h 423706"/>
              <a:gd name="connsiteX1" fmla="*/ 854110 w 1547446"/>
              <a:gd name="connsiteY1" fmla="*/ 1675 h 423706"/>
              <a:gd name="connsiteX2" fmla="*/ 1547446 w 1547446"/>
              <a:gd name="connsiteY2" fmla="*/ 423706 h 423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47446" h="423706">
                <a:moveTo>
                  <a:pt x="0" y="413658"/>
                </a:moveTo>
                <a:cubicBezTo>
                  <a:pt x="298101" y="206829"/>
                  <a:pt x="596202" y="0"/>
                  <a:pt x="854110" y="1675"/>
                </a:cubicBezTo>
                <a:cubicBezTo>
                  <a:pt x="1112018" y="3350"/>
                  <a:pt x="1329732" y="213528"/>
                  <a:pt x="1547446" y="423706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フリーフォーム 6"/>
          <p:cNvSpPr/>
          <p:nvPr/>
        </p:nvSpPr>
        <p:spPr>
          <a:xfrm>
            <a:off x="1524356" y="4862682"/>
            <a:ext cx="1261694" cy="423706"/>
          </a:xfrm>
          <a:custGeom>
            <a:avLst/>
            <a:gdLst>
              <a:gd name="connsiteX0" fmla="*/ 0 w 1547446"/>
              <a:gd name="connsiteY0" fmla="*/ 413658 h 423706"/>
              <a:gd name="connsiteX1" fmla="*/ 854110 w 1547446"/>
              <a:gd name="connsiteY1" fmla="*/ 1675 h 423706"/>
              <a:gd name="connsiteX2" fmla="*/ 1547446 w 1547446"/>
              <a:gd name="connsiteY2" fmla="*/ 423706 h 423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47446" h="423706">
                <a:moveTo>
                  <a:pt x="0" y="413658"/>
                </a:moveTo>
                <a:cubicBezTo>
                  <a:pt x="298101" y="206829"/>
                  <a:pt x="596202" y="0"/>
                  <a:pt x="854110" y="1675"/>
                </a:cubicBezTo>
                <a:cubicBezTo>
                  <a:pt x="1112018" y="3350"/>
                  <a:pt x="1329732" y="213528"/>
                  <a:pt x="1547446" y="423706"/>
                </a:cubicBezTo>
              </a:path>
            </a:pathLst>
          </a:cu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8" name="フリーフォーム 7"/>
          <p:cNvSpPr/>
          <p:nvPr/>
        </p:nvSpPr>
        <p:spPr>
          <a:xfrm>
            <a:off x="1386673" y="4310743"/>
            <a:ext cx="3516923" cy="904352"/>
          </a:xfrm>
          <a:custGeom>
            <a:avLst/>
            <a:gdLst>
              <a:gd name="connsiteX0" fmla="*/ 0 w 3516923"/>
              <a:gd name="connsiteY0" fmla="*/ 904352 h 904352"/>
              <a:gd name="connsiteX1" fmla="*/ 1678074 w 3516923"/>
              <a:gd name="connsiteY1" fmla="*/ 0 h 904352"/>
              <a:gd name="connsiteX2" fmla="*/ 3516923 w 3516923"/>
              <a:gd name="connsiteY2" fmla="*/ 904352 h 904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16923" h="904352">
                <a:moveTo>
                  <a:pt x="0" y="904352"/>
                </a:moveTo>
                <a:cubicBezTo>
                  <a:pt x="545960" y="452176"/>
                  <a:pt x="1091920" y="0"/>
                  <a:pt x="1678074" y="0"/>
                </a:cubicBezTo>
                <a:cubicBezTo>
                  <a:pt x="2264228" y="0"/>
                  <a:pt x="2890575" y="452176"/>
                  <a:pt x="3516923" y="904352"/>
                </a:cubicBezTo>
              </a:path>
            </a:pathLst>
          </a:cu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42976" y="464344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0070C0"/>
                </a:solidFill>
              </a:rPr>
              <a:t>？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語</a:t>
            </a:r>
            <a:r>
              <a:rPr kumimoji="1" lang="en-US" altLang="ja-JP" i="1" dirty="0" smtClean="0"/>
              <a:t>w</a:t>
            </a:r>
            <a:r>
              <a:rPr kumimoji="1" lang="ja-JP" altLang="en-US" dirty="0" smtClean="0"/>
              <a:t>の単位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多くのシステムでは複合名詞の分布類似度を扱っていない </a:t>
            </a:r>
            <a:r>
              <a:rPr lang="en-US" altLang="ja-JP" dirty="0" smtClean="0"/>
              <a:t>[Curran04]</a:t>
            </a:r>
          </a:p>
          <a:p>
            <a:pPr lvl="1"/>
            <a:r>
              <a:rPr lang="ja-JP" altLang="en-US" dirty="0" smtClean="0"/>
              <a:t>人手によるシソーラスの</a:t>
            </a:r>
            <a:r>
              <a:rPr lang="en-US" altLang="ja-JP" dirty="0" smtClean="0"/>
              <a:t>25%</a:t>
            </a:r>
            <a:r>
              <a:rPr lang="ja-JP" altLang="en-US" dirty="0" smtClean="0"/>
              <a:t>は複合名詞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複合名詞の分布類似度を計算したが精度が低下</a:t>
            </a:r>
            <a:r>
              <a:rPr lang="en-US" altLang="ja-JP" dirty="0" smtClean="0"/>
              <a:t>[Ingram and Curran07]</a:t>
            </a:r>
          </a:p>
          <a:p>
            <a:r>
              <a:rPr lang="ja-JP" altLang="en-US" dirty="0" smtClean="0"/>
              <a:t>語</a:t>
            </a:r>
            <a:r>
              <a:rPr lang="en-US" altLang="ja-JP" dirty="0" smtClean="0"/>
              <a:t>w</a:t>
            </a:r>
            <a:r>
              <a:rPr lang="ja-JP" altLang="en-US" dirty="0" smtClean="0"/>
              <a:t>の単位として単名詞と複合名詞を考える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複合名詞</a:t>
            </a:r>
            <a:r>
              <a:rPr lang="ja-JP" altLang="en-US" dirty="0" smtClean="0"/>
              <a:t>は文節内で最長</a:t>
            </a:r>
            <a:r>
              <a:rPr lang="ja-JP" altLang="en-US" dirty="0" smtClean="0"/>
              <a:t>のもの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例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携帯電話を購入した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単名詞</a:t>
            </a:r>
            <a:r>
              <a:rPr lang="en-US" altLang="ja-JP" dirty="0" smtClean="0"/>
              <a:t>: </a:t>
            </a:r>
            <a:r>
              <a:rPr lang="ja-JP" altLang="en-US" dirty="0" smtClean="0"/>
              <a:t>電話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複合名詞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携帯電話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4765</TotalTime>
  <Words>1245</Words>
  <PresentationFormat>画面に合わせる (4:3)</PresentationFormat>
  <Paragraphs>402</Paragraphs>
  <Slides>25</Slides>
  <Notes>2</Notes>
  <HiddenSlides>3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27" baseType="lpstr">
      <vt:lpstr>Office テーマ</vt:lpstr>
      <vt:lpstr>数式</vt:lpstr>
      <vt:lpstr>超大規模ウェブコーパスを用いた 分布類似度計算</vt:lpstr>
      <vt:lpstr>背景</vt:lpstr>
      <vt:lpstr>概要</vt:lpstr>
      <vt:lpstr>目次</vt:lpstr>
      <vt:lpstr>目次</vt:lpstr>
      <vt:lpstr>分布類似度</vt:lpstr>
      <vt:lpstr>コンテキスト抽出</vt:lpstr>
      <vt:lpstr>曖昧性のある係り受けを除外</vt:lpstr>
      <vt:lpstr>語wの単位</vt:lpstr>
      <vt:lpstr>分布類似度計算</vt:lpstr>
      <vt:lpstr>Weight function (wgt)</vt:lpstr>
      <vt:lpstr>Measure function</vt:lpstr>
      <vt:lpstr>目次</vt:lpstr>
      <vt:lpstr>実験</vt:lpstr>
      <vt:lpstr>評価セット [相澤08]</vt:lpstr>
      <vt:lpstr>類似度尺度評価</vt:lpstr>
      <vt:lpstr>コーパスサイズと精度の関係 （タスクI: Web)</vt:lpstr>
      <vt:lpstr>曖昧性のある係り受けの有無 (Web)</vt:lpstr>
      <vt:lpstr>語の単位:単名詞と複合名詞 (Web)</vt:lpstr>
      <vt:lpstr>コンテキストの有効性評価</vt:lpstr>
      <vt:lpstr>誤り分析</vt:lpstr>
      <vt:lpstr>まとめ</vt:lpstr>
      <vt:lpstr>その他の処理</vt:lpstr>
      <vt:lpstr>3つのコンテキストベクトル</vt:lpstr>
      <vt:lpstr>平均名詞数とコンテキスト数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大規模コーパスを用いた 分布類似度計算</dc:title>
  <cp:lastModifiedBy>shibata</cp:lastModifiedBy>
  <cp:revision>289</cp:revision>
  <dcterms:modified xsi:type="dcterms:W3CDTF">2009-03-05T02:46:11Z</dcterms:modified>
</cp:coreProperties>
</file>