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2" r:id="rId3"/>
    <p:sldId id="319" r:id="rId4"/>
    <p:sldId id="318" r:id="rId5"/>
    <p:sldId id="313" r:id="rId6"/>
    <p:sldId id="314" r:id="rId7"/>
    <p:sldId id="315" r:id="rId8"/>
    <p:sldId id="258" r:id="rId9"/>
    <p:sldId id="316" r:id="rId10"/>
    <p:sldId id="317" r:id="rId11"/>
    <p:sldId id="281" r:id="rId12"/>
    <p:sldId id="284" r:id="rId13"/>
    <p:sldId id="285" r:id="rId14"/>
    <p:sldId id="286" r:id="rId15"/>
    <p:sldId id="287" r:id="rId16"/>
    <p:sldId id="320" r:id="rId17"/>
    <p:sldId id="289" r:id="rId18"/>
    <p:sldId id="321" r:id="rId19"/>
    <p:sldId id="322" r:id="rId20"/>
    <p:sldId id="323" r:id="rId21"/>
    <p:sldId id="324" r:id="rId22"/>
    <p:sldId id="325" r:id="rId23"/>
    <p:sldId id="326" r:id="rId24"/>
    <p:sldId id="327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u:Dropbox:work:chu_doc:chu_do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BLE4MT!$A$2</c:f>
              <c:strCache>
                <c:ptCount val="1"/>
                <c:pt idx="0">
                  <c:v>Klementiev+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BLE4MT!$B$1:$F$1</c:f>
              <c:strCache>
                <c:ptCount val="5"/>
                <c:pt idx="0">
                  <c:v>Baseline</c:v>
                </c:pt>
                <c:pt idx="1">
                  <c:v>+Contextual</c:v>
                </c:pt>
                <c:pt idx="2">
                  <c:v>+Topical</c:v>
                </c:pt>
                <c:pt idx="3">
                  <c:v>+Temporal</c:v>
                </c:pt>
                <c:pt idx="4">
                  <c:v>+All</c:v>
                </c:pt>
              </c:strCache>
            </c:strRef>
          </c:cat>
          <c:val>
            <c:numRef>
              <c:f>BLE4MT!$B$2:$F$2</c:f>
              <c:numCache>
                <c:formatCode>General</c:formatCode>
                <c:ptCount val="5"/>
                <c:pt idx="0">
                  <c:v>45.45</c:v>
                </c:pt>
                <c:pt idx="1">
                  <c:v>43.69</c:v>
                </c:pt>
                <c:pt idx="2">
                  <c:v>45.72</c:v>
                </c:pt>
                <c:pt idx="3">
                  <c:v>45.05</c:v>
                </c:pt>
                <c:pt idx="4">
                  <c:v>45.92</c:v>
                </c:pt>
              </c:numCache>
            </c:numRef>
          </c:val>
        </c:ser>
        <c:ser>
          <c:idx val="1"/>
          <c:order val="1"/>
          <c:tx>
            <c:strRef>
              <c:f>BLE4MT!$A$3</c:f>
              <c:strCache>
                <c:ptCount val="1"/>
                <c:pt idx="0">
                  <c:v>Proposed</c:v>
                </c:pt>
              </c:strCache>
            </c:strRef>
          </c:tx>
          <c:invertIfNegative val="0"/>
          <c:cat>
            <c:strRef>
              <c:f>BLE4MT!$B$1:$F$1</c:f>
              <c:strCache>
                <c:ptCount val="5"/>
                <c:pt idx="0">
                  <c:v>Baseline</c:v>
                </c:pt>
                <c:pt idx="1">
                  <c:v>+Contextual</c:v>
                </c:pt>
                <c:pt idx="2">
                  <c:v>+Topical</c:v>
                </c:pt>
                <c:pt idx="3">
                  <c:v>+Temporal</c:v>
                </c:pt>
                <c:pt idx="4">
                  <c:v>+All</c:v>
                </c:pt>
              </c:strCache>
            </c:strRef>
          </c:cat>
          <c:val>
            <c:numRef>
              <c:f>BLE4MT!$B$3:$F$3</c:f>
              <c:numCache>
                <c:formatCode>General</c:formatCode>
                <c:ptCount val="5"/>
                <c:pt idx="1">
                  <c:v>45.56</c:v>
                </c:pt>
                <c:pt idx="2">
                  <c:v>46.1</c:v>
                </c:pt>
                <c:pt idx="3">
                  <c:v>46.0</c:v>
                </c:pt>
                <c:pt idx="4">
                  <c:v>46.26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794664"/>
        <c:axId val="-2068797656"/>
      </c:barChart>
      <c:catAx>
        <c:axId val="-206879466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8797656"/>
        <c:crosses val="autoZero"/>
        <c:auto val="1"/>
        <c:lblAlgn val="ctr"/>
        <c:lblOffset val="100"/>
        <c:noMultiLvlLbl val="0"/>
      </c:catAx>
      <c:valAx>
        <c:axId val="-2068797656"/>
        <c:scaling>
          <c:orientation val="minMax"/>
          <c:min val="43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68794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AB61C-9370-B747-AFCF-980785F740CB}" type="datetimeFigureOut">
              <a:rPr kumimoji="1" lang="ja-JP" altLang="en-US" smtClean="0"/>
              <a:t>14/12/09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D6251-4A8C-F246-89E8-D51AED289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556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97BB6-0814-4989-8944-838BFEC3057A}" type="datetimeFigureOut">
              <a:rPr kumimoji="1" lang="ja-JP" altLang="en-US" smtClean="0"/>
              <a:t>14/12/09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703DD-BCF8-48E4-B42A-29C87A10DA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36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703DD-BCF8-48E4-B42A-29C87A10DAC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Magic. In corpus based machine translation, because </a:t>
            </a:r>
            <a:r>
              <a:rPr kumimoji="1" lang="en-US" altLang="ja-JP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translation knowledge is acquired from parallel corpora,</a:t>
            </a:r>
            <a:r>
              <a:rPr kumimoji="1" lang="en-US" altLang="ja-JP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quality and quantity of parallel corpora are crucial.</a:t>
            </a:r>
            <a:r>
              <a:rPr kumimoji="1" lang="en-US" altLang="ja-JP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Parallel corpora</a:t>
            </a:r>
            <a:r>
              <a:rPr kumimoji="1" lang="en-US" altLang="ja-JP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sentence-aligned bilingual texts. This</a:t>
            </a:r>
            <a:r>
              <a:rPr kumimoji="1" lang="ja-JP" alt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 an example of a Chinese-Japanese parallel corpus. From this parallel corpus, we train a translation model, and conduct translation. However, except for a few </a:t>
            </a:r>
            <a:r>
              <a:rPr lang="en-US" altLang="ja-JP" sz="2000" dirty="0" smtClean="0"/>
              <a:t>language pairs and</a:t>
            </a:r>
            <a:r>
              <a:rPr lang="en-US" altLang="ja-JP" sz="2000" baseline="0" dirty="0" smtClean="0"/>
              <a:t> domains, </a:t>
            </a:r>
            <a:r>
              <a:rPr lang="en-US" altLang="ja-JP" sz="2000" dirty="0" smtClean="0"/>
              <a:t>parallel corpora remain a scarce resource.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40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71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Examples of word alignment have been shown in the fragment extraction part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505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BiLDA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can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used!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33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38E2-C035-7743-9693-60006686073E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9ED7-A4FD-D040-ADAF-3BBDF1CE715D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49E-A840-FD4B-97EE-537BD1D17D8D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0711-4582-1841-907E-549D7C693B27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871A-B37F-1E4A-B3EF-70A3D41DD207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9BB9-A6D6-684F-AADD-48C1087D3D51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9ACD-3839-0844-9E0F-87481D1C536E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B6C3-EE8A-6A4E-BD8D-C06F89623580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F8A0-8705-AF4F-8E74-13D9B7ED458D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648B-518B-6746-9C8E-FB6458FB3DB7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8FFB-79D3-A94F-8F5C-82E37349219D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DEA2-F906-6248-83C5-B96F6FD005AB}" type="datetime1">
              <a:rPr lang="ja-JP" altLang="en-US" smtClean="0"/>
              <a:t>14/12/09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/>
              <a:t>Improving Statistical Machine Translation Accuracy </a:t>
            </a:r>
            <a:r>
              <a:rPr lang="en-US" altLang="ja-JP" sz="4000" dirty="0" smtClean="0"/>
              <a:t>Using </a:t>
            </a:r>
            <a:r>
              <a:rPr lang="en-US" altLang="ja-JP" sz="4000" dirty="0"/>
              <a:t>Bilingual Lexicon Extraction with Paraphrases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>
            <a:normAutofit fontScale="92500"/>
          </a:bodyPr>
          <a:lstStyle/>
          <a:p>
            <a:r>
              <a:rPr lang="en-US" altLang="ja-JP" u="sng" dirty="0"/>
              <a:t>Chenhui Chu</a:t>
            </a:r>
            <a:r>
              <a:rPr lang="en-US" altLang="ja-JP" dirty="0"/>
              <a:t>, Toshiaki </a:t>
            </a:r>
            <a:r>
              <a:rPr lang="en-US" altLang="ja-JP" dirty="0" err="1"/>
              <a:t>Nakazawa</a:t>
            </a:r>
            <a:r>
              <a:rPr lang="en-US" altLang="ja-JP" dirty="0"/>
              <a:t>, </a:t>
            </a:r>
            <a:r>
              <a:rPr lang="en-US" altLang="ja-JP" dirty="0" err="1"/>
              <a:t>Sadao</a:t>
            </a:r>
            <a:r>
              <a:rPr lang="en-US" altLang="ja-JP" dirty="0"/>
              <a:t> </a:t>
            </a:r>
            <a:r>
              <a:rPr lang="en-US" altLang="ja-JP" dirty="0" err="1"/>
              <a:t>Kurohashi</a:t>
            </a:r>
            <a:endParaRPr lang="en-US" altLang="ja-JP" dirty="0"/>
          </a:p>
          <a:p>
            <a:r>
              <a:rPr lang="en-US" altLang="ja-JP" dirty="0"/>
              <a:t>Graduate School of Informatics, Kyoto University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16216" y="6516052"/>
            <a:ext cx="261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PACLIC2014 (2014/12/12)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BLE-based Comparable Feature </a:t>
            </a:r>
            <a:r>
              <a:rPr lang="en-US" altLang="ja-JP" dirty="0" smtClean="0"/>
              <a:t>Estimation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ja-JP" sz="2800" dirty="0"/>
              <a:t>Topical </a:t>
            </a:r>
            <a:r>
              <a:rPr lang="en-US" altLang="ja-JP" sz="2800" dirty="0" smtClean="0"/>
              <a:t>similarity: similarity </a:t>
            </a:r>
            <a:r>
              <a:rPr lang="en-US" altLang="ja-JP" sz="2800" dirty="0"/>
              <a:t>between </a:t>
            </a:r>
            <a:r>
              <a:rPr lang="en-US" altLang="ja-JP" sz="2800" dirty="0">
                <a:solidFill>
                  <a:srgbClr val="0000FF"/>
                </a:solidFill>
              </a:rPr>
              <a:t>topical occurrence </a:t>
            </a:r>
            <a:r>
              <a:rPr lang="en-US" altLang="ja-JP" sz="2800" dirty="0" smtClean="0">
                <a:solidFill>
                  <a:srgbClr val="0000FF"/>
                </a:solidFill>
              </a:rPr>
              <a:t>vectors </a:t>
            </a:r>
            <a:r>
              <a:rPr lang="en-US" altLang="ja-JP" sz="2800" dirty="0"/>
              <a:t>estimated </a:t>
            </a:r>
            <a:r>
              <a:rPr lang="en-US" altLang="ja-JP" sz="2800" dirty="0" smtClean="0"/>
              <a:t>from Wikipedia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endParaRPr lang="en-US" altLang="ja-JP" sz="1800" dirty="0" smtClean="0"/>
          </a:p>
          <a:p>
            <a:r>
              <a:rPr lang="en-US" altLang="ja-JP" sz="2800" dirty="0" smtClean="0"/>
              <a:t>Temporal similarity: </a:t>
            </a:r>
            <a:r>
              <a:rPr lang="en-US" altLang="ja-JP" sz="2800" dirty="0"/>
              <a:t>similarity between </a:t>
            </a:r>
            <a:r>
              <a:rPr lang="en-US" altLang="ja-JP" sz="2800" dirty="0" smtClean="0">
                <a:solidFill>
                  <a:srgbClr val="0000FF"/>
                </a:solidFill>
              </a:rPr>
              <a:t>temporal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0000FF"/>
                </a:solidFill>
              </a:rPr>
              <a:t>occurrence vectors </a:t>
            </a:r>
            <a:r>
              <a:rPr lang="en-US" altLang="ja-JP" sz="2800" dirty="0"/>
              <a:t>estimated from temporal information associated </a:t>
            </a:r>
            <a:r>
              <a:rPr lang="en-US" altLang="ja-JP" sz="2800" dirty="0" smtClean="0"/>
              <a:t>news articles</a:t>
            </a:r>
            <a:endParaRPr lang="ja-JP" altLang="en-US" sz="2800" dirty="0"/>
          </a:p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332000" y="2708920"/>
            <a:ext cx="64800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dirty="0">
                <a:latin typeface="宋体"/>
                <a:ea typeface="宋体"/>
                <a:cs typeface="宋体"/>
              </a:rPr>
              <a:t>失业人数</a:t>
            </a:r>
            <a:r>
              <a:rPr lang="en-US" altLang="ja-JP" dirty="0" smtClean="0"/>
              <a:t>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>
                <a:ea typeface="宋体"/>
                <a:cs typeface="宋体"/>
              </a:rPr>
              <a:t>Topic1</a:t>
            </a:r>
            <a:r>
              <a:rPr lang="en-US" altLang="ja-JP" dirty="0"/>
              <a:t>: </a:t>
            </a:r>
            <a:r>
              <a:rPr lang="en-US" altLang="ja-JP" dirty="0" smtClean="0"/>
              <a:t>3</a:t>
            </a:r>
            <a:r>
              <a:rPr lang="en-US" altLang="zh-TW" dirty="0" smtClean="0"/>
              <a:t>, </a:t>
            </a:r>
            <a:r>
              <a:rPr lang="en-US" altLang="zh-TW" dirty="0">
                <a:ea typeface="宋体"/>
                <a:cs typeface="宋体"/>
              </a:rPr>
              <a:t>Topic2</a:t>
            </a:r>
            <a:r>
              <a:rPr lang="en-US" altLang="zh-TW" dirty="0"/>
              <a:t>: </a:t>
            </a:r>
            <a:r>
              <a:rPr lang="en-US" altLang="zh-TW" dirty="0" smtClean="0"/>
              <a:t>0, </a:t>
            </a:r>
            <a:r>
              <a:rPr lang="en-US" altLang="zh-TW" dirty="0">
                <a:ea typeface="宋体"/>
                <a:cs typeface="宋体"/>
              </a:rPr>
              <a:t>Topic3</a:t>
            </a:r>
            <a:r>
              <a:rPr lang="en-US" altLang="zh-TW" dirty="0"/>
              <a:t>: 0</a:t>
            </a:r>
            <a:r>
              <a:rPr lang="zh-TW" altLang="en-US" dirty="0"/>
              <a:t>・・・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332000" y="6011996"/>
            <a:ext cx="6480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unemployment </a:t>
            </a:r>
            <a:r>
              <a:rPr lang="en-US" altLang="ja-JP" dirty="0" smtClean="0"/>
              <a:t>figures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: &lt;</a:t>
            </a:r>
            <a:r>
              <a:rPr lang="en-US" altLang="ja-JP" dirty="0">
                <a:ea typeface="宋体"/>
                <a:cs typeface="宋体"/>
              </a:rPr>
              <a:t>Date1</a:t>
            </a:r>
            <a:r>
              <a:rPr lang="en-US" altLang="ja-JP" dirty="0"/>
              <a:t>: 1</a:t>
            </a:r>
            <a:r>
              <a:rPr lang="en-US" altLang="zh-TW" dirty="0"/>
              <a:t>, </a:t>
            </a:r>
            <a:r>
              <a:rPr lang="en-US" altLang="ja-JP" dirty="0">
                <a:ea typeface="宋体"/>
                <a:cs typeface="宋体"/>
              </a:rPr>
              <a:t>Date2</a:t>
            </a:r>
            <a:r>
              <a:rPr lang="en-US" altLang="zh-TW" dirty="0"/>
              <a:t>: 0, </a:t>
            </a:r>
            <a:r>
              <a:rPr lang="en-US" altLang="ja-JP" dirty="0">
                <a:ea typeface="宋体"/>
                <a:cs typeface="宋体"/>
              </a:rPr>
              <a:t>Date3</a:t>
            </a:r>
            <a:r>
              <a:rPr lang="en-US" altLang="zh-TW" dirty="0"/>
              <a:t>: 6</a:t>
            </a:r>
            <a:r>
              <a:rPr lang="zh-TW" altLang="en-US" dirty="0"/>
              <a:t>・・・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332000" y="3347700"/>
            <a:ext cx="6480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unemployment </a:t>
            </a:r>
            <a:r>
              <a:rPr lang="en-US" altLang="ja-JP" dirty="0" smtClean="0"/>
              <a:t>figures: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>
                <a:ea typeface="宋体"/>
                <a:cs typeface="宋体"/>
              </a:rPr>
              <a:t>Topic1</a:t>
            </a:r>
            <a:r>
              <a:rPr lang="en-US" altLang="ja-JP" dirty="0"/>
              <a:t>: 0</a:t>
            </a:r>
            <a:r>
              <a:rPr lang="en-US" altLang="zh-TW" dirty="0"/>
              <a:t>, </a:t>
            </a:r>
            <a:r>
              <a:rPr lang="en-US" altLang="zh-TW" dirty="0">
                <a:ea typeface="宋体"/>
                <a:cs typeface="宋体"/>
              </a:rPr>
              <a:t>Topic2</a:t>
            </a:r>
            <a:r>
              <a:rPr lang="en-US" altLang="zh-TW" dirty="0"/>
              <a:t>: 1, </a:t>
            </a:r>
            <a:r>
              <a:rPr lang="en-US" altLang="zh-TW" dirty="0">
                <a:ea typeface="宋体"/>
                <a:cs typeface="宋体"/>
              </a:rPr>
              <a:t>Topic3</a:t>
            </a:r>
            <a:r>
              <a:rPr lang="en-US" altLang="zh-TW" dirty="0"/>
              <a:t>: 0</a:t>
            </a:r>
            <a:r>
              <a:rPr lang="zh-TW" altLang="en-US" dirty="0"/>
              <a:t>・・・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332000" y="5373216"/>
            <a:ext cx="64800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dirty="0">
                <a:latin typeface="宋体"/>
                <a:ea typeface="宋体"/>
                <a:cs typeface="宋体"/>
              </a:rPr>
              <a:t>失业人数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: &lt;</a:t>
            </a:r>
            <a:r>
              <a:rPr lang="en-US" altLang="ja-JP" dirty="0">
                <a:ea typeface="宋体"/>
                <a:cs typeface="宋体"/>
              </a:rPr>
              <a:t>Date1</a:t>
            </a:r>
            <a:r>
              <a:rPr lang="en-US" altLang="ja-JP" dirty="0"/>
              <a:t>: </a:t>
            </a:r>
            <a:r>
              <a:rPr lang="en-US" altLang="ja-JP" dirty="0" smtClean="0"/>
              <a:t>0</a:t>
            </a:r>
            <a:r>
              <a:rPr lang="en-US" altLang="zh-TW" dirty="0" smtClean="0"/>
              <a:t>, </a:t>
            </a:r>
            <a:r>
              <a:rPr lang="en-US" altLang="ja-JP" dirty="0">
                <a:ea typeface="宋体"/>
                <a:cs typeface="宋体"/>
              </a:rPr>
              <a:t>Date2</a:t>
            </a:r>
            <a:r>
              <a:rPr lang="en-US" altLang="zh-TW" dirty="0"/>
              <a:t>: 0, </a:t>
            </a:r>
            <a:r>
              <a:rPr lang="en-US" altLang="ja-JP" dirty="0">
                <a:ea typeface="宋体"/>
                <a:cs typeface="宋体"/>
              </a:rPr>
              <a:t>Date3</a:t>
            </a:r>
            <a:r>
              <a:rPr lang="en-US" altLang="zh-TW" dirty="0"/>
              <a:t>: </a:t>
            </a:r>
            <a:r>
              <a:rPr lang="en-US" altLang="zh-TW" dirty="0" smtClean="0"/>
              <a:t>2</a:t>
            </a:r>
            <a:r>
              <a:rPr lang="zh-TW" altLang="en-US" dirty="0" smtClean="0"/>
              <a:t>・</a:t>
            </a:r>
            <a:r>
              <a:rPr lang="zh-TW" altLang="en-US" dirty="0"/>
              <a:t>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cxnSp>
        <p:nvCxnSpPr>
          <p:cNvPr id="9" name="曲線コネクタ 8"/>
          <p:cNvCxnSpPr>
            <a:stCxn id="5" idx="1"/>
            <a:endCxn id="7" idx="1"/>
          </p:cNvCxnSpPr>
          <p:nvPr/>
        </p:nvCxnSpPr>
        <p:spPr>
          <a:xfrm rot="10800000" flipV="1">
            <a:off x="1332000" y="2893586"/>
            <a:ext cx="12700" cy="6387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 rot="3777347">
            <a:off x="98900" y="3067603"/>
            <a:ext cx="1511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400" dirty="0" err="1" smtClean="0">
                <a:solidFill>
                  <a:schemeClr val="accent3"/>
                </a:solidFill>
              </a:rPr>
              <a:t>Sim</a:t>
            </a:r>
            <a:r>
              <a:rPr lang="en-US" altLang="ja-JP" sz="2400" dirty="0" smtClean="0">
                <a:solidFill>
                  <a:schemeClr val="accent3"/>
                </a:solidFill>
              </a:rPr>
              <a:t>=1e-07</a:t>
            </a:r>
            <a:endParaRPr lang="ja-JP" altLang="en-US" sz="2400" dirty="0">
              <a:solidFill>
                <a:schemeClr val="accent3"/>
              </a:solidFill>
            </a:endParaRPr>
          </a:p>
        </p:txBody>
      </p:sp>
      <p:cxnSp>
        <p:nvCxnSpPr>
          <p:cNvPr id="13" name="曲線コネクタ 12"/>
          <p:cNvCxnSpPr>
            <a:stCxn id="8" idx="1"/>
            <a:endCxn id="6" idx="1"/>
          </p:cNvCxnSpPr>
          <p:nvPr/>
        </p:nvCxnSpPr>
        <p:spPr>
          <a:xfrm rot="10800000" flipV="1">
            <a:off x="1332000" y="5557882"/>
            <a:ext cx="12700" cy="63878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 rot="3777347">
            <a:off x="-76621" y="5767672"/>
            <a:ext cx="1653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err="1" smtClean="0">
                <a:solidFill>
                  <a:schemeClr val="accent3"/>
                </a:solidFill>
              </a:rPr>
              <a:t>Sim</a:t>
            </a:r>
            <a:r>
              <a:rPr lang="en-US" altLang="ja-JP" sz="2400" dirty="0" smtClean="0">
                <a:solidFill>
                  <a:schemeClr val="accent3"/>
                </a:solidFill>
              </a:rPr>
              <a:t>=</a:t>
            </a:r>
            <a:r>
              <a:rPr lang="en-US" altLang="ja-JP" sz="2400" dirty="0">
                <a:solidFill>
                  <a:schemeClr val="accent3"/>
                </a:solidFill>
              </a:rPr>
              <a:t>0.1942</a:t>
            </a:r>
            <a:endParaRPr lang="ja-JP" altLang="en-US" sz="2400" dirty="0">
              <a:solidFill>
                <a:schemeClr val="accent3"/>
              </a:solidFill>
            </a:endParaRPr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341694" y="3212607"/>
            <a:ext cx="6480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331640" y="5877272"/>
            <a:ext cx="6480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79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Solutions of the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Data Sparse Problem for </a:t>
            </a:r>
            <a:r>
              <a:rPr lang="en-US" altLang="ja-JP" dirty="0"/>
              <a:t>Contextual </a:t>
            </a:r>
            <a:r>
              <a:rPr kumimoji="1" lang="en-US" altLang="ja-JP" dirty="0"/>
              <a:t>Similarity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Smoothing a word’s context vector with its nearest </a:t>
            </a:r>
            <a:r>
              <a:rPr kumimoji="1" lang="en-US" altLang="ja-JP" dirty="0" smtClean="0"/>
              <a:t>distributional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neighbors 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Pekar</a:t>
            </a:r>
            <a:r>
              <a:rPr kumimoji="1" lang="en-US" altLang="ja-JP" dirty="0" smtClean="0"/>
              <a:t>+ 2006]</a:t>
            </a:r>
          </a:p>
          <a:p>
            <a:pPr lvl="1"/>
            <a:r>
              <a:rPr kumimoji="1" lang="en-US" altLang="ja-JP" dirty="0" smtClean="0"/>
              <a:t>Nearest </a:t>
            </a:r>
            <a:r>
              <a:rPr kumimoji="1" lang="en-US" altLang="ja-JP" dirty="0" smtClean="0"/>
              <a:t>distributional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neighbors </a:t>
            </a:r>
            <a:r>
              <a:rPr kumimoji="1" lang="en-US" altLang="ja-JP" dirty="0" smtClean="0"/>
              <a:t>can have different meanings and introduce noise </a:t>
            </a:r>
          </a:p>
          <a:p>
            <a:pPr lvl="1"/>
            <a:r>
              <a:rPr kumimoji="1" lang="en-US" altLang="ja-JP" dirty="0">
                <a:solidFill>
                  <a:srgbClr val="0000FF"/>
                </a:solidFill>
              </a:rPr>
              <a:t>Not</a:t>
            </a:r>
            <a:r>
              <a:rPr kumimoji="1" lang="en-US" altLang="ja-JP" dirty="0"/>
              <a:t> phrasal level</a:t>
            </a:r>
            <a:endParaRPr kumimoji="1" lang="en-US" altLang="ja-JP" dirty="0" smtClean="0"/>
          </a:p>
          <a:p>
            <a:r>
              <a:rPr kumimoji="1" lang="en-US" altLang="ja-JP" dirty="0" smtClean="0"/>
              <a:t>Using synonym sets in </a:t>
            </a:r>
            <a:r>
              <a:rPr kumimoji="1" lang="en-US" altLang="ja-JP" dirty="0" err="1" smtClean="0"/>
              <a:t>WordNet</a:t>
            </a:r>
            <a:r>
              <a:rPr kumimoji="1" lang="en-US" altLang="ja-JP" dirty="0" smtClean="0"/>
              <a:t> to smooth a word’s </a:t>
            </a:r>
            <a:r>
              <a:rPr kumimoji="1" lang="en-US" altLang="ja-JP" dirty="0"/>
              <a:t>context vector </a:t>
            </a:r>
            <a:r>
              <a:rPr kumimoji="1" lang="en-US" altLang="ja-JP" dirty="0" smtClean="0"/>
              <a:t>[Andrade+ 2013]</a:t>
            </a:r>
          </a:p>
          <a:p>
            <a:pPr lvl="1"/>
            <a:r>
              <a:rPr kumimoji="1" lang="en-US" altLang="ja-JP" dirty="0" err="1" smtClean="0"/>
              <a:t>WordNet</a:t>
            </a:r>
            <a:r>
              <a:rPr kumimoji="1" lang="en-US" altLang="ja-JP" dirty="0" smtClean="0"/>
              <a:t> is </a:t>
            </a:r>
            <a:r>
              <a:rPr kumimoji="1" lang="en-US" altLang="ja-JP" dirty="0" smtClean="0">
                <a:solidFill>
                  <a:srgbClr val="0000FF"/>
                </a:solidFill>
              </a:rPr>
              <a:t>not</a:t>
            </a:r>
            <a:r>
              <a:rPr kumimoji="1" lang="en-US" altLang="ja-JP" dirty="0" smtClean="0"/>
              <a:t> available for all languages</a:t>
            </a:r>
          </a:p>
          <a:p>
            <a:pPr lvl="1"/>
            <a:r>
              <a:rPr kumimoji="1" lang="en-US" altLang="ja-JP" dirty="0" smtClean="0">
                <a:solidFill>
                  <a:srgbClr val="0000FF"/>
                </a:solidFill>
              </a:rPr>
              <a:t>Not</a:t>
            </a:r>
            <a:r>
              <a:rPr kumimoji="1" lang="en-US" altLang="ja-JP" dirty="0" smtClean="0"/>
              <a:t> phrasal level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3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Paraphrases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88252" y="5085184"/>
            <a:ext cx="73810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# Category and examples are from </a:t>
            </a:r>
            <a:r>
              <a:rPr lang="en-US" altLang="ja-JP" sz="2000" dirty="0" smtClean="0"/>
              <a:t>The </a:t>
            </a:r>
            <a:r>
              <a:rPr lang="en-US" altLang="ja-JP" sz="2000" dirty="0"/>
              <a:t>Paraphrase </a:t>
            </a:r>
            <a:r>
              <a:rPr lang="en-US" altLang="ja-JP" sz="2000" dirty="0" smtClean="0"/>
              <a:t>Database</a:t>
            </a:r>
            <a:r>
              <a:rPr lang="en-US" altLang="ja-JP" sz="2000" dirty="0" smtClean="0"/>
              <a:t> (</a:t>
            </a:r>
            <a:r>
              <a:rPr lang="en-US" altLang="ja-JP" sz="2000" dirty="0" smtClean="0"/>
              <a:t>PPDB</a:t>
            </a:r>
            <a:r>
              <a:rPr lang="en-US" altLang="ja-JP" sz="2000" dirty="0" smtClean="0"/>
              <a:t>)</a:t>
            </a:r>
            <a:endParaRPr lang="en-US" altLang="ja-JP" sz="2000" dirty="0" smtClean="0"/>
          </a:p>
          <a:p>
            <a:r>
              <a:rPr lang="en-US" altLang="ja-JP" sz="2000" dirty="0" smtClean="0"/>
              <a:t>   [</a:t>
            </a:r>
            <a:r>
              <a:rPr lang="en-US" altLang="ja-JP" sz="2000" dirty="0" err="1" smtClean="0"/>
              <a:t>Ganitkevitch</a:t>
            </a:r>
            <a:r>
              <a:rPr lang="en-US" altLang="ja-JP" sz="2000" dirty="0" smtClean="0"/>
              <a:t>+ 2013]</a:t>
            </a:r>
          </a:p>
          <a:p>
            <a:r>
              <a:rPr lang="en-US" altLang="ja-JP" sz="2000" dirty="0" smtClean="0"/>
              <a:t># Paraphrase also can be on sentence </a:t>
            </a:r>
            <a:r>
              <a:rPr lang="en-US" altLang="ja-JP" sz="2000" dirty="0"/>
              <a:t>and </a:t>
            </a:r>
            <a:r>
              <a:rPr lang="en-US" altLang="ja-JP" sz="2000" dirty="0" smtClean="0"/>
              <a:t>paragraph level</a:t>
            </a:r>
            <a:endParaRPr lang="ja-JP" altLang="en-US" sz="2000" dirty="0"/>
          </a:p>
        </p:txBody>
      </p:sp>
      <p:graphicFrame>
        <p:nvGraphicFramePr>
          <p:cNvPr id="10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955957"/>
              </p:ext>
            </p:extLst>
          </p:nvPr>
        </p:nvGraphicFramePr>
        <p:xfrm>
          <a:off x="1016466" y="3212976"/>
          <a:ext cx="71110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863"/>
                <a:gridCol w="52782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Examples</a:t>
                      </a:r>
                      <a:r>
                        <a:rPr lang="ja-JP" altLang="ja-JP" dirty="0" smtClean="0">
                          <a:effectLst/>
                        </a:rPr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Lexical (synonym)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grant ||| subsidy, 10/17/01 ||| 17/10/2001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effectLst/>
                        </a:rPr>
                        <a:t>One-To-Many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deleting ||| the deletion, surpluses ||| the excess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Phrasal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dirty="0" smtClean="0"/>
                        <a:t>china-</a:t>
                      </a:r>
                      <a:r>
                        <a:rPr lang="en-US" altLang="ja-JP" dirty="0" err="1" smtClean="0"/>
                        <a:t>u.s.</a:t>
                      </a:r>
                      <a:r>
                        <a:rPr lang="en-US" altLang="ja-JP" dirty="0" smtClean="0"/>
                        <a:t> and ||| </a:t>
                      </a:r>
                      <a:r>
                        <a:rPr lang="en-US" altLang="ja-JP" dirty="0" err="1" smtClean="0"/>
                        <a:t>sino</a:t>
                      </a:r>
                      <a:r>
                        <a:rPr lang="en-US" altLang="ja-JP" dirty="0" smtClean="0"/>
                        <a:t>-us and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Syntactic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[MD,1] </a:t>
                      </a:r>
                      <a:r>
                        <a:rPr lang="pl-PL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solve</a:t>
                      </a:r>
                      <a:r>
                        <a:rPr lang="pl-PL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[NP,2] ||| we [MD,1] </a:t>
                      </a:r>
                      <a:r>
                        <a:rPr lang="pl-PL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pl-PL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[NP,2]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1295636" y="1556792"/>
            <a:ext cx="6552728" cy="1224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/>
              <a:t>A paraphrase is a restatement of the meaning of a text or passage using other words. </a:t>
            </a:r>
          </a:p>
          <a:p>
            <a:r>
              <a:rPr lang="en-US" altLang="ja-JP" sz="2400" dirty="0"/>
              <a:t>			 		   -</a:t>
            </a:r>
            <a:r>
              <a:rPr lang="en-US" altLang="ja-JP" sz="2400" dirty="0" smtClean="0"/>
              <a:t>Wikipedia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8749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Paraphrase Extraction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Extract from parallel corpora </a:t>
            </a:r>
            <a:r>
              <a:rPr lang="en-US" altLang="ja-JP" dirty="0"/>
              <a:t>[</a:t>
            </a:r>
            <a:r>
              <a:rPr lang="en-US" altLang="ja-JP" dirty="0" err="1"/>
              <a:t>Bannard</a:t>
            </a:r>
            <a:r>
              <a:rPr lang="en-US" altLang="ja-JP" dirty="0"/>
              <a:t>+ 2005</a:t>
            </a:r>
            <a:r>
              <a:rPr lang="en-US" altLang="ja-JP" dirty="0" smtClean="0"/>
              <a:t>]</a:t>
            </a:r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Extract </a:t>
            </a:r>
            <a:r>
              <a:rPr kumimoji="1" lang="en-US" altLang="ja-JP" dirty="0"/>
              <a:t>from monolingual corpora </a:t>
            </a:r>
            <a:r>
              <a:rPr kumimoji="1" lang="en-US" altLang="ja-JP" dirty="0" smtClean="0"/>
              <a:t>based </a:t>
            </a:r>
            <a:r>
              <a:rPr kumimoji="1" lang="en-US" altLang="ja-JP" dirty="0" smtClean="0"/>
              <a:t>on </a:t>
            </a:r>
            <a:r>
              <a:rPr lang="en-US" altLang="ja-JP" dirty="0" smtClean="0"/>
              <a:t>distributional </a:t>
            </a:r>
            <a:r>
              <a:rPr lang="en-US" altLang="ja-JP" dirty="0" smtClean="0"/>
              <a:t>similarity</a:t>
            </a:r>
            <a:r>
              <a:rPr lang="en-US" altLang="ja-JP" dirty="0" smtClean="0"/>
              <a:t> </a:t>
            </a:r>
            <a:r>
              <a:rPr kumimoji="1" lang="en-US" altLang="ja-JP" dirty="0"/>
              <a:t>[</a:t>
            </a:r>
            <a:r>
              <a:rPr kumimoji="1" lang="en-US" altLang="ja-JP" dirty="0" err="1"/>
              <a:t>Marton</a:t>
            </a:r>
            <a:r>
              <a:rPr kumimoji="1" lang="en-US" altLang="ja-JP" dirty="0"/>
              <a:t>+ 2009]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1974787" y="2289284"/>
            <a:ext cx="5400000" cy="954688"/>
            <a:chOff x="1974787" y="3707740"/>
            <a:chExt cx="5400000" cy="954688"/>
          </a:xfrm>
        </p:grpSpPr>
        <p:sp>
          <p:nvSpPr>
            <p:cNvPr id="8" name="正方形/長方形 7"/>
            <p:cNvSpPr/>
            <p:nvPr/>
          </p:nvSpPr>
          <p:spPr>
            <a:xfrm>
              <a:off x="3128656" y="4293096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>
                  <a:latin typeface="宋体"/>
                  <a:ea typeface="宋体"/>
                  <a:cs typeface="宋体"/>
                </a:rPr>
                <a:t>人数</a:t>
              </a:r>
              <a:endParaRPr lang="ja-JP" altLang="en-US" dirty="0"/>
            </a:p>
          </p:txBody>
        </p:sp>
        <p:grpSp>
          <p:nvGrpSpPr>
            <p:cNvPr id="9" name="図形グループ 8"/>
            <p:cNvGrpSpPr/>
            <p:nvPr/>
          </p:nvGrpSpPr>
          <p:grpSpPr>
            <a:xfrm>
              <a:off x="1974787" y="3707740"/>
              <a:ext cx="5400000" cy="954688"/>
              <a:chOff x="1974787" y="3707740"/>
              <a:chExt cx="5400000" cy="954688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1974787" y="4293096"/>
                <a:ext cx="5400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 smtClean="0">
                    <a:latin typeface="宋体"/>
                    <a:ea typeface="宋体"/>
                    <a:cs typeface="宋体"/>
                  </a:rPr>
                  <a:t>整体 </a:t>
                </a:r>
                <a:r>
                  <a:rPr lang="ja-JP" altLang="en-US" dirty="0">
                    <a:latin typeface="宋体"/>
                    <a:ea typeface="宋体"/>
                    <a:cs typeface="宋体"/>
                  </a:rPr>
                  <a:t>就业 </a:t>
                </a:r>
                <a:r>
                  <a:rPr lang="en-US" altLang="ja-JP" dirty="0" smtClean="0">
                    <a:latin typeface="宋体"/>
                    <a:ea typeface="宋体"/>
                    <a:cs typeface="宋体"/>
                  </a:rPr>
                  <a:t>     </a:t>
                </a:r>
                <a:r>
                  <a:rPr lang="ja-JP" altLang="en-US" dirty="0" smtClean="0">
                    <a:latin typeface="宋体"/>
                    <a:ea typeface="宋体"/>
                    <a:cs typeface="宋体"/>
                  </a:rPr>
                  <a:t>及 </a:t>
                </a:r>
                <a:r>
                  <a:rPr lang="ja-JP" altLang="en-US" dirty="0">
                    <a:solidFill>
                      <a:srgbClr val="0000FF"/>
                    </a:solidFill>
                    <a:latin typeface="宋体"/>
                    <a:ea typeface="宋体"/>
                    <a:cs typeface="宋体"/>
                  </a:rPr>
                  <a:t>失业 </a:t>
                </a:r>
                <a:r>
                  <a:rPr lang="ja-JP" altLang="en-US" dirty="0" smtClean="0">
                    <a:solidFill>
                      <a:srgbClr val="0000FF"/>
                    </a:solidFill>
                    <a:latin typeface="宋体"/>
                    <a:ea typeface="宋体"/>
                    <a:cs typeface="宋体"/>
                  </a:rPr>
                  <a:t>人数</a:t>
                </a:r>
                <a:endParaRPr lang="ja-JP" altLang="en-US" dirty="0">
                  <a:solidFill>
                    <a:srgbClr val="0000FF"/>
                  </a:solidFill>
                  <a:latin typeface="宋体"/>
                  <a:ea typeface="宋体"/>
                  <a:cs typeface="宋体"/>
                </a:endParaRP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1974787" y="3707740"/>
                <a:ext cx="5400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 smtClean="0"/>
                  <a:t>the </a:t>
                </a:r>
                <a:r>
                  <a:rPr lang="en-US" altLang="ja-JP" dirty="0"/>
                  <a:t>overall employment and </a:t>
                </a:r>
                <a:r>
                  <a:rPr lang="en-US" altLang="ja-JP" dirty="0" smtClean="0">
                    <a:solidFill>
                      <a:srgbClr val="0000FF"/>
                    </a:solidFill>
                  </a:rPr>
                  <a:t>unemployment</a:t>
                </a:r>
                <a:endParaRPr lang="ja-JP" altLang="en-US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12" name="直線コネクタ 11"/>
              <p:cNvCxnSpPr/>
              <p:nvPr/>
            </p:nvCxnSpPr>
            <p:spPr>
              <a:xfrm flipV="1">
                <a:off x="4423059" y="4005064"/>
                <a:ext cx="576064" cy="360040"/>
              </a:xfrm>
              <a:prstGeom prst="line">
                <a:avLst/>
              </a:prstGeom>
              <a:effec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 flipV="1">
                <a:off x="5143139" y="4005064"/>
                <a:ext cx="1152128" cy="360040"/>
              </a:xfrm>
              <a:prstGeom prst="line">
                <a:avLst/>
              </a:prstGeom>
              <a:effec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V="1">
                <a:off x="2406835" y="4005064"/>
                <a:ext cx="288032" cy="360040"/>
              </a:xfrm>
              <a:prstGeom prst="line">
                <a:avLst/>
              </a:prstGeom>
              <a:effec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 flipV="1">
                <a:off x="2262819" y="4005064"/>
                <a:ext cx="0" cy="360040"/>
              </a:xfrm>
              <a:prstGeom prst="line">
                <a:avLst/>
              </a:prstGeom>
              <a:effec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 flipV="1">
                <a:off x="2838883" y="4005064"/>
                <a:ext cx="576064" cy="360040"/>
              </a:xfrm>
              <a:prstGeom prst="line">
                <a:avLst/>
              </a:prstGeom>
              <a:effec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 flipV="1">
                <a:off x="3919003" y="4005064"/>
                <a:ext cx="576064" cy="360040"/>
              </a:xfrm>
              <a:prstGeom prst="line">
                <a:avLst/>
              </a:prstGeom>
              <a:effec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曲線コネクタ 17"/>
              <p:cNvCxnSpPr>
                <a:stCxn id="8" idx="0"/>
                <a:endCxn id="19" idx="2"/>
              </p:cNvCxnSpPr>
              <p:nvPr/>
            </p:nvCxnSpPr>
            <p:spPr>
              <a:xfrm rot="5400000" flipH="1" flipV="1">
                <a:off x="4899991" y="2628903"/>
                <a:ext cx="216024" cy="3112363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正方形/長方形 18"/>
              <p:cNvSpPr/>
              <p:nvPr/>
            </p:nvSpPr>
            <p:spPr>
              <a:xfrm>
                <a:off x="6151251" y="3707740"/>
                <a:ext cx="8258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>
                    <a:solidFill>
                      <a:srgbClr val="0000FF"/>
                    </a:solidFill>
                  </a:rPr>
                  <a:t>figures</a:t>
                </a:r>
                <a:endParaRPr lang="ja-JP" altLang="en-US" dirty="0">
                  <a:solidFill>
                    <a:srgbClr val="0000FF"/>
                  </a:solidFill>
                </a:endParaRPr>
              </a:p>
            </p:txBody>
          </p:sp>
        </p:grpSp>
      </p:grpSp>
      <p:pic>
        <p:nvPicPr>
          <p:cNvPr id="20" name="図 19" descr="スクリーンショット 2014-10-19 9.54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314800"/>
            <a:ext cx="4292600" cy="914400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4036967" y="2874640"/>
            <a:ext cx="1260000" cy="3600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979712" y="3378696"/>
            <a:ext cx="1260000" cy="3600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4716016" y="2298576"/>
            <a:ext cx="2196000" cy="3600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1979712" y="3954760"/>
            <a:ext cx="2340000" cy="3600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等号 24"/>
          <p:cNvSpPr/>
          <p:nvPr/>
        </p:nvSpPr>
        <p:spPr>
          <a:xfrm rot="9048495">
            <a:off x="3752827" y="3086081"/>
            <a:ext cx="3234742" cy="385887"/>
          </a:xfrm>
          <a:prstGeom prst="mathEqua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等号 25"/>
          <p:cNvSpPr/>
          <p:nvPr/>
        </p:nvSpPr>
        <p:spPr>
          <a:xfrm rot="9581587">
            <a:off x="2779591" y="2956236"/>
            <a:ext cx="1434737" cy="344263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7" name="図形グループ 26"/>
          <p:cNvGrpSpPr/>
          <p:nvPr/>
        </p:nvGrpSpPr>
        <p:grpSpPr>
          <a:xfrm>
            <a:off x="1974787" y="3361762"/>
            <a:ext cx="5400000" cy="897964"/>
            <a:chOff x="1974787" y="4780218"/>
            <a:chExt cx="5400000" cy="897964"/>
          </a:xfrm>
        </p:grpSpPr>
        <p:sp>
          <p:nvSpPr>
            <p:cNvPr id="28" name="正方形/長方形 27"/>
            <p:cNvSpPr/>
            <p:nvPr/>
          </p:nvSpPr>
          <p:spPr>
            <a:xfrm>
              <a:off x="1974787" y="5308850"/>
              <a:ext cx="5400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 smtClean="0">
                  <a:solidFill>
                    <a:srgbClr val="0000FF"/>
                  </a:solidFill>
                </a:rPr>
                <a:t>number </a:t>
              </a:r>
              <a:r>
                <a:rPr lang="en-US" altLang="ja-JP" dirty="0">
                  <a:solidFill>
                    <a:srgbClr val="0000FF"/>
                  </a:solidFill>
                </a:rPr>
                <a:t>of unemployed</a:t>
              </a:r>
              <a:r>
                <a:rPr lang="en-US" altLang="ja-JP" dirty="0"/>
                <a:t> </a:t>
              </a:r>
              <a:r>
                <a:rPr lang="en-US" altLang="ja-JP" dirty="0" smtClean="0"/>
                <a:t>( </a:t>
              </a:r>
              <a:r>
                <a:rPr lang="en-US" altLang="ja-JP" dirty="0"/>
                <a:t>not seasonally adjusted )</a:t>
              </a:r>
              <a:endParaRPr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974787" y="4780218"/>
              <a:ext cx="39934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solidFill>
                    <a:srgbClr val="0000FF"/>
                  </a:solidFill>
                  <a:latin typeface="宋体"/>
                  <a:ea typeface="宋体"/>
                  <a:cs typeface="宋体"/>
                </a:rPr>
                <a:t>失业 人数</a:t>
              </a:r>
              <a:r>
                <a:rPr lang="ja-JP" altLang="en-US" dirty="0">
                  <a:latin typeface="宋体"/>
                  <a:ea typeface="宋体"/>
                  <a:cs typeface="宋体"/>
                </a:rPr>
                <a:t> （ </a:t>
              </a:r>
              <a:r>
                <a:rPr lang="ja-JP" altLang="en-US" dirty="0" smtClean="0">
                  <a:latin typeface="宋体"/>
                  <a:ea typeface="宋体"/>
                  <a:cs typeface="宋体"/>
                </a:rPr>
                <a:t>不经</a:t>
              </a:r>
              <a:r>
                <a:rPr lang="en-US" altLang="ja-JP" dirty="0" smtClean="0">
                  <a:latin typeface="宋体"/>
                  <a:ea typeface="宋体"/>
                  <a:cs typeface="宋体"/>
                </a:rPr>
                <a:t> </a:t>
              </a:r>
              <a:r>
                <a:rPr lang="ja-JP" altLang="en-US" dirty="0" smtClean="0">
                  <a:latin typeface="宋体"/>
                  <a:ea typeface="宋体"/>
                  <a:cs typeface="宋体"/>
                </a:rPr>
                <a:t>季节 </a:t>
              </a:r>
              <a:r>
                <a:rPr lang="ja-JP" altLang="en-US" dirty="0">
                  <a:latin typeface="宋体"/>
                  <a:ea typeface="宋体"/>
                  <a:cs typeface="宋体"/>
                </a:rPr>
                <a:t>性 调整 </a:t>
              </a:r>
              <a:r>
                <a:rPr lang="ja-JP" altLang="en-US" dirty="0" smtClean="0">
                  <a:latin typeface="宋体"/>
                  <a:ea typeface="宋体"/>
                  <a:cs typeface="宋体"/>
                </a:rPr>
                <a:t>）</a:t>
              </a:r>
              <a:endParaRPr lang="ja-JP" altLang="en-US" dirty="0">
                <a:latin typeface="宋体"/>
                <a:ea typeface="宋体"/>
                <a:cs typeface="宋体"/>
              </a:endParaRPr>
            </a:p>
          </p:txBody>
        </p:sp>
        <p:cxnSp>
          <p:nvCxnSpPr>
            <p:cNvPr id="30" name="直線コネクタ 29"/>
            <p:cNvCxnSpPr/>
            <p:nvPr/>
          </p:nvCxnSpPr>
          <p:spPr>
            <a:xfrm flipH="1" flipV="1">
              <a:off x="2478843" y="5085184"/>
              <a:ext cx="1080120" cy="360040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 flipV="1">
              <a:off x="2334827" y="5085184"/>
              <a:ext cx="648072" cy="288032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V="1">
              <a:off x="2334827" y="5085184"/>
              <a:ext cx="504056" cy="360040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>
              <a:endCxn id="29" idx="2"/>
            </p:cNvCxnSpPr>
            <p:nvPr/>
          </p:nvCxnSpPr>
          <p:spPr>
            <a:xfrm flipH="1" flipV="1">
              <a:off x="3971488" y="5149550"/>
              <a:ext cx="600513" cy="223666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H="1" flipV="1">
              <a:off x="3419872" y="5085184"/>
              <a:ext cx="936104" cy="288032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 flipV="1">
              <a:off x="5796136" y="5085184"/>
              <a:ext cx="859171" cy="288032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 flipV="1">
              <a:off x="5364088" y="5085184"/>
              <a:ext cx="720081" cy="288032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 flipV="1">
              <a:off x="4427984" y="5085184"/>
              <a:ext cx="576065" cy="288032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4788024" y="5085184"/>
              <a:ext cx="216025" cy="288032"/>
            </a:xfrm>
            <a:prstGeom prst="line">
              <a:avLst/>
            </a:prstGeom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等号 38"/>
          <p:cNvSpPr/>
          <p:nvPr/>
        </p:nvSpPr>
        <p:spPr>
          <a:xfrm rot="5400000">
            <a:off x="1907724" y="3677588"/>
            <a:ext cx="360000" cy="36004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等号 39"/>
          <p:cNvSpPr/>
          <p:nvPr/>
        </p:nvSpPr>
        <p:spPr>
          <a:xfrm rot="5400000">
            <a:off x="4932060" y="2586588"/>
            <a:ext cx="360000" cy="36004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4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Paraphrase</a:t>
            </a:r>
            <a:r>
              <a:rPr lang="en-US" altLang="ja-JP" dirty="0" smtClean="0"/>
              <a:t>s</a:t>
            </a:r>
            <a:r>
              <a:rPr lang="en-US" altLang="ja-JP" dirty="0" smtClean="0"/>
              <a:t> </a:t>
            </a:r>
            <a:r>
              <a:rPr lang="en-US" altLang="ja-JP" dirty="0" smtClean="0"/>
              <a:t>for SMT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Unknown word </a:t>
            </a:r>
            <a:r>
              <a:rPr lang="en-US" altLang="ja-JP" dirty="0"/>
              <a:t>or phrase </a:t>
            </a:r>
            <a:r>
              <a:rPr lang="en-US" altLang="ja-JP" dirty="0" smtClean="0"/>
              <a:t>paraphrasing </a:t>
            </a:r>
            <a:r>
              <a:rPr kumimoji="1" lang="en-US" altLang="ja-JP" dirty="0" smtClean="0"/>
              <a:t>to </a:t>
            </a:r>
            <a:r>
              <a:rPr kumimoji="1" lang="en-US" altLang="ja-JP" dirty="0" smtClean="0"/>
              <a:t>improve </a:t>
            </a:r>
            <a:r>
              <a:rPr kumimoji="1" lang="en-US" altLang="ja-JP" dirty="0" smtClean="0"/>
              <a:t>the </a:t>
            </a:r>
            <a:r>
              <a:rPr kumimoji="1" lang="en-US" altLang="ja-JP" dirty="0" smtClean="0"/>
              <a:t>coverage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[</a:t>
            </a:r>
            <a:r>
              <a:rPr lang="en-US" altLang="ja-JP" dirty="0" err="1"/>
              <a:t>Callison</a:t>
            </a:r>
            <a:r>
              <a:rPr lang="en-US" altLang="ja-JP" dirty="0"/>
              <a:t>-Burch+ 2006</a:t>
            </a:r>
            <a:r>
              <a:rPr kumimoji="1" lang="en-US" altLang="ja-JP" dirty="0"/>
              <a:t>]</a:t>
            </a:r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8960"/>
            <a:ext cx="8411504" cy="2448272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95536" y="4311153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95536" y="4005064"/>
            <a:ext cx="158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652120" y="4023121"/>
            <a:ext cx="29523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652120" y="4185194"/>
            <a:ext cx="29523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652120" y="4341028"/>
            <a:ext cx="2952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652120" y="4505466"/>
            <a:ext cx="2952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652120" y="4657866"/>
            <a:ext cx="2952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339752" y="5247257"/>
            <a:ext cx="288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339752" y="5421148"/>
            <a:ext cx="288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357809" y="4029140"/>
            <a:ext cx="2880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357809" y="4181540"/>
            <a:ext cx="2880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357809" y="4333940"/>
            <a:ext cx="2880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96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Paraphrase</a:t>
            </a:r>
            <a:r>
              <a:rPr lang="en-US" altLang="ja-JP" dirty="0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for SMT </a:t>
            </a:r>
            <a:r>
              <a:rPr lang="en-US" altLang="ja-JP" dirty="0" smtClean="0"/>
              <a:t>(2/</a:t>
            </a:r>
            <a:r>
              <a:rPr lang="en-US" altLang="ja-JP" dirty="0"/>
              <a:t>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/>
              <a:t>Paraphrase </a:t>
            </a:r>
            <a:r>
              <a:rPr kumimoji="1" lang="en-US" altLang="ja-JP" dirty="0" smtClean="0"/>
              <a:t>lattice and lattice decoding [</a:t>
            </a:r>
            <a:r>
              <a:rPr kumimoji="1" lang="en-US" altLang="ja-JP" dirty="0"/>
              <a:t>Du+ </a:t>
            </a:r>
            <a:r>
              <a:rPr kumimoji="1" lang="en-US" altLang="ja-JP" dirty="0" smtClean="0"/>
              <a:t>2010]</a:t>
            </a:r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Incorporate </a:t>
            </a:r>
            <a:r>
              <a:rPr lang="en-US" altLang="ja-JP" dirty="0"/>
              <a:t>as additional training </a:t>
            </a:r>
            <a:r>
              <a:rPr lang="en-US" altLang="ja-JP" dirty="0" smtClean="0"/>
              <a:t>data [Pal+ 2014], which may improve both </a:t>
            </a:r>
            <a:r>
              <a:rPr lang="en-US" altLang="ja-JP" dirty="0" smtClean="0"/>
              <a:t>the </a:t>
            </a:r>
            <a:r>
              <a:rPr kumimoji="1" lang="en-US" altLang="ja-JP" dirty="0" smtClean="0"/>
              <a:t>coverage </a:t>
            </a:r>
            <a:r>
              <a:rPr kumimoji="1" lang="en-US" altLang="ja-JP" dirty="0" smtClean="0"/>
              <a:t>and accuracy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 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pic>
        <p:nvPicPr>
          <p:cNvPr id="110" name="図 109" descr="スクリーンショット 2014-05-19 15.17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744" y="2097856"/>
            <a:ext cx="4496512" cy="305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3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Method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611530" y="5661248"/>
            <a:ext cx="1325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Comparable</a:t>
            </a:r>
          </a:p>
          <a:p>
            <a:r>
              <a:rPr lang="en-US" altLang="ja-JP" dirty="0" smtClean="0"/>
              <a:t>corpora</a:t>
            </a:r>
            <a:endParaRPr lang="ja-JP" altLang="en-US" dirty="0"/>
          </a:p>
        </p:txBody>
      </p:sp>
      <p:grpSp>
        <p:nvGrpSpPr>
          <p:cNvPr id="19" name="図形グループ 18"/>
          <p:cNvGrpSpPr/>
          <p:nvPr/>
        </p:nvGrpSpPr>
        <p:grpSpPr>
          <a:xfrm>
            <a:off x="7596336" y="3648324"/>
            <a:ext cx="1331640" cy="2016224"/>
            <a:chOff x="251520" y="3537012"/>
            <a:chExt cx="1331640" cy="2016224"/>
          </a:xfrm>
        </p:grpSpPr>
        <p:sp>
          <p:nvSpPr>
            <p:cNvPr id="20" name="正方形/長方形 19"/>
            <p:cNvSpPr/>
            <p:nvPr/>
          </p:nvSpPr>
          <p:spPr>
            <a:xfrm>
              <a:off x="251520" y="3537012"/>
              <a:ext cx="1331640" cy="20162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en-US" altLang="ja-JP" sz="1600" dirty="0" smtClean="0"/>
            </a:p>
          </p:txBody>
        </p:sp>
        <p:grpSp>
          <p:nvGrpSpPr>
            <p:cNvPr id="21" name="図形グループ 20"/>
            <p:cNvGrpSpPr/>
            <p:nvPr/>
          </p:nvGrpSpPr>
          <p:grpSpPr>
            <a:xfrm>
              <a:off x="364410" y="3652988"/>
              <a:ext cx="1056900" cy="864000"/>
              <a:chOff x="364410" y="3076924"/>
              <a:chExt cx="1056900" cy="864000"/>
            </a:xfrm>
          </p:grpSpPr>
          <p:sp>
            <p:nvSpPr>
              <p:cNvPr id="27" name="フローチャート : 複数書類 13"/>
              <p:cNvSpPr/>
              <p:nvPr/>
            </p:nvSpPr>
            <p:spPr>
              <a:xfrm>
                <a:off x="364410" y="3076924"/>
                <a:ext cx="1056900" cy="864000"/>
              </a:xfrm>
              <a:prstGeom prst="flowChartMulti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cxnSp>
            <p:nvCxnSpPr>
              <p:cNvPr id="28" name="直線コネクタ 27"/>
              <p:cNvCxnSpPr/>
              <p:nvPr/>
            </p:nvCxnSpPr>
            <p:spPr>
              <a:xfrm>
                <a:off x="467544" y="33569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467544" y="35093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>
                <a:off x="467544" y="36617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図形グループ 21"/>
            <p:cNvGrpSpPr/>
            <p:nvPr/>
          </p:nvGrpSpPr>
          <p:grpSpPr>
            <a:xfrm>
              <a:off x="364410" y="4581128"/>
              <a:ext cx="1056900" cy="864000"/>
              <a:chOff x="364410" y="3076924"/>
              <a:chExt cx="1056900" cy="864000"/>
            </a:xfrm>
          </p:grpSpPr>
          <p:sp>
            <p:nvSpPr>
              <p:cNvPr id="23" name="フローチャート : 複数書類 13"/>
              <p:cNvSpPr/>
              <p:nvPr/>
            </p:nvSpPr>
            <p:spPr>
              <a:xfrm>
                <a:off x="364410" y="3076924"/>
                <a:ext cx="1056900" cy="864000"/>
              </a:xfrm>
              <a:prstGeom prst="flowChartMulti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cxnSp>
            <p:nvCxnSpPr>
              <p:cNvPr id="24" name="直線コネクタ 23"/>
              <p:cNvCxnSpPr/>
              <p:nvPr/>
            </p:nvCxnSpPr>
            <p:spPr>
              <a:xfrm>
                <a:off x="467544" y="33569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467544" y="35093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467544" y="36617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正方形/長方形 30"/>
          <p:cNvSpPr/>
          <p:nvPr/>
        </p:nvSpPr>
        <p:spPr>
          <a:xfrm>
            <a:off x="1835695" y="2126864"/>
            <a:ext cx="5100271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rgbClr val="00009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840873" y="2126864"/>
            <a:ext cx="2995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f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 ||| e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 ||| </a:t>
            </a:r>
            <a:r>
              <a:rPr lang="el-GR" altLang="ja-JP" sz="1600" dirty="0" smtClean="0"/>
              <a:t>φ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)  </a:t>
            </a:r>
            <a:r>
              <a:rPr lang="en-US" altLang="ja-JP" sz="1600" dirty="0" err="1" smtClean="0"/>
              <a:t>lex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) … </a:t>
            </a:r>
            <a:endParaRPr lang="en-US" altLang="ja-JP" sz="1600" dirty="0"/>
          </a:p>
        </p:txBody>
      </p:sp>
      <p:sp>
        <p:nvSpPr>
          <p:cNvPr id="33" name="正方形/長方形 32"/>
          <p:cNvSpPr/>
          <p:nvPr/>
        </p:nvSpPr>
        <p:spPr>
          <a:xfrm>
            <a:off x="1840873" y="2377212"/>
            <a:ext cx="2995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f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 ||| e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 ||| </a:t>
            </a:r>
            <a:r>
              <a:rPr lang="el-GR" altLang="ja-JP" sz="1600" dirty="0" smtClean="0"/>
              <a:t>φ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)  </a:t>
            </a:r>
            <a:r>
              <a:rPr lang="en-US" altLang="ja-JP" sz="1600" dirty="0" err="1" smtClean="0"/>
              <a:t>lex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) … </a:t>
            </a:r>
            <a:endParaRPr lang="en-US" altLang="ja-JP" sz="1600" dirty="0"/>
          </a:p>
        </p:txBody>
      </p:sp>
      <p:sp>
        <p:nvSpPr>
          <p:cNvPr id="34" name="正方形/長方形 33"/>
          <p:cNvSpPr/>
          <p:nvPr/>
        </p:nvSpPr>
        <p:spPr>
          <a:xfrm>
            <a:off x="1840873" y="2652406"/>
            <a:ext cx="2995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f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 ||| e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 ||| </a:t>
            </a:r>
            <a:r>
              <a:rPr lang="el-GR" altLang="ja-JP" sz="1600" dirty="0" smtClean="0"/>
              <a:t>φ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)  </a:t>
            </a:r>
            <a:r>
              <a:rPr lang="en-US" altLang="ja-JP" sz="1600" dirty="0" err="1" smtClean="0"/>
              <a:t>lex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) … </a:t>
            </a:r>
            <a:endParaRPr lang="en-US" altLang="ja-JP" sz="1600" dirty="0"/>
          </a:p>
        </p:txBody>
      </p:sp>
      <p:sp>
        <p:nvSpPr>
          <p:cNvPr id="35" name="正方形/長方形 34"/>
          <p:cNvSpPr/>
          <p:nvPr/>
        </p:nvSpPr>
        <p:spPr>
          <a:xfrm>
            <a:off x="2987824" y="2918952"/>
            <a:ext cx="6013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・</a:t>
            </a:r>
            <a:r>
              <a:rPr lang="en-US" altLang="ja-JP" sz="1600" dirty="0"/>
              <a:t> </a:t>
            </a:r>
            <a:r>
              <a:rPr lang="en-US" altLang="en-US" sz="1600" dirty="0" smtClean="0"/>
              <a:t>・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・</a:t>
            </a:r>
            <a:endParaRPr lang="en-US" altLang="ja-JP" sz="1600" dirty="0"/>
          </a:p>
        </p:txBody>
      </p:sp>
      <p:sp>
        <p:nvSpPr>
          <p:cNvPr id="36" name="正方形/長方形 35"/>
          <p:cNvSpPr/>
          <p:nvPr/>
        </p:nvSpPr>
        <p:spPr>
          <a:xfrm>
            <a:off x="-48620" y="418844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Parallel corpus</a:t>
            </a:r>
            <a:endParaRPr lang="en-US" altLang="ja-JP" dirty="0"/>
          </a:p>
        </p:txBody>
      </p:sp>
      <p:cxnSp>
        <p:nvCxnSpPr>
          <p:cNvPr id="37" name="直線矢印コネクタ 36"/>
          <p:cNvCxnSpPr>
            <a:stCxn id="74" idx="3"/>
            <a:endCxn id="31" idx="1"/>
          </p:cNvCxnSpPr>
          <p:nvPr/>
        </p:nvCxnSpPr>
        <p:spPr>
          <a:xfrm flipV="1">
            <a:off x="1331640" y="2702928"/>
            <a:ext cx="504055" cy="9813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74" idx="3"/>
            <a:endCxn id="46" idx="1"/>
          </p:cNvCxnSpPr>
          <p:nvPr/>
        </p:nvCxnSpPr>
        <p:spPr>
          <a:xfrm>
            <a:off x="1331640" y="3684232"/>
            <a:ext cx="504056" cy="973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5007178" y="2126864"/>
            <a:ext cx="1820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F1(f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)  F2(f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) … 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007178" y="2377212"/>
            <a:ext cx="1820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F1(f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)  F2(f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) … 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007178" y="2652406"/>
            <a:ext cx="1820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F1(f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)  F2(f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) … 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652120" y="2918952"/>
            <a:ext cx="6013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solidFill>
                  <a:srgbClr val="0000FF"/>
                </a:solidFill>
              </a:rPr>
              <a:t>・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smtClean="0">
                <a:solidFill>
                  <a:srgbClr val="0000FF"/>
                </a:solidFill>
              </a:rPr>
              <a:t>・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smtClean="0">
                <a:solidFill>
                  <a:srgbClr val="0000FF"/>
                </a:solidFill>
              </a:rPr>
              <a:t>・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cxnSp>
        <p:nvCxnSpPr>
          <p:cNvPr id="43" name="直線矢印コネクタ 42"/>
          <p:cNvCxnSpPr>
            <a:stCxn id="46" idx="3"/>
            <a:endCxn id="55" idx="1"/>
          </p:cNvCxnSpPr>
          <p:nvPr/>
        </p:nvCxnSpPr>
        <p:spPr>
          <a:xfrm flipV="1">
            <a:off x="3851920" y="4656436"/>
            <a:ext cx="936104" cy="1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20" idx="1"/>
            <a:endCxn id="55" idx="3"/>
          </p:cNvCxnSpPr>
          <p:nvPr/>
        </p:nvCxnSpPr>
        <p:spPr>
          <a:xfrm flipH="1">
            <a:off x="7236024" y="4656436"/>
            <a:ext cx="360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55" idx="0"/>
          </p:cNvCxnSpPr>
          <p:nvPr/>
        </p:nvCxnSpPr>
        <p:spPr>
          <a:xfrm flipV="1">
            <a:off x="6012024" y="3278992"/>
            <a:ext cx="0" cy="747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838826" y="1766824"/>
            <a:ext cx="1350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Phrase </a:t>
            </a:r>
            <a:r>
              <a:rPr lang="en-US" altLang="ja-JP" dirty="0" smtClean="0"/>
              <a:t>table</a:t>
            </a:r>
            <a:endParaRPr lang="en-US" altLang="ja-JP" dirty="0"/>
          </a:p>
        </p:txBody>
      </p:sp>
      <p:cxnSp>
        <p:nvCxnSpPr>
          <p:cNvPr id="56" name="直線コネクタ 55"/>
          <p:cNvCxnSpPr/>
          <p:nvPr/>
        </p:nvCxnSpPr>
        <p:spPr>
          <a:xfrm>
            <a:off x="4932040" y="2126864"/>
            <a:ext cx="0" cy="11521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図形グループ 8"/>
          <p:cNvGrpSpPr/>
          <p:nvPr/>
        </p:nvGrpSpPr>
        <p:grpSpPr>
          <a:xfrm>
            <a:off x="1835696" y="3735004"/>
            <a:ext cx="2016224" cy="2214276"/>
            <a:chOff x="1835696" y="3735004"/>
            <a:chExt cx="2016224" cy="2214276"/>
          </a:xfrm>
        </p:grpSpPr>
        <p:sp>
          <p:nvSpPr>
            <p:cNvPr id="46" name="正方形/長方形 45"/>
            <p:cNvSpPr/>
            <p:nvPr/>
          </p:nvSpPr>
          <p:spPr>
            <a:xfrm>
              <a:off x="1835696" y="3735004"/>
              <a:ext cx="2016224" cy="18449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en-US" altLang="ja-JP" sz="1600" dirty="0" smtClean="0">
                <a:solidFill>
                  <a:srgbClr val="000090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838826" y="3753346"/>
              <a:ext cx="179157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f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 ||| f</a:t>
              </a:r>
              <a:r>
                <a:rPr lang="en-US" altLang="ja-JP" sz="1600" baseline="-25000" dirty="0" smtClean="0"/>
                <a:t>2</a:t>
              </a:r>
              <a:r>
                <a:rPr lang="en-US" altLang="ja-JP" sz="1600" dirty="0" smtClean="0"/>
                <a:t> ||| p(f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|f</a:t>
              </a:r>
              <a:r>
                <a:rPr lang="en-US" altLang="ja-JP" sz="1600" baseline="-25000" dirty="0" smtClean="0"/>
                <a:t>2</a:t>
              </a:r>
              <a:r>
                <a:rPr lang="en-US" altLang="ja-JP" sz="1600" dirty="0" smtClean="0"/>
                <a:t>)</a:t>
              </a:r>
              <a:endParaRPr lang="en-US" altLang="ja-JP" sz="1600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838826" y="3987092"/>
              <a:ext cx="179157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f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 ||| f</a:t>
              </a:r>
              <a:r>
                <a:rPr lang="en-US" altLang="ja-JP" sz="1600" baseline="-25000" dirty="0" smtClean="0"/>
                <a:t>3</a:t>
              </a:r>
              <a:r>
                <a:rPr lang="en-US" altLang="ja-JP" sz="1600" dirty="0" smtClean="0"/>
                <a:t> ||| p(f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|f</a:t>
              </a:r>
              <a:r>
                <a:rPr lang="en-US" altLang="ja-JP" sz="1600" baseline="-25000" dirty="0" smtClean="0"/>
                <a:t>3</a:t>
              </a:r>
              <a:r>
                <a:rPr lang="en-US" altLang="ja-JP" sz="1600" dirty="0" smtClean="0"/>
                <a:t>)</a:t>
              </a:r>
              <a:endParaRPr lang="en-US" altLang="ja-JP" sz="1600" dirty="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543135" y="4287318"/>
              <a:ext cx="60134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 smtClean="0"/>
                <a:t>・</a:t>
              </a:r>
              <a:r>
                <a:rPr lang="en-US" altLang="ja-JP" sz="1600" dirty="0"/>
                <a:t> </a:t>
              </a:r>
              <a:r>
                <a:rPr lang="en-US" altLang="en-US" sz="1600" dirty="0" smtClean="0"/>
                <a:t>・</a:t>
              </a:r>
              <a:r>
                <a:rPr lang="en-US" altLang="en-US" sz="1600" dirty="0"/>
                <a:t> </a:t>
              </a:r>
              <a:r>
                <a:rPr lang="en-US" altLang="en-US" sz="1600" dirty="0" smtClean="0"/>
                <a:t>・</a:t>
              </a:r>
              <a:endParaRPr lang="en-US" altLang="ja-JP" sz="1600" dirty="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221677" y="5579948"/>
              <a:ext cx="12442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Paraphrase</a:t>
              </a:r>
              <a:endParaRPr lang="ja-JP" altLang="en-US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1835796" y="4667808"/>
              <a:ext cx="19841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e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 ||| e</a:t>
              </a:r>
              <a:r>
                <a:rPr lang="en-US" altLang="ja-JP" sz="1600" baseline="-25000" dirty="0" smtClean="0"/>
                <a:t>2</a:t>
              </a:r>
              <a:r>
                <a:rPr lang="en-US" altLang="ja-JP" sz="1600" dirty="0" smtClean="0"/>
                <a:t> ||| p(e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|e</a:t>
              </a:r>
              <a:r>
                <a:rPr lang="en-US" altLang="ja-JP" sz="1600" baseline="-25000" dirty="0" smtClean="0"/>
                <a:t>2</a:t>
              </a:r>
              <a:r>
                <a:rPr lang="en-US" altLang="ja-JP" sz="1600" dirty="0" smtClean="0"/>
                <a:t>)</a:t>
              </a:r>
              <a:endParaRPr lang="en-US" altLang="ja-JP" sz="1600" dirty="0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1835796" y="4901554"/>
              <a:ext cx="19841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/>
                <a:t>e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 ||| e</a:t>
              </a:r>
              <a:r>
                <a:rPr lang="en-US" altLang="ja-JP" sz="1600" baseline="-25000" dirty="0" smtClean="0"/>
                <a:t>3</a:t>
              </a:r>
              <a:r>
                <a:rPr lang="en-US" altLang="ja-JP" sz="1600" dirty="0" smtClean="0"/>
                <a:t> ||| p(e</a:t>
              </a:r>
              <a:r>
                <a:rPr lang="en-US" altLang="ja-JP" sz="1600" baseline="-25000" dirty="0" smtClean="0"/>
                <a:t>1</a:t>
              </a:r>
              <a:r>
                <a:rPr lang="en-US" altLang="ja-JP" sz="1600" dirty="0" smtClean="0"/>
                <a:t>|e</a:t>
              </a:r>
              <a:r>
                <a:rPr lang="en-US" altLang="ja-JP" sz="1600" baseline="-25000" dirty="0" smtClean="0"/>
                <a:t>3</a:t>
              </a:r>
              <a:r>
                <a:rPr lang="en-US" altLang="ja-JP" sz="1600" dirty="0" smtClean="0"/>
                <a:t>)</a:t>
              </a:r>
              <a:endParaRPr lang="en-US" altLang="ja-JP" sz="1600" dirty="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543135" y="5201780"/>
              <a:ext cx="60134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 smtClean="0"/>
                <a:t>・</a:t>
              </a:r>
              <a:r>
                <a:rPr lang="en-US" altLang="ja-JP" sz="1600" dirty="0"/>
                <a:t> </a:t>
              </a:r>
              <a:r>
                <a:rPr lang="en-US" altLang="en-US" sz="1600" dirty="0" smtClean="0"/>
                <a:t>・</a:t>
              </a:r>
              <a:r>
                <a:rPr lang="en-US" altLang="en-US" sz="1600" dirty="0"/>
                <a:t> </a:t>
              </a:r>
              <a:r>
                <a:rPr lang="en-US" altLang="en-US" sz="1600" dirty="0" smtClean="0"/>
                <a:t>・</a:t>
              </a:r>
              <a:endParaRPr lang="en-US" altLang="ja-JP" sz="1600" dirty="0"/>
            </a:p>
          </p:txBody>
        </p:sp>
        <p:cxnSp>
          <p:nvCxnSpPr>
            <p:cNvPr id="57" name="直線コネクタ 56"/>
            <p:cNvCxnSpPr/>
            <p:nvPr/>
          </p:nvCxnSpPr>
          <p:spPr>
            <a:xfrm flipH="1">
              <a:off x="1835696" y="4655826"/>
              <a:ext cx="201622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図形グループ 72"/>
          <p:cNvGrpSpPr/>
          <p:nvPr/>
        </p:nvGrpSpPr>
        <p:grpSpPr>
          <a:xfrm>
            <a:off x="143640" y="3162144"/>
            <a:ext cx="1188000" cy="1044176"/>
            <a:chOff x="7433415" y="1484784"/>
            <a:chExt cx="1188000" cy="1044176"/>
          </a:xfrm>
        </p:grpSpPr>
        <p:sp>
          <p:nvSpPr>
            <p:cNvPr id="74" name="正方形/長方形 73"/>
            <p:cNvSpPr/>
            <p:nvPr/>
          </p:nvSpPr>
          <p:spPr>
            <a:xfrm>
              <a:off x="7433415" y="1484784"/>
              <a:ext cx="1188000" cy="10441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en-US" altLang="ja-JP" sz="16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75" name="直線コネクタ 74"/>
            <p:cNvCxnSpPr/>
            <p:nvPr/>
          </p:nvCxnSpPr>
          <p:spPr>
            <a:xfrm>
              <a:off x="7600949" y="18808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7600949" y="20332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7600949" y="21856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>
              <a:off x="7600949" y="23380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>
              <a:off x="8105045" y="18808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>
              <a:off x="8105045" y="20332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>
              <a:off x="8105045" y="21856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8105045" y="23380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>
              <a:off x="7600949" y="15960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>
              <a:off x="7600949" y="17484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>
              <a:off x="8105045" y="15960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8105045" y="17484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cxnSp>
        <p:nvCxnSpPr>
          <p:cNvPr id="63" name="直線矢印コネクタ 62"/>
          <p:cNvCxnSpPr>
            <a:stCxn id="64" idx="0"/>
          </p:cNvCxnSpPr>
          <p:nvPr/>
        </p:nvCxnSpPr>
        <p:spPr>
          <a:xfrm flipV="1">
            <a:off x="6012024" y="3278992"/>
            <a:ext cx="0" cy="927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角丸四角形 63"/>
          <p:cNvSpPr/>
          <p:nvPr/>
        </p:nvSpPr>
        <p:spPr>
          <a:xfrm>
            <a:off x="4788024" y="4206436"/>
            <a:ext cx="2448000" cy="90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FF"/>
                </a:solidFill>
              </a:rPr>
              <a:t>BLE-based comparable feature estimation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4788024" y="4026436"/>
            <a:ext cx="2448000" cy="12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FF"/>
                </a:solidFill>
              </a:rPr>
              <a:t>BLE-based comparable feature estimation</a:t>
            </a: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(Vector smoothing with paraphrases)</a:t>
            </a:r>
          </a:p>
        </p:txBody>
      </p:sp>
    </p:spTree>
    <p:extLst>
      <p:ext uri="{BB962C8B-B14F-4D97-AF65-F5344CB8AC3E}">
        <p14:creationId xmlns:p14="http://schemas.microsoft.com/office/powerpoint/2010/main" val="321696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Paraphrase Overlap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Different from synonyms, paraphrases may overlap</a:t>
            </a:r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It is necessary to consider overlap when using </a:t>
            </a:r>
            <a:r>
              <a:rPr kumimoji="1" lang="en-US" altLang="ja-JP" dirty="0" smtClean="0"/>
              <a:t>paraphrase</a:t>
            </a:r>
            <a:r>
              <a:rPr kumimoji="1" lang="en-US" altLang="ja-JP" dirty="0" smtClean="0"/>
              <a:t>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for vector smoothing</a:t>
            </a:r>
          </a:p>
          <a:p>
            <a:pPr lvl="1"/>
            <a:r>
              <a:rPr kumimoji="1" lang="en-US" altLang="ja-JP" dirty="0" smtClean="0"/>
              <a:t>Overlapped paraphrases’ context, </a:t>
            </a:r>
            <a:r>
              <a:rPr lang="en-US" altLang="ja-JP" dirty="0" smtClean="0"/>
              <a:t>topical </a:t>
            </a:r>
            <a:r>
              <a:rPr lang="en-US" altLang="ja-JP" dirty="0"/>
              <a:t>and </a:t>
            </a:r>
            <a:r>
              <a:rPr lang="en-US" altLang="ja-JP" dirty="0" smtClean="0"/>
              <a:t>temporal occurrence vectors contain overlapped information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267744" y="2348880"/>
            <a:ext cx="4572000" cy="1200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ja-JP" sz="2400" dirty="0">
                <a:solidFill>
                  <a:schemeClr val="tx1"/>
                </a:solidFill>
              </a:rPr>
              <a:t>so many years ||| many years</a:t>
            </a:r>
          </a:p>
          <a:p>
            <a:r>
              <a:rPr lang="en-US" altLang="ja-JP" sz="2400" dirty="0">
                <a:solidFill>
                  <a:schemeClr val="tx1"/>
                </a:solidFill>
              </a:rPr>
              <a:t>first thing ||| first thing </a:t>
            </a:r>
            <a:r>
              <a:rPr lang="en-US" altLang="ja-JP" sz="2400" dirty="0" smtClean="0">
                <a:solidFill>
                  <a:schemeClr val="tx1"/>
                </a:solidFill>
              </a:rPr>
              <a:t>that</a:t>
            </a:r>
          </a:p>
          <a:p>
            <a:r>
              <a:rPr lang="en-US" altLang="ja-JP" sz="2400" dirty="0">
                <a:solidFill>
                  <a:schemeClr val="tx1"/>
                </a:solidFill>
              </a:rPr>
              <a:t>mass media , |||</a:t>
            </a:r>
            <a:r>
              <a:rPr lang="en-US" altLang="ja-JP" sz="2400" dirty="0" smtClean="0">
                <a:solidFill>
                  <a:schemeClr val="tx1"/>
                </a:solidFill>
              </a:rPr>
              <a:t> media </a:t>
            </a:r>
            <a:r>
              <a:rPr lang="en-US" altLang="ja-JP" sz="2400" dirty="0">
                <a:solidFill>
                  <a:schemeClr val="tx1"/>
                </a:solidFill>
              </a:rPr>
              <a:t>,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95736" y="3585210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# </a:t>
            </a:r>
            <a:r>
              <a:rPr lang="en-US" altLang="ja-JP" sz="2000" dirty="0" smtClean="0"/>
              <a:t>Examples from the paraphrases extracted from </a:t>
            </a:r>
            <a:r>
              <a:rPr lang="en-US" altLang="ja-JP" sz="2000" dirty="0" err="1" smtClean="0"/>
              <a:t>Zh</a:t>
            </a:r>
            <a:r>
              <a:rPr lang="en-US" altLang="ja-JP" sz="2000" dirty="0" smtClean="0"/>
              <a:t>-En NIST data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7213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Context vector Smoothing with </a:t>
            </a:r>
            <a:r>
              <a:rPr lang="en-US" altLang="ja-JP" dirty="0" smtClean="0"/>
              <a:t>Paraphrases</a:t>
            </a:r>
            <a:endParaRPr kumimoji="1" lang="ja-JP" altLang="en-US" dirty="0"/>
          </a:p>
        </p:txBody>
      </p:sp>
      <p:pic>
        <p:nvPicPr>
          <p:cNvPr id="5" name="図 4" descr="スクリーンショット 2014-08-18 15.45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2345432"/>
            <a:ext cx="9105900" cy="137160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107504" y="1772816"/>
            <a:ext cx="1548000" cy="720000"/>
          </a:xfrm>
          <a:prstGeom prst="wedgeRoundRectCallout">
            <a:avLst>
              <a:gd name="adj1" fmla="val -41021"/>
              <a:gd name="adj2" fmla="val 99375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Combined vector</a:t>
            </a:r>
            <a:endParaRPr kumimoji="1" lang="ja-JP" altLang="en-US" sz="24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6732240" y="3933056"/>
            <a:ext cx="2232248" cy="720000"/>
          </a:xfrm>
          <a:prstGeom prst="wedgeRoundRectCallout">
            <a:avLst>
              <a:gd name="adj1" fmla="val -35266"/>
              <a:gd name="adj2" fmla="val -84755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rgbClr val="FFFFFF"/>
                </a:solidFill>
              </a:rPr>
              <a:t>Paraphrase’s vector</a:t>
            </a:r>
            <a:endParaRPr kumimoji="1" lang="ja-JP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2843808" y="1772816"/>
            <a:ext cx="3096344" cy="720000"/>
          </a:xfrm>
          <a:prstGeom prst="wedgeRoundRectCallout">
            <a:avLst>
              <a:gd name="adj1" fmla="val -31413"/>
              <a:gd name="adj2" fmla="val 78228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n: a set of paraphrases for phrase x </a:t>
            </a: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107504" y="3933056"/>
            <a:ext cx="1728192" cy="720000"/>
          </a:xfrm>
          <a:prstGeom prst="wedgeRoundRectCallout">
            <a:avLst>
              <a:gd name="adj1" fmla="val 451"/>
              <a:gd name="adj2" fmla="val -122276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Frequency</a:t>
            </a:r>
            <a:endParaRPr kumimoji="1" lang="ja-JP" altLang="en-US" sz="2400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2195736" y="3933056"/>
            <a:ext cx="1728192" cy="720080"/>
          </a:xfrm>
          <a:prstGeom prst="wedgeRoundRectCallout">
            <a:avLst>
              <a:gd name="adj1" fmla="val -11283"/>
              <a:gd name="adj2" fmla="val -1507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Phrase x’s </a:t>
            </a: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vector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4499992" y="3933056"/>
            <a:ext cx="2016224" cy="720000"/>
          </a:xfrm>
          <a:prstGeom prst="wedgeRoundRectCallout">
            <a:avLst>
              <a:gd name="adj1" fmla="val 31165"/>
              <a:gd name="adj2" fmla="val -14787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Paraphrase </a:t>
            </a: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probability 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6948264" y="1124744"/>
            <a:ext cx="2052736" cy="720000"/>
          </a:xfrm>
          <a:prstGeom prst="wedgeRoundRectCallout">
            <a:avLst>
              <a:gd name="adj1" fmla="val -28428"/>
              <a:gd name="adj2" fmla="val 115451"/>
              <a:gd name="adj3" fmla="val 16667"/>
            </a:avLst>
          </a:prstGeom>
          <a:solidFill>
            <a:srgbClr val="A6A6A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x and x</a:t>
            </a:r>
            <a:r>
              <a:rPr kumimoji="1" lang="en-US" altLang="ja-JP" sz="2400" baseline="-25000" dirty="0" smtClean="0">
                <a:solidFill>
                  <a:schemeClr val="bg1"/>
                </a:solidFill>
              </a:rPr>
              <a:t>i 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may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overlap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804248" y="2348880"/>
            <a:ext cx="1944216" cy="936104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935596" y="4941168"/>
            <a:ext cx="7380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unemployment </a:t>
            </a:r>
            <a:r>
              <a:rPr lang="en-US" altLang="ja-JP" dirty="0" smtClean="0"/>
              <a:t>figures: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/>
              <a:t>rising: 2.37, economic</a:t>
            </a:r>
            <a:r>
              <a:rPr lang="en-US" altLang="zh-TW" dirty="0"/>
              <a:t>: 0</a:t>
            </a:r>
            <a:r>
              <a:rPr lang="en-US" altLang="ja-JP" dirty="0"/>
              <a:t>, recession: 3.94</a:t>
            </a:r>
            <a:r>
              <a:rPr lang="zh-TW" altLang="en-US" dirty="0"/>
              <a:t>・・・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935596" y="5877272"/>
            <a:ext cx="7380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unemployment </a:t>
            </a:r>
            <a:r>
              <a:rPr lang="en-US" altLang="ja-JP" dirty="0" smtClean="0"/>
              <a:t>figures: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/>
              <a:t>rising: </a:t>
            </a:r>
            <a:r>
              <a:rPr lang="en-US" altLang="ja-JP" dirty="0" smtClean="0"/>
              <a:t>0.03, </a:t>
            </a:r>
            <a:r>
              <a:rPr lang="en-US" altLang="ja-JP" dirty="0"/>
              <a:t>economic</a:t>
            </a:r>
            <a:r>
              <a:rPr lang="en-US" altLang="zh-TW" dirty="0"/>
              <a:t>: </a:t>
            </a:r>
            <a:r>
              <a:rPr lang="en-US" altLang="zh-TW" dirty="0" smtClean="0"/>
              <a:t>0.06</a:t>
            </a:r>
            <a:r>
              <a:rPr lang="en-US" altLang="ja-JP" dirty="0" smtClean="0"/>
              <a:t>, </a:t>
            </a:r>
            <a:r>
              <a:rPr lang="en-US" altLang="ja-JP" dirty="0"/>
              <a:t>recession: </a:t>
            </a:r>
            <a:r>
              <a:rPr lang="en-US" altLang="ja-JP" dirty="0" smtClean="0"/>
              <a:t>0.04</a:t>
            </a:r>
            <a:r>
              <a:rPr lang="zh-TW" altLang="en-US" dirty="0"/>
              <a:t>・・・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18" name="下矢印 17"/>
          <p:cNvSpPr/>
          <p:nvPr/>
        </p:nvSpPr>
        <p:spPr>
          <a:xfrm>
            <a:off x="3365077" y="5398617"/>
            <a:ext cx="1008112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4473608" y="5326609"/>
            <a:ext cx="153855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  <a:latin typeface="+mj-lt"/>
                <a:ea typeface="宋体"/>
                <a:cs typeface="宋体"/>
              </a:rPr>
              <a:t>Smoothing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5536" y="6309320"/>
            <a:ext cx="8108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Note that smoothing is done for both source and target vectors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4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Topical and </a:t>
            </a:r>
            <a:r>
              <a:rPr lang="en-US" altLang="ja-JP" dirty="0" smtClean="0"/>
              <a:t>Temporal Occurrence Vector </a:t>
            </a:r>
            <a:r>
              <a:rPr lang="en-US" altLang="ja-JP" dirty="0"/>
              <a:t>Smoothing with Paraphrases</a:t>
            </a:r>
            <a:endParaRPr kumimoji="1" lang="ja-JP" altLang="en-US" dirty="0"/>
          </a:p>
        </p:txBody>
      </p:sp>
      <p:pic>
        <p:nvPicPr>
          <p:cNvPr id="5" name="図 4" descr="スクリーンショット 2014-08-18 15.52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420808"/>
            <a:ext cx="5283200" cy="1536700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5580112" y="4005064"/>
            <a:ext cx="1944216" cy="720000"/>
          </a:xfrm>
          <a:prstGeom prst="wedgeRoundRectCallout">
            <a:avLst>
              <a:gd name="adj1" fmla="val -77808"/>
              <a:gd name="adj2" fmla="val -7148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Paraphrase’s </a:t>
            </a: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vector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2843808" y="4005064"/>
            <a:ext cx="2016224" cy="720000"/>
          </a:xfrm>
          <a:prstGeom prst="wedgeRoundRectCallout">
            <a:avLst>
              <a:gd name="adj1" fmla="val 9578"/>
              <a:gd name="adj2" fmla="val -13203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Paraphrase </a:t>
            </a: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probability 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2483768" y="1556792"/>
            <a:ext cx="3096344" cy="720000"/>
          </a:xfrm>
          <a:prstGeom prst="wedgeRoundRectCallout">
            <a:avLst>
              <a:gd name="adj1" fmla="val -21592"/>
              <a:gd name="adj2" fmla="val 12250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n: a set of paraphrases for phrase x </a:t>
            </a: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971600" y="4005064"/>
            <a:ext cx="1728192" cy="720080"/>
          </a:xfrm>
          <a:prstGeom prst="wedgeRoundRectCallout">
            <a:avLst>
              <a:gd name="adj1" fmla="val 47506"/>
              <a:gd name="adj2" fmla="val -1331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Phrase x’s </a:t>
            </a:r>
          </a:p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vector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39800" y="1556792"/>
            <a:ext cx="1527944" cy="720000"/>
          </a:xfrm>
          <a:prstGeom prst="wedgeRoundRectCallout">
            <a:avLst>
              <a:gd name="adj1" fmla="val 42969"/>
              <a:gd name="adj2" fmla="val 15256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Combined vector</a:t>
            </a:r>
            <a:endParaRPr kumimoji="1" lang="ja-JP" altLang="en-US" sz="24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119664" y="1556792"/>
            <a:ext cx="2052736" cy="720000"/>
          </a:xfrm>
          <a:prstGeom prst="wedgeRoundRectCallout">
            <a:avLst>
              <a:gd name="adj1" fmla="val -31315"/>
              <a:gd name="adj2" fmla="val 88405"/>
              <a:gd name="adj3" fmla="val 16667"/>
            </a:avLst>
          </a:prstGeom>
          <a:solidFill>
            <a:srgbClr val="A6A6A6"/>
          </a:solidFill>
          <a:ln>
            <a:solidFill>
              <a:srgbClr val="7F7F7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x and x</a:t>
            </a:r>
            <a:r>
              <a:rPr kumimoji="1" lang="en-US" altLang="ja-JP" sz="2400" baseline="-25000" dirty="0" smtClean="0">
                <a:solidFill>
                  <a:schemeClr val="bg1"/>
                </a:solidFill>
              </a:rPr>
              <a:t>i 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may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overlap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716016" y="2564824"/>
            <a:ext cx="2232248" cy="864096"/>
          </a:xfrm>
          <a:prstGeom prst="rect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972000" y="5059783"/>
            <a:ext cx="7200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unemployment </a:t>
            </a:r>
            <a:r>
              <a:rPr lang="en-US" altLang="ja-JP" dirty="0" smtClean="0"/>
              <a:t>figures: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>
                <a:ea typeface="宋体"/>
                <a:cs typeface="宋体"/>
              </a:rPr>
              <a:t>Topic1</a:t>
            </a:r>
            <a:r>
              <a:rPr lang="en-US" altLang="ja-JP" dirty="0"/>
              <a:t>: 0</a:t>
            </a:r>
            <a:r>
              <a:rPr lang="en-US" altLang="zh-TW" dirty="0"/>
              <a:t>, </a:t>
            </a:r>
            <a:r>
              <a:rPr lang="en-US" altLang="zh-TW" dirty="0">
                <a:ea typeface="宋体"/>
                <a:cs typeface="宋体"/>
              </a:rPr>
              <a:t>Topic2</a:t>
            </a:r>
            <a:r>
              <a:rPr lang="en-US" altLang="zh-TW" dirty="0"/>
              <a:t>: 1, </a:t>
            </a:r>
            <a:r>
              <a:rPr lang="en-US" altLang="zh-TW" dirty="0">
                <a:ea typeface="宋体"/>
                <a:cs typeface="宋体"/>
              </a:rPr>
              <a:t>Topic3</a:t>
            </a:r>
            <a:r>
              <a:rPr lang="en-US" altLang="zh-TW" dirty="0"/>
              <a:t>: 0</a:t>
            </a:r>
            <a:r>
              <a:rPr lang="zh-TW" altLang="en-US" dirty="0"/>
              <a:t>・・・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972000" y="6011996"/>
            <a:ext cx="7200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unemployment </a:t>
            </a:r>
            <a:r>
              <a:rPr lang="en-US" altLang="ja-JP" dirty="0" smtClean="0"/>
              <a:t>figures: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>
                <a:ea typeface="宋体"/>
                <a:cs typeface="宋体"/>
              </a:rPr>
              <a:t>Topic1</a:t>
            </a:r>
            <a:r>
              <a:rPr lang="en-US" altLang="ja-JP" dirty="0"/>
              <a:t>: </a:t>
            </a:r>
            <a:r>
              <a:rPr lang="en-US" altLang="ja-JP" dirty="0" smtClean="0"/>
              <a:t>0.12</a:t>
            </a:r>
            <a:r>
              <a:rPr lang="en-US" altLang="zh-TW" dirty="0" smtClean="0"/>
              <a:t>, </a:t>
            </a:r>
            <a:r>
              <a:rPr lang="en-US" altLang="zh-TW" dirty="0">
                <a:ea typeface="宋体"/>
                <a:cs typeface="宋体"/>
              </a:rPr>
              <a:t>Topic2</a:t>
            </a:r>
            <a:r>
              <a:rPr lang="en-US" altLang="zh-TW" dirty="0"/>
              <a:t>: </a:t>
            </a:r>
            <a:r>
              <a:rPr lang="en-US" altLang="zh-TW" dirty="0" smtClean="0"/>
              <a:t>1.27, </a:t>
            </a:r>
            <a:r>
              <a:rPr lang="en-US" altLang="zh-TW" dirty="0">
                <a:ea typeface="宋体"/>
                <a:cs typeface="宋体"/>
              </a:rPr>
              <a:t>Topic3</a:t>
            </a:r>
            <a:r>
              <a:rPr lang="en-US" altLang="zh-TW" dirty="0"/>
              <a:t>: </a:t>
            </a:r>
            <a:r>
              <a:rPr lang="en-US" altLang="zh-TW" dirty="0" smtClean="0"/>
              <a:t>0.05</a:t>
            </a:r>
            <a:r>
              <a:rPr lang="zh-TW" altLang="en-US" dirty="0" smtClean="0"/>
              <a:t>・</a:t>
            </a:r>
            <a:r>
              <a:rPr lang="zh-TW" altLang="en-US" dirty="0"/>
              <a:t>・・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16" name="下矢印 15"/>
          <p:cNvSpPr/>
          <p:nvPr/>
        </p:nvSpPr>
        <p:spPr>
          <a:xfrm>
            <a:off x="3365077" y="5517232"/>
            <a:ext cx="1008112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473608" y="5445224"/>
            <a:ext cx="153855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  <a:latin typeface="+mj-lt"/>
                <a:ea typeface="宋体"/>
                <a:cs typeface="宋体"/>
              </a:rPr>
              <a:t>Smoothing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702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18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Statistical Machine </a:t>
            </a:r>
            <a:r>
              <a:rPr lang="en-US" altLang="ja-JP" dirty="0" smtClean="0"/>
              <a:t>Translation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(SMT) </a:t>
            </a:r>
            <a:br>
              <a:rPr lang="en-US" altLang="ja-JP" dirty="0" smtClean="0"/>
            </a:br>
            <a:r>
              <a:rPr lang="en-US" altLang="ja-JP" dirty="0" smtClean="0"/>
              <a:t>[Brown+ 1993]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95345" y="1708359"/>
            <a:ext cx="3492000" cy="144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#1:</a:t>
            </a:r>
            <a:r>
              <a:rPr lang="ja-JP" altLang="en-US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今年，这种主导作用依然非常突出。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#2: </a:t>
            </a:r>
            <a:r>
              <a:rPr lang="ja-JP" altLang="en-US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（国际）巴西国家风险指数下降</a:t>
            </a:r>
            <a:r>
              <a:rPr lang="zh-CN" altLang="en-US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。</a:t>
            </a:r>
            <a:endParaRPr lang="en-US" altLang="zh-CN" dirty="0" smtClean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  <a:p>
            <a:r>
              <a:rPr lang="ja-JP" altLang="en-US" dirty="0" smtClean="0">
                <a:latin typeface="宋体"/>
                <a:ea typeface="宋体"/>
                <a:cs typeface="宋体"/>
              </a:rPr>
              <a:t>．</a:t>
            </a:r>
            <a:r>
              <a:rPr lang="ja-JP" altLang="en-US" dirty="0">
                <a:latin typeface="宋体"/>
                <a:ea typeface="宋体"/>
                <a:cs typeface="宋体"/>
              </a:rPr>
              <a:t>．</a:t>
            </a:r>
            <a:r>
              <a:rPr lang="ja-JP" altLang="en-US" dirty="0" smtClean="0">
                <a:latin typeface="宋体"/>
                <a:ea typeface="宋体"/>
                <a:cs typeface="宋体"/>
              </a:rPr>
              <a:t>．</a:t>
            </a:r>
            <a:endParaRPr lang="ja-JP" alt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7" name="テキスト ボックス 149"/>
          <p:cNvSpPr txBox="1">
            <a:spLocks noChangeArrowheads="1"/>
          </p:cNvSpPr>
          <p:nvPr/>
        </p:nvSpPr>
        <p:spPr bwMode="auto">
          <a:xfrm>
            <a:off x="843005" y="4121111"/>
            <a:ext cx="1928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b="1" dirty="0" smtClean="0"/>
              <a:t>Input:</a:t>
            </a:r>
            <a:endParaRPr lang="en-US" altLang="ja-JP" b="1" dirty="0"/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人类共有二十三对染色体。</a:t>
            </a:r>
            <a:endParaRPr lang="ja-JP" alt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6372200" y="4121111"/>
            <a:ext cx="2520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ja-JP" b="1" dirty="0" smtClean="0"/>
              <a:t>Output:</a:t>
            </a:r>
            <a:endParaRPr lang="en-US" altLang="ja-JP" b="1" dirty="0"/>
          </a:p>
          <a:p>
            <a:r>
              <a:rPr lang="en-US" altLang="ja-JP" dirty="0"/>
              <a:t>Humans have a total of 23 pairs of chromosomes.</a:t>
            </a:r>
            <a:endParaRPr lang="ja-JP" altLang="en-US" dirty="0"/>
          </a:p>
        </p:txBody>
      </p:sp>
      <p:sp>
        <p:nvSpPr>
          <p:cNvPr id="9" name="円柱 8"/>
          <p:cNvSpPr/>
          <p:nvPr/>
        </p:nvSpPr>
        <p:spPr>
          <a:xfrm>
            <a:off x="3684986" y="3429000"/>
            <a:ext cx="1800000" cy="8640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FF"/>
                </a:solidFill>
              </a:rPr>
              <a:t>Translation</a:t>
            </a:r>
            <a:r>
              <a:rPr lang="ja-JP" altLang="en-US" sz="2000" dirty="0">
                <a:solidFill>
                  <a:srgbClr val="0000FF"/>
                </a:solidFill>
              </a:rPr>
              <a:t>　</a:t>
            </a:r>
            <a:r>
              <a:rPr lang="en-US" altLang="ja-JP" sz="2000" dirty="0" smtClean="0">
                <a:solidFill>
                  <a:srgbClr val="0000FF"/>
                </a:solidFill>
              </a:rPr>
              <a:t>model </a:t>
            </a:r>
            <a:endParaRPr lang="en-US" altLang="ja-JP" sz="2000" dirty="0">
              <a:solidFill>
                <a:srgbClr val="0000FF"/>
              </a:solidFill>
            </a:endParaRPr>
          </a:p>
        </p:txBody>
      </p:sp>
      <p:cxnSp>
        <p:nvCxnSpPr>
          <p:cNvPr id="11" name="直線矢印コネクタ 10"/>
          <p:cNvCxnSpPr>
            <a:stCxn id="6" idx="2"/>
            <a:endCxn id="9" idx="1"/>
          </p:cNvCxnSpPr>
          <p:nvPr/>
        </p:nvCxnSpPr>
        <p:spPr>
          <a:xfrm>
            <a:off x="2441345" y="3148359"/>
            <a:ext cx="2143641" cy="280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4883972" y="1708359"/>
            <a:ext cx="3600000" cy="144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rgbClr val="F79646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#1: </a:t>
            </a:r>
            <a:r>
              <a:rPr lang="en-US" altLang="ja-JP" dirty="0">
                <a:solidFill>
                  <a:srgbClr val="000000"/>
                </a:solidFill>
              </a:rPr>
              <a:t>This year, the leading role played by this sector remains strong.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#2:</a:t>
            </a:r>
            <a:r>
              <a:rPr lang="en-US" altLang="ja-JP" dirty="0">
                <a:solidFill>
                  <a:srgbClr val="000000"/>
                </a:solidFill>
              </a:rPr>
              <a:t> (International) Brazil 's risk index drops.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504" y="1708359"/>
            <a:ext cx="572843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Zh</a:t>
            </a:r>
            <a:r>
              <a:rPr kumimoji="1" lang="en-US" altLang="ja-JP" sz="2400" dirty="0" smtClean="0"/>
              <a:t>: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491409" y="1708359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En:</a:t>
            </a:r>
            <a:endParaRPr kumimoji="1" lang="ja-JP" altLang="en-US" sz="2400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4067944" y="1996391"/>
            <a:ext cx="936104" cy="0"/>
          </a:xfrm>
          <a:prstGeom prst="line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067944" y="2500447"/>
            <a:ext cx="936104" cy="0"/>
          </a:xfrm>
          <a:prstGeom prst="line">
            <a:avLst/>
          </a:prstGeom>
          <a:ln>
            <a:solidFill>
              <a:schemeClr val="accent6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5" idx="2"/>
            <a:endCxn id="9" idx="1"/>
          </p:cNvCxnSpPr>
          <p:nvPr/>
        </p:nvCxnSpPr>
        <p:spPr>
          <a:xfrm flipH="1">
            <a:off x="4584986" y="3148359"/>
            <a:ext cx="2098986" cy="280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07943" y="5910371"/>
            <a:ext cx="79540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Rapid development of </a:t>
            </a:r>
            <a:r>
              <a:rPr lang="en-US" altLang="ja-JP" sz="2400" dirty="0"/>
              <a:t>MT systems for different language pairs and domains </a:t>
            </a:r>
            <a:r>
              <a:rPr lang="en-US" altLang="ja-JP" sz="2400" dirty="0" smtClean="0"/>
              <a:t>is possible, once </a:t>
            </a:r>
            <a:r>
              <a:rPr lang="en-US" altLang="ja-JP" sz="2400" dirty="0">
                <a:solidFill>
                  <a:srgbClr val="FF0000"/>
                </a:solidFill>
              </a:rPr>
              <a:t>parallel corpora</a:t>
            </a:r>
            <a:r>
              <a:rPr lang="en-US" altLang="ja-JP" sz="2400" dirty="0">
                <a:solidFill>
                  <a:srgbClr val="0000FF"/>
                </a:solidFill>
              </a:rPr>
              <a:t> </a:t>
            </a:r>
            <a:r>
              <a:rPr lang="en-US" altLang="ja-JP" sz="2400" dirty="0"/>
              <a:t>are </a:t>
            </a:r>
            <a:r>
              <a:rPr lang="en-US" altLang="ja-JP" sz="2400" dirty="0" smtClean="0"/>
              <a:t>available</a:t>
            </a:r>
            <a:endParaRPr lang="ja-JP" altLang="en-US" sz="2400" dirty="0"/>
          </a:p>
        </p:txBody>
      </p:sp>
      <p:sp>
        <p:nvSpPr>
          <p:cNvPr id="24" name="円柱 23"/>
          <p:cNvSpPr/>
          <p:nvPr/>
        </p:nvSpPr>
        <p:spPr>
          <a:xfrm>
            <a:off x="3684986" y="4437112"/>
            <a:ext cx="1800000" cy="8640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Language</a:t>
            </a: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</a:rPr>
              <a:t>model 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3059832" y="3284984"/>
            <a:ext cx="3024336" cy="2503251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>
            <a:stCxn id="7" idx="3"/>
            <a:endCxn id="3" idx="1"/>
          </p:cNvCxnSpPr>
          <p:nvPr/>
        </p:nvCxnSpPr>
        <p:spPr>
          <a:xfrm>
            <a:off x="2771800" y="453661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3" idx="3"/>
            <a:endCxn id="8" idx="1"/>
          </p:cNvCxnSpPr>
          <p:nvPr/>
        </p:nvCxnSpPr>
        <p:spPr>
          <a:xfrm>
            <a:off x="6084168" y="453661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951127" y="5301208"/>
            <a:ext cx="1241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</a:rPr>
              <a:t>Decoder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921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4" grpId="0"/>
      <p:bldP spid="24" grpId="0" animBg="1"/>
      <p:bldP spid="3" grpId="0" animBg="1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Dataset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Parallel </a:t>
            </a:r>
            <a:r>
              <a:rPr lang="en-US" altLang="ja-JP" dirty="0">
                <a:solidFill>
                  <a:srgbClr val="000000"/>
                </a:solidFill>
              </a:rPr>
              <a:t>corpus: </a:t>
            </a:r>
            <a:r>
              <a:rPr lang="en-US" altLang="ja-JP" dirty="0" err="1">
                <a:solidFill>
                  <a:srgbClr val="000000"/>
                </a:solidFill>
              </a:rPr>
              <a:t>Zh</a:t>
            </a:r>
            <a:r>
              <a:rPr lang="en-US" altLang="ja-JP" dirty="0">
                <a:solidFill>
                  <a:srgbClr val="000000"/>
                </a:solidFill>
              </a:rPr>
              <a:t>-En NIST </a:t>
            </a:r>
            <a:r>
              <a:rPr lang="en-US" altLang="ja-JP" dirty="0" smtClean="0">
                <a:solidFill>
                  <a:srgbClr val="000000"/>
                </a:solidFill>
              </a:rPr>
              <a:t>(991k </a:t>
            </a:r>
            <a:r>
              <a:rPr lang="en-US" altLang="ja-JP" dirty="0">
                <a:solidFill>
                  <a:srgbClr val="000000"/>
                </a:solidFill>
              </a:rPr>
              <a:t>sentences</a:t>
            </a:r>
            <a:r>
              <a:rPr lang="en-US" altLang="ja-JP" dirty="0" smtClean="0">
                <a:solidFill>
                  <a:srgbClr val="000000"/>
                </a:solidFill>
              </a:rPr>
              <a:t>) (</a:t>
            </a:r>
            <a:r>
              <a:rPr lang="en-US" altLang="ja-JP" dirty="0" smtClean="0">
                <a:solidFill>
                  <a:srgbClr val="0000FF"/>
                </a:solidFill>
              </a:rPr>
              <a:t>contextual similarity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 smtClean="0">
                <a:solidFill>
                  <a:srgbClr val="000000"/>
                </a:solidFill>
              </a:rPr>
              <a:t>Comparable </a:t>
            </a:r>
            <a:r>
              <a:rPr lang="en-US" altLang="ja-JP" dirty="0">
                <a:solidFill>
                  <a:srgbClr val="000000"/>
                </a:solidFill>
              </a:rPr>
              <a:t>corpora: 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Zh</a:t>
            </a:r>
            <a:r>
              <a:rPr lang="en-US" altLang="ja-JP" dirty="0">
                <a:solidFill>
                  <a:srgbClr val="000000"/>
                </a:solidFill>
              </a:rPr>
              <a:t>-</a:t>
            </a:r>
            <a:r>
              <a:rPr lang="en-US" altLang="ja-JP" dirty="0" smtClean="0">
                <a:solidFill>
                  <a:srgbClr val="000000"/>
                </a:solidFill>
              </a:rPr>
              <a:t>En Wikipedia 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smtClean="0">
                <a:solidFill>
                  <a:srgbClr val="000000"/>
                </a:solidFill>
              </a:rPr>
              <a:t>248k article pairs) (</a:t>
            </a:r>
            <a:r>
              <a:rPr lang="en-US" altLang="ja-JP" dirty="0" smtClean="0">
                <a:solidFill>
                  <a:srgbClr val="0000FF"/>
                </a:solidFill>
              </a:rPr>
              <a:t>topical similarity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altLang="ja-JP" dirty="0" err="1">
                <a:solidFill>
                  <a:srgbClr val="000000"/>
                </a:solidFill>
              </a:rPr>
              <a:t>Zh</a:t>
            </a:r>
            <a:r>
              <a:rPr lang="en-US" altLang="ja-JP" dirty="0">
                <a:solidFill>
                  <a:srgbClr val="000000"/>
                </a:solidFill>
              </a:rPr>
              <a:t> &amp; En </a:t>
            </a:r>
            <a:r>
              <a:rPr lang="en-US" altLang="ja-JP" dirty="0" err="1">
                <a:solidFill>
                  <a:srgbClr val="000000"/>
                </a:solidFill>
              </a:rPr>
              <a:t>Gigaword</a:t>
            </a:r>
            <a:r>
              <a:rPr lang="en-US" altLang="ja-JP" dirty="0">
                <a:solidFill>
                  <a:srgbClr val="000000"/>
                </a:solidFill>
              </a:rPr>
              <a:t> 5.0 (</a:t>
            </a:r>
            <a:r>
              <a:rPr lang="en-US" altLang="ja-JP" dirty="0">
                <a:solidFill>
                  <a:srgbClr val="0000FF"/>
                </a:solidFill>
              </a:rPr>
              <a:t>temporal similarity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en-US" altLang="ja-JP" dirty="0" smtClean="0">
                <a:solidFill>
                  <a:srgbClr val="000000"/>
                </a:solidFill>
              </a:rPr>
              <a:t>Seed dictionary: </a:t>
            </a:r>
            <a:r>
              <a:rPr lang="en-US" altLang="ja-JP" dirty="0" err="1">
                <a:solidFill>
                  <a:srgbClr val="000000"/>
                </a:solidFill>
              </a:rPr>
              <a:t>Zh</a:t>
            </a:r>
            <a:r>
              <a:rPr lang="en-US" altLang="ja-JP" dirty="0">
                <a:solidFill>
                  <a:srgbClr val="000000"/>
                </a:solidFill>
              </a:rPr>
              <a:t>-</a:t>
            </a:r>
            <a:r>
              <a:rPr lang="en-US" altLang="ja-JP" dirty="0" smtClean="0">
                <a:solidFill>
                  <a:srgbClr val="000000"/>
                </a:solidFill>
              </a:rPr>
              <a:t>En NIST </a:t>
            </a:r>
            <a:r>
              <a:rPr lang="en-US" altLang="ja-JP" dirty="0">
                <a:solidFill>
                  <a:srgbClr val="000000"/>
                </a:solidFill>
              </a:rPr>
              <a:t>translation </a:t>
            </a:r>
            <a:r>
              <a:rPr lang="en-US" altLang="ja-JP" dirty="0" smtClean="0">
                <a:solidFill>
                  <a:srgbClr val="000000"/>
                </a:solidFill>
              </a:rPr>
              <a:t>lexicon (82k entries)</a:t>
            </a:r>
            <a:endParaRPr lang="ja-JP" altLang="ja-JP" dirty="0">
              <a:solidFill>
                <a:srgbClr val="000000"/>
              </a:solidFill>
            </a:endParaRPr>
          </a:p>
          <a:p>
            <a:endParaRPr lang="ja-JP" altLang="ja-JP" dirty="0">
              <a:solidFill>
                <a:srgbClr val="000000"/>
              </a:solidFill>
            </a:endParaRPr>
          </a:p>
          <a:p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99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MT Experimental </a:t>
            </a:r>
            <a:r>
              <a:rPr lang="en-US" altLang="ja-JP" dirty="0"/>
              <a:t>Settings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Training: </a:t>
            </a:r>
            <a:r>
              <a:rPr lang="en-US" altLang="ja-JP" dirty="0" err="1">
                <a:solidFill>
                  <a:srgbClr val="000000"/>
                </a:solidFill>
              </a:rPr>
              <a:t>Zh</a:t>
            </a:r>
            <a:r>
              <a:rPr lang="en-US" altLang="ja-JP" dirty="0">
                <a:solidFill>
                  <a:srgbClr val="000000"/>
                </a:solidFill>
              </a:rPr>
              <a:t>-En NIST </a:t>
            </a:r>
            <a:r>
              <a:rPr lang="en-US" altLang="ja-JP" dirty="0" smtClean="0">
                <a:solidFill>
                  <a:srgbClr val="000000"/>
                </a:solidFill>
              </a:rPr>
              <a:t>parallel corpus (</a:t>
            </a:r>
            <a:r>
              <a:rPr lang="en-US" altLang="ja-JP" dirty="0">
                <a:solidFill>
                  <a:srgbClr val="000000"/>
                </a:solidFill>
              </a:rPr>
              <a:t>991k sentences)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en-US" altLang="ja-JP" dirty="0" smtClean="0">
                <a:solidFill>
                  <a:srgbClr val="000000"/>
                </a:solidFill>
              </a:rPr>
              <a:t>Tuning </a:t>
            </a:r>
            <a:r>
              <a:rPr lang="en-US" altLang="ja-JP" dirty="0">
                <a:solidFill>
                  <a:srgbClr val="000000"/>
                </a:solidFill>
              </a:rPr>
              <a:t>and testing: NIST MT02 (878 sentences with 4 references) and NIST MT03 (919 sentences with 4 references)</a:t>
            </a:r>
            <a:endParaRPr lang="ja-JP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Decoder: MOSES </a:t>
            </a:r>
            <a:r>
              <a:rPr lang="en-US" altLang="ja-JP" dirty="0"/>
              <a:t>[Koehn+ 2007] </a:t>
            </a:r>
            <a:r>
              <a:rPr lang="en-US" altLang="ja-JP" dirty="0" smtClean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FF"/>
                </a:solidFill>
              </a:rPr>
              <a:t>Zh</a:t>
            </a:r>
            <a:r>
              <a:rPr lang="en-US" altLang="ja-JP" dirty="0">
                <a:solidFill>
                  <a:srgbClr val="0000FF"/>
                </a:solidFill>
              </a:rPr>
              <a:t> to En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translation)</a:t>
            </a:r>
            <a:endParaRPr lang="ja-JP" altLang="ja-JP" dirty="0">
              <a:solidFill>
                <a:srgbClr val="000000"/>
              </a:solidFill>
            </a:endParaRPr>
          </a:p>
          <a:p>
            <a:r>
              <a:rPr lang="en-US" altLang="ja-JP" dirty="0"/>
              <a:t>Language model</a:t>
            </a:r>
            <a:r>
              <a:rPr lang="en-US" altLang="ja-JP" dirty="0" smtClean="0">
                <a:solidFill>
                  <a:srgbClr val="000000"/>
                </a:solidFill>
              </a:rPr>
              <a:t>: </a:t>
            </a:r>
            <a:r>
              <a:rPr lang="en-US" altLang="ja-JP" dirty="0">
                <a:solidFill>
                  <a:srgbClr val="000000"/>
                </a:solidFill>
              </a:rPr>
              <a:t>5-gram LM trained with SRILM on the En side of the parallel </a:t>
            </a:r>
            <a:r>
              <a:rPr lang="en-US" altLang="ja-JP" dirty="0" smtClean="0">
                <a:solidFill>
                  <a:srgbClr val="000000"/>
                </a:solidFill>
              </a:rPr>
              <a:t>corpus</a:t>
            </a:r>
          </a:p>
          <a:p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lang="en-US" altLang="ja-JP" dirty="0" smtClean="0"/>
              <a:t>Compared </a:t>
            </a:r>
            <a:r>
              <a:rPr lang="en-US" altLang="ja-JP" dirty="0"/>
              <a:t>MT performance by appending the </a:t>
            </a:r>
            <a:r>
              <a:rPr lang="en-US" altLang="ja-JP" dirty="0" smtClean="0"/>
              <a:t>comparable features to a baseline system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062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noFill/>
          </a:ln>
        </p:spPr>
        <p:txBody>
          <a:bodyPr/>
          <a:lstStyle/>
          <a:p>
            <a:r>
              <a:rPr lang="en-US" altLang="ja-JP" dirty="0"/>
              <a:t>MT </a:t>
            </a:r>
            <a:r>
              <a:rPr lang="en-US" altLang="ja-JP" dirty="0" smtClean="0"/>
              <a:t>Results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362887"/>
              </p:ext>
            </p:extLst>
          </p:nvPr>
        </p:nvGraphicFramePr>
        <p:xfrm>
          <a:off x="1345966" y="1268760"/>
          <a:ext cx="6984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48024" y="5038144"/>
            <a:ext cx="7847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※ Baseline: </a:t>
            </a:r>
            <a:r>
              <a:rPr lang="en-US" altLang="ja-JP" sz="2000" dirty="0"/>
              <a:t>does not use comparable features 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※ +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Contextual</a:t>
            </a:r>
            <a:r>
              <a:rPr lang="en-US" altLang="ja-JP" sz="20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, +Topical, +Temporal and +All</a:t>
            </a:r>
            <a:r>
              <a:rPr lang="en-US" altLang="ja-JP" sz="2000" dirty="0" smtClean="0">
                <a:solidFill>
                  <a:srgbClr val="000000"/>
                </a:solidFill>
              </a:rPr>
              <a:t>: </a:t>
            </a:r>
            <a:r>
              <a:rPr lang="en-US" altLang="ja-JP" sz="2000" dirty="0"/>
              <a:t>append contextual, topical and temporal features respectively and all the three types of features  </a:t>
            </a:r>
            <a:endParaRPr lang="en-US" altLang="ja-JP" sz="2000" dirty="0">
              <a:solidFill>
                <a:srgbClr val="000000"/>
              </a:solidFill>
            </a:endParaRP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※ </a:t>
            </a:r>
            <a:r>
              <a:rPr lang="en-US" altLang="ja-JP" sz="2000" dirty="0" smtClean="0"/>
              <a:t>“</a:t>
            </a:r>
            <a:r>
              <a:rPr lang="en-US" altLang="ja-JP" sz="2000" dirty="0"/>
              <a:t>†” and “‡” denote that the result is significantly better than </a:t>
            </a:r>
            <a:r>
              <a:rPr lang="en-US" altLang="ja-JP" sz="2000" dirty="0" smtClean="0"/>
              <a:t>Baseline and </a:t>
            </a:r>
            <a:r>
              <a:rPr lang="en-US" altLang="ja-JP" sz="2000" dirty="0" err="1" smtClean="0"/>
              <a:t>Klementiev</a:t>
            </a:r>
            <a:r>
              <a:rPr lang="en-US" altLang="ja-JP" sz="2000" dirty="0" smtClean="0"/>
              <a:t>+ respectively </a:t>
            </a:r>
            <a:r>
              <a:rPr lang="en-US" altLang="ja-JP" sz="2000" dirty="0"/>
              <a:t>at p &lt; 0.05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075011" y="1511685"/>
            <a:ext cx="49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†‡</a:t>
            </a:r>
            <a:endParaRPr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4181859" y="1434914"/>
            <a:ext cx="49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†‡</a:t>
            </a:r>
            <a:endParaRPr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6057340" y="1325278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†</a:t>
            </a:r>
            <a:endParaRPr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3364798" y="1891935"/>
            <a:ext cx="337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‡</a:t>
            </a:r>
            <a:endParaRPr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1791461"/>
            <a:ext cx="553998" cy="11334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BLEU-4</a:t>
            </a:r>
            <a:endParaRPr kumimoji="1" lang="ja-JP" altLang="en-US" sz="2400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289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Examples of </a:t>
            </a:r>
            <a:r>
              <a:rPr lang="en-US" altLang="ja-JP" sz="4000" dirty="0"/>
              <a:t>Comparable</a:t>
            </a:r>
            <a:r>
              <a:rPr lang="en-US" altLang="ja-JP" dirty="0"/>
              <a:t> Feature Scores 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181011"/>
              </p:ext>
            </p:extLst>
          </p:nvPr>
        </p:nvGraphicFramePr>
        <p:xfrm>
          <a:off x="1024682" y="1628800"/>
          <a:ext cx="709463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/>
                <a:gridCol w="2822273"/>
                <a:gridCol w="1219728"/>
                <a:gridCol w="862429"/>
                <a:gridCol w="109292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Contextual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Topical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Temporal </a:t>
                      </a:r>
                      <a:endParaRPr lang="en-US" altLang="ja-JP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unemployment figures</a:t>
                      </a:r>
                      <a:endParaRPr kumimoji="1" lang="ja-JP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1.4e-06</a:t>
                      </a:r>
                      <a:endParaRPr kumimoji="1" lang="ja-JP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1e-07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0.1942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number of</a:t>
                      </a:r>
                      <a:r>
                        <a:rPr kumimoji="1" lang="en-US" altLang="ja-JP" sz="18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unemployed</a:t>
                      </a:r>
                      <a:endParaRPr kumimoji="1" lang="ja-JP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0.0144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1e-07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0.0236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unemployment was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1e-07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0.0709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unemployment and bringing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1e-07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1e-07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1e-07</a:t>
                      </a:r>
                      <a:endParaRPr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610358"/>
              </p:ext>
            </p:extLst>
          </p:nvPr>
        </p:nvGraphicFramePr>
        <p:xfrm>
          <a:off x="1024682" y="4199026"/>
          <a:ext cx="709463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/>
                <a:gridCol w="2822273"/>
                <a:gridCol w="1219728"/>
                <a:gridCol w="862429"/>
                <a:gridCol w="109292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Contextual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Topical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Temporal </a:t>
                      </a:r>
                      <a:endParaRPr lang="en-US" altLang="ja-JP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unemployment figures</a:t>
                      </a:r>
                      <a:endParaRPr kumimoji="1" lang="ja-JP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0.0749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0.5434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0.4307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number of</a:t>
                      </a:r>
                      <a:r>
                        <a:rPr kumimoji="1" lang="en-US" altLang="ja-JP" sz="18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unemployed</a:t>
                      </a:r>
                      <a:endParaRPr kumimoji="1" lang="ja-JP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0.0522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0.1907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0.5983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unemployment was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0.0050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0.0117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0.0967</a:t>
                      </a:r>
                      <a:endParaRPr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unemployment and bringing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5.1e-05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1e-07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0.0073</a:t>
                      </a:r>
                      <a:endParaRPr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024682" y="3483000"/>
            <a:ext cx="394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※ </a:t>
            </a:r>
            <a:r>
              <a:rPr lang="en-US" altLang="ja-JP" sz="2000" dirty="0" smtClean="0"/>
              <a:t>Estimated by </a:t>
            </a:r>
            <a:r>
              <a:rPr lang="en-US" altLang="ja-JP" sz="2000" dirty="0"/>
              <a:t>[</a:t>
            </a:r>
            <a:r>
              <a:rPr lang="en-US" altLang="ja-JP" sz="2000" dirty="0" err="1"/>
              <a:t>Klementiev</a:t>
            </a:r>
            <a:r>
              <a:rPr lang="en-US" altLang="ja-JP" sz="2000" dirty="0"/>
              <a:t>+ 2012]</a:t>
            </a:r>
            <a:endParaRPr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1024682" y="6053226"/>
            <a:ext cx="420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※ </a:t>
            </a:r>
            <a:r>
              <a:rPr lang="en-US" altLang="ja-JP" sz="2000" dirty="0" smtClean="0"/>
              <a:t>Estimated by our proposed method</a:t>
            </a:r>
            <a:endParaRPr lang="ja-JP" altLang="en-US" sz="2000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3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We improved </a:t>
            </a:r>
            <a:r>
              <a:rPr lang="en-US" altLang="ja-JP" dirty="0" smtClean="0"/>
              <a:t>SMT accuracy using BLE with paraphrases to estimate comparable features from comparable corpora</a:t>
            </a:r>
          </a:p>
          <a:p>
            <a:endParaRPr kumimoji="1" lang="en-US" altLang="ja-JP" dirty="0"/>
          </a:p>
          <a:p>
            <a:r>
              <a:rPr lang="en-US" altLang="ja-JP" dirty="0"/>
              <a:t>Future </a:t>
            </a:r>
            <a:r>
              <a:rPr lang="en-US" altLang="ja-JP" dirty="0" smtClean="0"/>
              <a:t>Work</a:t>
            </a:r>
          </a:p>
          <a:p>
            <a:pPr lvl="1"/>
            <a:r>
              <a:rPr lang="en-US" altLang="ja-JP" dirty="0" smtClean="0"/>
              <a:t>Generate paraphrases </a:t>
            </a:r>
            <a:r>
              <a:rPr lang="en-US" altLang="ja-JP" dirty="0"/>
              <a:t>from external parallel corpora and </a:t>
            </a:r>
            <a:r>
              <a:rPr lang="en-US" altLang="ja-JP" dirty="0" smtClean="0"/>
              <a:t>monolingual </a:t>
            </a:r>
            <a:r>
              <a:rPr lang="en-US" altLang="ja-JP" dirty="0"/>
              <a:t>corpora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Apply our method other </a:t>
            </a:r>
            <a:r>
              <a:rPr lang="en-US" altLang="ja-JP" dirty="0"/>
              <a:t>SMT models </a:t>
            </a:r>
          </a:p>
          <a:p>
            <a:pPr lvl="1"/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04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Scarceness of Parallel Corpora</a:t>
            </a:r>
            <a:endParaRPr lang="en-US" altLang="ja-JP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Limitations in previous </a:t>
            </a:r>
            <a:r>
              <a:rPr lang="en-US" altLang="ja-JP" dirty="0" smtClean="0"/>
              <a:t>studies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p</a:t>
            </a:r>
            <a:r>
              <a:rPr lang="en-US" altLang="ja-JP" dirty="0" smtClean="0">
                <a:solidFill>
                  <a:srgbClr val="000000"/>
                </a:solidFill>
              </a:rPr>
              <a:t>arallel corpora construction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Richness of languages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There </a:t>
            </a:r>
            <a:r>
              <a:rPr lang="en-US" altLang="ja-JP" dirty="0"/>
              <a:t>are about </a:t>
            </a:r>
            <a:r>
              <a:rPr lang="en-US" altLang="ja-JP" dirty="0">
                <a:solidFill>
                  <a:srgbClr val="0000FF"/>
                </a:solidFill>
              </a:rPr>
              <a:t>7,000</a:t>
            </a:r>
            <a:r>
              <a:rPr lang="en-US" altLang="ja-JP" dirty="0"/>
              <a:t> languages in the </a:t>
            </a:r>
            <a:r>
              <a:rPr lang="en-US" altLang="ja-JP" dirty="0" smtClean="0"/>
              <a:t>world, and it is </a:t>
            </a:r>
            <a:r>
              <a:rPr lang="en-US" altLang="ja-JP" dirty="0"/>
              <a:t>difficult to construct </a:t>
            </a:r>
            <a:r>
              <a:rPr lang="en-US" altLang="ja-JP" dirty="0" smtClean="0"/>
              <a:t>for </a:t>
            </a:r>
            <a:r>
              <a:rPr lang="en-US" altLang="ja-JP" dirty="0"/>
              <a:t>every language </a:t>
            </a:r>
            <a:r>
              <a:rPr lang="en-US" altLang="ja-JP" dirty="0" smtClean="0"/>
              <a:t>pair</a:t>
            </a:r>
          </a:p>
          <a:p>
            <a:pPr lvl="1"/>
            <a:endParaRPr lang="en-US" altLang="ja-JP" dirty="0" smtClean="0"/>
          </a:p>
          <a:p>
            <a:r>
              <a:rPr lang="en-US" altLang="ja-JP" dirty="0"/>
              <a:t>Domain diversity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Construct </a:t>
            </a:r>
            <a:r>
              <a:rPr lang="en-US" altLang="ja-JP" dirty="0"/>
              <a:t>in every domain is not an easy task, even for the language pairs that have rich </a:t>
            </a:r>
            <a:r>
              <a:rPr lang="en-US" altLang="ja-JP" dirty="0" smtClean="0"/>
              <a:t>resources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167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Problems Caused by Scarceness </a:t>
            </a:r>
            <a:r>
              <a:rPr lang="en-US" altLang="ja-JP" dirty="0"/>
              <a:t>of Parallel </a:t>
            </a:r>
            <a:r>
              <a:rPr lang="en-US" altLang="ja-JP" dirty="0" smtClean="0"/>
              <a:t>Corpora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The </a:t>
            </a:r>
            <a:r>
              <a:rPr lang="en-US" altLang="ja-JP" dirty="0" smtClean="0"/>
              <a:t>coverage problem</a:t>
            </a:r>
          </a:p>
          <a:p>
            <a:pPr lvl="1"/>
            <a:r>
              <a:rPr lang="en-US" altLang="ja-JP" dirty="0" smtClean="0"/>
              <a:t>Scarceness makes </a:t>
            </a:r>
            <a:r>
              <a:rPr lang="en-US" altLang="ja-JP" dirty="0"/>
              <a:t>the </a:t>
            </a:r>
            <a:r>
              <a:rPr lang="en-US" altLang="ja-JP" dirty="0" smtClean="0"/>
              <a:t>coverage </a:t>
            </a:r>
            <a:r>
              <a:rPr lang="en-US" altLang="ja-JP" dirty="0"/>
              <a:t>of the translation model low, </a:t>
            </a:r>
            <a:r>
              <a:rPr lang="en-US" altLang="ja-JP" dirty="0" smtClean="0"/>
              <a:t>leading </a:t>
            </a:r>
            <a:r>
              <a:rPr lang="en-US" altLang="ja-JP" dirty="0"/>
              <a:t>to high out of vocabulary (OOV) word rates </a:t>
            </a:r>
            <a:r>
              <a:rPr lang="en-US" altLang="ja-JP" dirty="0" smtClean="0"/>
              <a:t>[</a:t>
            </a:r>
            <a:r>
              <a:rPr lang="en-US" altLang="ja-JP" dirty="0" err="1"/>
              <a:t>Callison</a:t>
            </a:r>
            <a:r>
              <a:rPr lang="en-US" altLang="ja-JP" dirty="0"/>
              <a:t>-</a:t>
            </a:r>
            <a:r>
              <a:rPr lang="en-US" altLang="ja-JP" dirty="0" smtClean="0"/>
              <a:t>Burch+ 2006]</a:t>
            </a:r>
          </a:p>
          <a:p>
            <a:pPr lvl="1"/>
            <a:r>
              <a:rPr lang="en-US" altLang="ja-JP" dirty="0" smtClean="0"/>
              <a:t>It also occurs </a:t>
            </a:r>
            <a:r>
              <a:rPr lang="en-US" altLang="ja-JP" dirty="0"/>
              <a:t>when the domain shifts </a:t>
            </a:r>
            <a:r>
              <a:rPr lang="en-US" altLang="ja-JP" dirty="0" smtClean="0"/>
              <a:t>[Irvine+ 2013]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The accuracy problem</a:t>
            </a:r>
            <a:r>
              <a:rPr kumimoji="1" lang="en-US" altLang="ja-JP" dirty="0" smtClean="0"/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(Focus of this study)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quality of the translation model correlates </a:t>
            </a:r>
            <a:r>
              <a:rPr lang="en-US" altLang="ja-JP" dirty="0"/>
              <a:t>with the quality and </a:t>
            </a:r>
            <a:r>
              <a:rPr lang="en-US" altLang="ja-JP" dirty="0" smtClean="0"/>
              <a:t>quantity of </a:t>
            </a:r>
            <a:r>
              <a:rPr lang="en-US" altLang="ja-JP" dirty="0"/>
              <a:t>parallel </a:t>
            </a:r>
            <a:r>
              <a:rPr lang="en-US" altLang="ja-JP" dirty="0" smtClean="0"/>
              <a:t>corpora, and scarceness makes it </a:t>
            </a:r>
            <a:r>
              <a:rPr lang="en-US" altLang="ja-JP" dirty="0"/>
              <a:t>inaccurate </a:t>
            </a:r>
            <a:r>
              <a:rPr lang="en-US" altLang="ja-JP" dirty="0" smtClean="0"/>
              <a:t>[Irvine</a:t>
            </a:r>
            <a:r>
              <a:rPr lang="en-US" altLang="ja-JP" dirty="0"/>
              <a:t>+ 2013]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81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00000"/>
                </a:solidFill>
              </a:rPr>
              <a:t>Phrase-based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SMT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/>
              <a:t>[Koehn+ 2003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11" idx="3"/>
            <a:endCxn id="32" idx="1"/>
          </p:cNvCxnSpPr>
          <p:nvPr/>
        </p:nvCxnSpPr>
        <p:spPr>
          <a:xfrm>
            <a:off x="1792853" y="3614508"/>
            <a:ext cx="2948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図形グループ 7"/>
          <p:cNvGrpSpPr/>
          <p:nvPr/>
        </p:nvGrpSpPr>
        <p:grpSpPr>
          <a:xfrm>
            <a:off x="406098" y="3092420"/>
            <a:ext cx="1569660" cy="1413508"/>
            <a:chOff x="-61954" y="2478318"/>
            <a:chExt cx="1569660" cy="1413508"/>
          </a:xfrm>
        </p:grpSpPr>
        <p:grpSp>
          <p:nvGrpSpPr>
            <p:cNvPr id="9" name="図形グループ 8"/>
            <p:cNvGrpSpPr/>
            <p:nvPr/>
          </p:nvGrpSpPr>
          <p:grpSpPr>
            <a:xfrm>
              <a:off x="136801" y="2478318"/>
              <a:ext cx="1188000" cy="1044176"/>
              <a:chOff x="7433415" y="1484784"/>
              <a:chExt cx="1188000" cy="1044176"/>
            </a:xfrm>
          </p:grpSpPr>
          <p:sp>
            <p:nvSpPr>
              <p:cNvPr id="11" name="正方形/長方形 10"/>
              <p:cNvSpPr/>
              <p:nvPr/>
            </p:nvSpPr>
            <p:spPr>
              <a:xfrm>
                <a:off x="7433415" y="1484784"/>
                <a:ext cx="1188000" cy="10441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kumimoji="1" lang="en-US" altLang="ja-JP" sz="1600" dirty="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" name="直線コネクタ 11"/>
              <p:cNvCxnSpPr/>
              <p:nvPr/>
            </p:nvCxnSpPr>
            <p:spPr>
              <a:xfrm>
                <a:off x="7600949" y="18808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7600949" y="20332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7600949" y="21856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7600949" y="23380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8105045" y="18808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8105045" y="20332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8105045" y="21856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8105045" y="2338088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7600949" y="1596074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7600949" y="1748474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8105045" y="1596074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8105045" y="1748474"/>
                <a:ext cx="360000" cy="0"/>
              </a:xfrm>
              <a:prstGeom prst="line">
                <a:avLst/>
              </a:prstGeom>
              <a:ln w="38100" cmpd="sng"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正方形/長方形 9"/>
            <p:cNvSpPr/>
            <p:nvPr/>
          </p:nvSpPr>
          <p:spPr>
            <a:xfrm>
              <a:off x="-61954" y="3522494"/>
              <a:ext cx="1569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Parallel corpus</a:t>
              </a:r>
              <a:endParaRPr lang="en-US" altLang="ja-JP" dirty="0"/>
            </a:p>
          </p:txBody>
        </p:sp>
      </p:grpSp>
      <p:grpSp>
        <p:nvGrpSpPr>
          <p:cNvPr id="24" name="図形グループ 23"/>
          <p:cNvGrpSpPr/>
          <p:nvPr/>
        </p:nvGrpSpPr>
        <p:grpSpPr>
          <a:xfrm>
            <a:off x="3596762" y="2492896"/>
            <a:ext cx="3171482" cy="1911117"/>
            <a:chOff x="1835696" y="1878794"/>
            <a:chExt cx="3171482" cy="1911117"/>
          </a:xfrm>
        </p:grpSpPr>
        <p:grpSp>
          <p:nvGrpSpPr>
            <p:cNvPr id="25" name="図形グループ 24"/>
            <p:cNvGrpSpPr/>
            <p:nvPr/>
          </p:nvGrpSpPr>
          <p:grpSpPr>
            <a:xfrm>
              <a:off x="1835696" y="2238834"/>
              <a:ext cx="3171482" cy="1551077"/>
              <a:chOff x="2771800" y="692696"/>
              <a:chExt cx="3171482" cy="1551077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2771800" y="692696"/>
                <a:ext cx="3171482" cy="151216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kumimoji="1" lang="en-US" altLang="ja-JP" sz="1600" dirty="0" smtClean="0">
                  <a:solidFill>
                    <a:srgbClr val="000090"/>
                  </a:solidFill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774930" y="692696"/>
                <a:ext cx="29375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/>
                  <a:t>f</a:t>
                </a:r>
                <a:r>
                  <a:rPr lang="en-US" altLang="ja-JP" sz="1600" baseline="-25000" dirty="0"/>
                  <a:t>1</a:t>
                </a:r>
                <a:r>
                  <a:rPr lang="en-US" altLang="ja-JP" sz="1600" dirty="0"/>
                  <a:t> ||| e</a:t>
                </a:r>
                <a:r>
                  <a:rPr lang="en-US" altLang="ja-JP" sz="1600" baseline="-25000" dirty="0"/>
                  <a:t>1</a:t>
                </a:r>
                <a:r>
                  <a:rPr lang="en-US" altLang="ja-JP" sz="1600" dirty="0"/>
                  <a:t> ||| </a:t>
                </a:r>
                <a:r>
                  <a:rPr lang="el-GR" altLang="ja-JP" sz="1600" dirty="0"/>
                  <a:t>φ</a:t>
                </a:r>
                <a:r>
                  <a:rPr lang="en-US" altLang="ja-JP" sz="1600" dirty="0"/>
                  <a:t>(f</a:t>
                </a:r>
                <a:r>
                  <a:rPr lang="en-US" altLang="ja-JP" sz="1600" baseline="-25000" dirty="0"/>
                  <a:t>1</a:t>
                </a:r>
                <a:r>
                  <a:rPr lang="en-US" altLang="ja-JP" sz="1600" dirty="0"/>
                  <a:t>|e</a:t>
                </a:r>
                <a:r>
                  <a:rPr lang="en-US" altLang="ja-JP" sz="1600" baseline="-25000" dirty="0"/>
                  <a:t>1</a:t>
                </a:r>
                <a:r>
                  <a:rPr lang="en-US" altLang="ja-JP" sz="1600" dirty="0"/>
                  <a:t>)  </a:t>
                </a:r>
                <a:r>
                  <a:rPr lang="en-US" altLang="ja-JP" sz="1600" dirty="0" err="1"/>
                  <a:t>lex</a:t>
                </a:r>
                <a:r>
                  <a:rPr lang="en-US" altLang="ja-JP" sz="1600" dirty="0"/>
                  <a:t>(f</a:t>
                </a:r>
                <a:r>
                  <a:rPr lang="en-US" altLang="ja-JP" sz="1600" baseline="-25000" dirty="0"/>
                  <a:t>1</a:t>
                </a:r>
                <a:r>
                  <a:rPr lang="en-US" altLang="ja-JP" sz="1600" dirty="0"/>
                  <a:t>|e</a:t>
                </a:r>
                <a:r>
                  <a:rPr lang="en-US" altLang="ja-JP" sz="1600" baseline="-25000" dirty="0"/>
                  <a:t>1</a:t>
                </a:r>
                <a:r>
                  <a:rPr lang="en-US" altLang="ja-JP" sz="1600" dirty="0"/>
                  <a:t>) … </a:t>
                </a: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2774930" y="943044"/>
                <a:ext cx="29375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/>
                  <a:t>f</a:t>
                </a:r>
                <a:r>
                  <a:rPr lang="en-US" altLang="ja-JP" sz="1600" baseline="-25000" dirty="0"/>
                  <a:t>2</a:t>
                </a:r>
                <a:r>
                  <a:rPr lang="en-US" altLang="ja-JP" sz="1600" dirty="0"/>
                  <a:t> ||| e</a:t>
                </a:r>
                <a:r>
                  <a:rPr lang="en-US" altLang="ja-JP" sz="1600" baseline="-25000" dirty="0"/>
                  <a:t>2</a:t>
                </a:r>
                <a:r>
                  <a:rPr lang="en-US" altLang="ja-JP" sz="1600" dirty="0"/>
                  <a:t> ||| </a:t>
                </a:r>
                <a:r>
                  <a:rPr lang="el-GR" altLang="ja-JP" sz="1600" dirty="0"/>
                  <a:t>φ</a:t>
                </a:r>
                <a:r>
                  <a:rPr lang="en-US" altLang="ja-JP" sz="1600" dirty="0"/>
                  <a:t>(f</a:t>
                </a:r>
                <a:r>
                  <a:rPr lang="en-US" altLang="ja-JP" sz="1600" baseline="-25000" dirty="0"/>
                  <a:t>2</a:t>
                </a:r>
                <a:r>
                  <a:rPr lang="en-US" altLang="ja-JP" sz="1600" dirty="0"/>
                  <a:t>|e</a:t>
                </a:r>
                <a:r>
                  <a:rPr lang="en-US" altLang="ja-JP" sz="1600" baseline="-25000" dirty="0"/>
                  <a:t>2</a:t>
                </a:r>
                <a:r>
                  <a:rPr lang="en-US" altLang="ja-JP" sz="1600" dirty="0"/>
                  <a:t>)  </a:t>
                </a:r>
                <a:r>
                  <a:rPr lang="en-US" altLang="ja-JP" sz="1600" dirty="0" err="1"/>
                  <a:t>lex</a:t>
                </a:r>
                <a:r>
                  <a:rPr lang="en-US" altLang="ja-JP" sz="1600" dirty="0"/>
                  <a:t>(f</a:t>
                </a:r>
                <a:r>
                  <a:rPr lang="en-US" altLang="ja-JP" sz="1600" baseline="-25000" dirty="0"/>
                  <a:t>2</a:t>
                </a:r>
                <a:r>
                  <a:rPr lang="en-US" altLang="ja-JP" sz="1600" dirty="0"/>
                  <a:t>|e</a:t>
                </a:r>
                <a:r>
                  <a:rPr lang="en-US" altLang="ja-JP" sz="1600" baseline="-25000" dirty="0"/>
                  <a:t>2</a:t>
                </a:r>
                <a:r>
                  <a:rPr lang="en-US" altLang="ja-JP" sz="1600" dirty="0"/>
                  <a:t>) … </a:t>
                </a: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2774930" y="1218238"/>
                <a:ext cx="29375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/>
                  <a:t>f</a:t>
                </a:r>
                <a:r>
                  <a:rPr lang="en-US" altLang="ja-JP" sz="1600" baseline="-25000" dirty="0"/>
                  <a:t>3</a:t>
                </a:r>
                <a:r>
                  <a:rPr lang="en-US" altLang="ja-JP" sz="1600" dirty="0"/>
                  <a:t> ||| e</a:t>
                </a:r>
                <a:r>
                  <a:rPr lang="en-US" altLang="ja-JP" sz="1600" baseline="-25000" dirty="0"/>
                  <a:t>3</a:t>
                </a:r>
                <a:r>
                  <a:rPr lang="en-US" altLang="ja-JP" sz="1600" dirty="0"/>
                  <a:t> ||| </a:t>
                </a:r>
                <a:r>
                  <a:rPr lang="el-GR" altLang="ja-JP" sz="1600" dirty="0"/>
                  <a:t>φ</a:t>
                </a:r>
                <a:r>
                  <a:rPr lang="en-US" altLang="ja-JP" sz="1600" dirty="0"/>
                  <a:t>(f</a:t>
                </a:r>
                <a:r>
                  <a:rPr lang="en-US" altLang="ja-JP" sz="1600" baseline="-25000" dirty="0"/>
                  <a:t>3</a:t>
                </a:r>
                <a:r>
                  <a:rPr lang="en-US" altLang="ja-JP" sz="1600" dirty="0"/>
                  <a:t>|e</a:t>
                </a:r>
                <a:r>
                  <a:rPr lang="en-US" altLang="ja-JP" sz="1600" baseline="-25000" dirty="0"/>
                  <a:t>3</a:t>
                </a:r>
                <a:r>
                  <a:rPr lang="en-US" altLang="ja-JP" sz="1600" dirty="0"/>
                  <a:t>)  </a:t>
                </a:r>
                <a:r>
                  <a:rPr lang="en-US" altLang="ja-JP" sz="1600" dirty="0" err="1"/>
                  <a:t>lex</a:t>
                </a:r>
                <a:r>
                  <a:rPr lang="en-US" altLang="ja-JP" sz="1600" dirty="0"/>
                  <a:t>(f</a:t>
                </a:r>
                <a:r>
                  <a:rPr lang="en-US" altLang="ja-JP" sz="1600" baseline="-25000" dirty="0"/>
                  <a:t>3</a:t>
                </a:r>
                <a:r>
                  <a:rPr lang="en-US" altLang="ja-JP" sz="1600" dirty="0"/>
                  <a:t>|e</a:t>
                </a:r>
                <a:r>
                  <a:rPr lang="en-US" altLang="ja-JP" sz="1600" baseline="-25000" dirty="0"/>
                  <a:t>3</a:t>
                </a:r>
                <a:r>
                  <a:rPr lang="en-US" altLang="ja-JP" sz="1600" dirty="0"/>
                  <a:t>) </a:t>
                </a:r>
                <a:r>
                  <a:rPr lang="en-US" altLang="ja-JP" sz="1600" dirty="0" smtClean="0"/>
                  <a:t>… </a:t>
                </a:r>
                <a:endParaRPr lang="en-US" altLang="ja-JP" sz="1600" dirty="0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4213912" y="1412776"/>
                <a:ext cx="28725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600" dirty="0" smtClean="0"/>
                  <a:t>・</a:t>
                </a:r>
                <a:endParaRPr lang="en-US" altLang="ja-JP" sz="1600" dirty="0" smtClean="0"/>
              </a:p>
              <a:p>
                <a:r>
                  <a:rPr lang="en-US" altLang="en-US" sz="1600" dirty="0" smtClean="0"/>
                  <a:t>・</a:t>
                </a:r>
              </a:p>
              <a:p>
                <a:r>
                  <a:rPr lang="en-US" altLang="en-US" sz="1600" dirty="0" smtClean="0"/>
                  <a:t>・</a:t>
                </a:r>
                <a:endParaRPr lang="en-US" altLang="ja-JP" sz="1600" dirty="0"/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838826" y="1878794"/>
              <a:ext cx="13505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Phrase </a:t>
              </a:r>
              <a:r>
                <a:rPr lang="en-US" altLang="ja-JP" dirty="0" smtClean="0"/>
                <a:t>table</a:t>
              </a:r>
              <a:endParaRPr lang="en-US" altLang="ja-JP" dirty="0"/>
            </a:p>
          </p:txBody>
        </p:sp>
      </p:grpSp>
      <p:sp>
        <p:nvSpPr>
          <p:cNvPr id="32" name="角丸四角形 31"/>
          <p:cNvSpPr/>
          <p:nvPr/>
        </p:nvSpPr>
        <p:spPr>
          <a:xfrm>
            <a:off x="2087724" y="3218512"/>
            <a:ext cx="1224136" cy="7919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Word alignment</a:t>
            </a:r>
          </a:p>
        </p:txBody>
      </p:sp>
      <p:cxnSp>
        <p:nvCxnSpPr>
          <p:cNvPr id="33" name="直線矢印コネクタ 32"/>
          <p:cNvCxnSpPr>
            <a:stCxn id="32" idx="3"/>
            <a:endCxn id="27" idx="1"/>
          </p:cNvCxnSpPr>
          <p:nvPr/>
        </p:nvCxnSpPr>
        <p:spPr>
          <a:xfrm flipV="1">
            <a:off x="3311860" y="3609020"/>
            <a:ext cx="284902" cy="54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 33"/>
          <p:cNvSpPr/>
          <p:nvPr/>
        </p:nvSpPr>
        <p:spPr>
          <a:xfrm>
            <a:off x="7344308" y="3218512"/>
            <a:ext cx="1224136" cy="7919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Decoder</a:t>
            </a:r>
          </a:p>
        </p:txBody>
      </p:sp>
      <p:cxnSp>
        <p:nvCxnSpPr>
          <p:cNvPr id="35" name="直線矢印コネクタ 34"/>
          <p:cNvCxnSpPr>
            <a:stCxn id="27" idx="3"/>
            <a:endCxn id="34" idx="1"/>
          </p:cNvCxnSpPr>
          <p:nvPr/>
        </p:nvCxnSpPr>
        <p:spPr>
          <a:xfrm>
            <a:off x="6768244" y="3609020"/>
            <a:ext cx="576064" cy="54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7236296" y="2348880"/>
            <a:ext cx="144016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Source sentences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7236296" y="4279714"/>
            <a:ext cx="1440160" cy="5174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Translations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>
            <a:stCxn id="36" idx="2"/>
            <a:endCxn id="34" idx="0"/>
          </p:cNvCxnSpPr>
          <p:nvPr/>
        </p:nvCxnSpPr>
        <p:spPr>
          <a:xfrm>
            <a:off x="7956376" y="2924944"/>
            <a:ext cx="0" cy="29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34" idx="2"/>
            <a:endCxn id="37" idx="0"/>
          </p:cNvCxnSpPr>
          <p:nvPr/>
        </p:nvCxnSpPr>
        <p:spPr>
          <a:xfrm>
            <a:off x="7956376" y="4010504"/>
            <a:ext cx="0" cy="2692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スライド番号プレースホルダー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369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000000"/>
                </a:solidFill>
              </a:rPr>
              <a:t>Accuracy </a:t>
            </a:r>
            <a:r>
              <a:rPr lang="en-US" altLang="ja-JP" dirty="0"/>
              <a:t>Problem of </a:t>
            </a:r>
            <a:r>
              <a:rPr lang="en-US" altLang="ja-JP" dirty="0">
                <a:solidFill>
                  <a:srgbClr val="000000"/>
                </a:solidFill>
              </a:rPr>
              <a:t>Phrase-</a:t>
            </a:r>
            <a:r>
              <a:rPr lang="en-US" altLang="ja-JP" dirty="0" smtClean="0">
                <a:solidFill>
                  <a:srgbClr val="000000"/>
                </a:solidFill>
              </a:rPr>
              <a:t>based </a:t>
            </a:r>
            <a:r>
              <a:rPr lang="en-US" altLang="ja-JP" dirty="0" smtClean="0"/>
              <a:t>SMT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282820"/>
              </p:ext>
            </p:extLst>
          </p:nvPr>
        </p:nvGraphicFramePr>
        <p:xfrm>
          <a:off x="251520" y="1628800"/>
          <a:ext cx="867316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580"/>
                <a:gridCol w="2822273"/>
                <a:gridCol w="832850"/>
                <a:gridCol w="897590"/>
                <a:gridCol w="819902"/>
                <a:gridCol w="897590"/>
                <a:gridCol w="119137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l-GR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φ(f|e) </a:t>
                      </a:r>
                      <a:endParaRPr lang="el-GR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f|e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l-GR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φ(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1" lang="el-GR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1" lang="el-GR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l-GR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e|f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Alignment </a:t>
                      </a:r>
                      <a:endParaRPr lang="en-US" altLang="ja-JP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unemployment figures</a:t>
                      </a:r>
                      <a:endParaRPr kumimoji="1" lang="ja-JP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0.0769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0-0 1-1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number of</a:t>
                      </a:r>
                      <a:r>
                        <a:rPr kumimoji="1" lang="en-US" altLang="ja-JP" sz="1800" b="1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unemployed</a:t>
                      </a:r>
                      <a:endParaRPr kumimoji="1" lang="ja-JP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0.1333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0.0188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0.0041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1-0 1-1 0-2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unemployment was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0.3333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0.0256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6.8e-06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0-1 </a:t>
                      </a:r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1-1 1-2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失业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宋体"/>
                          <a:ea typeface="宋体"/>
                          <a:cs typeface="宋体"/>
                        </a:rPr>
                        <a:t>人数</a:t>
                      </a:r>
                      <a:endParaRPr kumimoji="1" lang="ja-JP" altLang="en-US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unemployment and bringing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0.0256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5.4e-07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0-0 </a:t>
                      </a:r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1-0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1520" y="3494572"/>
            <a:ext cx="7611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※ </a:t>
            </a:r>
            <a:r>
              <a:rPr lang="el-GR" altLang="ja-JP" sz="2000" dirty="0"/>
              <a:t>φ(f|e</a:t>
            </a:r>
            <a:r>
              <a:rPr lang="el-GR" altLang="ja-JP" sz="2000" dirty="0" smtClean="0"/>
              <a:t>)</a:t>
            </a:r>
            <a:r>
              <a:rPr lang="en-US" altLang="ja-JP" sz="2000" dirty="0" smtClean="0"/>
              <a:t> and </a:t>
            </a:r>
            <a:r>
              <a:rPr lang="el-GR" altLang="ja-JP" sz="2000" dirty="0"/>
              <a:t>φ</a:t>
            </a:r>
            <a:r>
              <a:rPr lang="el-GR" altLang="ja-JP" sz="2000" dirty="0" smtClean="0"/>
              <a:t>(</a:t>
            </a:r>
            <a:r>
              <a:rPr lang="en-US" altLang="ja-JP" sz="2000" dirty="0" smtClean="0"/>
              <a:t>e</a:t>
            </a:r>
            <a:r>
              <a:rPr lang="el-GR" altLang="ja-JP" sz="2000" dirty="0" smtClean="0"/>
              <a:t>|</a:t>
            </a:r>
            <a:r>
              <a:rPr lang="en-US" altLang="ja-JP" sz="2000" dirty="0" smtClean="0"/>
              <a:t>f</a:t>
            </a:r>
            <a:r>
              <a:rPr lang="el-GR" altLang="ja-JP" sz="2000" dirty="0" smtClean="0"/>
              <a:t>)</a:t>
            </a:r>
            <a:r>
              <a:rPr lang="en-US" altLang="ja-JP" sz="2000" dirty="0" smtClean="0"/>
              <a:t>: inverse </a:t>
            </a:r>
            <a:r>
              <a:rPr lang="en-US" altLang="ja-JP" sz="2000" dirty="0"/>
              <a:t>and direct phrase translation probabilities </a:t>
            </a:r>
          </a:p>
          <a:p>
            <a:r>
              <a:rPr lang="en-US" altLang="ja-JP" sz="2000" dirty="0" smtClean="0"/>
              <a:t>※ </a:t>
            </a:r>
            <a:r>
              <a:rPr lang="en-US" altLang="ja-JP" sz="2000" dirty="0" err="1" smtClean="0"/>
              <a:t>lex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f|e</a:t>
            </a:r>
            <a:r>
              <a:rPr lang="en-US" altLang="ja-JP" sz="2000" dirty="0" smtClean="0"/>
              <a:t>) and </a:t>
            </a:r>
            <a:r>
              <a:rPr lang="en-US" altLang="ja-JP" sz="2000" dirty="0" err="1" smtClean="0"/>
              <a:t>lex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e|f</a:t>
            </a:r>
            <a:r>
              <a:rPr lang="en-US" altLang="ja-JP" sz="2000" dirty="0" smtClean="0"/>
              <a:t>): </a:t>
            </a:r>
            <a:r>
              <a:rPr lang="en-US" altLang="ja-JP" sz="2000" dirty="0"/>
              <a:t>inverse and direct lexical </a:t>
            </a:r>
            <a:r>
              <a:rPr lang="en-US" altLang="ja-JP" sz="2000" dirty="0" smtClean="0"/>
              <a:t>weightings </a:t>
            </a:r>
            <a:endParaRPr lang="en-US" altLang="ja-JP" sz="2000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Caused by sparseness of the parallel corpora</a:t>
            </a:r>
          </a:p>
          <a:p>
            <a:pPr lvl="1"/>
            <a:r>
              <a:rPr lang="en-US" altLang="ja-JP" dirty="0"/>
              <a:t>Word alignment errors </a:t>
            </a:r>
          </a:p>
          <a:p>
            <a:pPr lvl="1"/>
            <a:r>
              <a:rPr lang="en-US" altLang="ja-JP" dirty="0"/>
              <a:t>Translation probability </a:t>
            </a:r>
            <a:r>
              <a:rPr lang="en-US" altLang="ja-JP" dirty="0" smtClean="0"/>
              <a:t>overestimations </a:t>
            </a:r>
            <a:r>
              <a:rPr lang="en-US" altLang="ja-JP" dirty="0"/>
              <a:t>for rare word and phrase </a:t>
            </a:r>
            <a:r>
              <a:rPr lang="en-US" altLang="ja-JP" dirty="0" smtClean="0"/>
              <a:t>pairs</a:t>
            </a:r>
          </a:p>
        </p:txBody>
      </p:sp>
    </p:spTree>
    <p:extLst>
      <p:ext uri="{BB962C8B-B14F-4D97-AF65-F5344CB8AC3E}">
        <p14:creationId xmlns:p14="http://schemas.microsoft.com/office/powerpoint/2010/main" val="276850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Improving </a:t>
            </a:r>
            <a:r>
              <a:rPr lang="en-US" altLang="ja-JP" sz="3600" dirty="0"/>
              <a:t>Accuracy </a:t>
            </a:r>
            <a:r>
              <a:rPr lang="en-US" altLang="ja-JP" sz="3600" dirty="0" smtClean="0"/>
              <a:t>Using </a:t>
            </a:r>
            <a:r>
              <a:rPr lang="en-US" altLang="ja-JP" sz="3600" dirty="0"/>
              <a:t>Bilingual Lexicon </a:t>
            </a:r>
            <a:r>
              <a:rPr lang="en-US" altLang="ja-JP" sz="3600" dirty="0" smtClean="0"/>
              <a:t>Extraction (BLE) [</a:t>
            </a:r>
            <a:r>
              <a:rPr lang="en-US" altLang="ja-JP" sz="3600" dirty="0" err="1"/>
              <a:t>Klementiev</a:t>
            </a:r>
            <a:r>
              <a:rPr lang="en-US" altLang="ja-JP" sz="3600" dirty="0"/>
              <a:t>+ 2012] </a:t>
            </a:r>
            <a:endParaRPr kumimoji="1" lang="ja-JP" altLang="en-US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7596336" y="5661248"/>
            <a:ext cx="1325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Comparable</a:t>
            </a:r>
          </a:p>
          <a:p>
            <a:r>
              <a:rPr lang="en-US" altLang="ja-JP" dirty="0" smtClean="0"/>
              <a:t>corpora</a:t>
            </a:r>
            <a:endParaRPr lang="ja-JP" altLang="en-US" dirty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7596336" y="3648324"/>
            <a:ext cx="1331640" cy="2016224"/>
            <a:chOff x="251520" y="3537012"/>
            <a:chExt cx="1331640" cy="2016224"/>
          </a:xfrm>
        </p:grpSpPr>
        <p:sp>
          <p:nvSpPr>
            <p:cNvPr id="7" name="正方形/長方形 6"/>
            <p:cNvSpPr/>
            <p:nvPr/>
          </p:nvSpPr>
          <p:spPr>
            <a:xfrm>
              <a:off x="251520" y="3537012"/>
              <a:ext cx="1331640" cy="20162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en-US" altLang="ja-JP" dirty="0" smtClean="0"/>
            </a:p>
          </p:txBody>
        </p:sp>
        <p:grpSp>
          <p:nvGrpSpPr>
            <p:cNvPr id="8" name="図形グループ 7"/>
            <p:cNvGrpSpPr/>
            <p:nvPr/>
          </p:nvGrpSpPr>
          <p:grpSpPr>
            <a:xfrm>
              <a:off x="364410" y="3652988"/>
              <a:ext cx="1056900" cy="864000"/>
              <a:chOff x="364410" y="3076924"/>
              <a:chExt cx="1056900" cy="864000"/>
            </a:xfrm>
          </p:grpSpPr>
          <p:sp>
            <p:nvSpPr>
              <p:cNvPr id="14" name="フローチャート : 複数書類 13"/>
              <p:cNvSpPr/>
              <p:nvPr/>
            </p:nvSpPr>
            <p:spPr>
              <a:xfrm>
                <a:off x="364410" y="3076924"/>
                <a:ext cx="1056900" cy="864000"/>
              </a:xfrm>
              <a:prstGeom prst="flowChartMulti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5" name="直線コネクタ 14"/>
              <p:cNvCxnSpPr/>
              <p:nvPr/>
            </p:nvCxnSpPr>
            <p:spPr>
              <a:xfrm>
                <a:off x="467544" y="33569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467544" y="35093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467544" y="36617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図形グループ 8"/>
            <p:cNvGrpSpPr/>
            <p:nvPr/>
          </p:nvGrpSpPr>
          <p:grpSpPr>
            <a:xfrm>
              <a:off x="364410" y="4581128"/>
              <a:ext cx="1056900" cy="864000"/>
              <a:chOff x="364410" y="3076924"/>
              <a:chExt cx="1056900" cy="864000"/>
            </a:xfrm>
          </p:grpSpPr>
          <p:sp>
            <p:nvSpPr>
              <p:cNvPr id="10" name="フローチャート : 複数書類 13"/>
              <p:cNvSpPr/>
              <p:nvPr/>
            </p:nvSpPr>
            <p:spPr>
              <a:xfrm>
                <a:off x="364410" y="3076924"/>
                <a:ext cx="1056900" cy="864000"/>
              </a:xfrm>
              <a:prstGeom prst="flowChartMulti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1" name="直線コネクタ 10"/>
              <p:cNvCxnSpPr/>
              <p:nvPr/>
            </p:nvCxnSpPr>
            <p:spPr>
              <a:xfrm>
                <a:off x="467544" y="33569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467544" y="35093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467544" y="3661792"/>
                <a:ext cx="720080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正方形/長方形 17"/>
          <p:cNvSpPr/>
          <p:nvPr/>
        </p:nvSpPr>
        <p:spPr>
          <a:xfrm>
            <a:off x="1835695" y="2126864"/>
            <a:ext cx="5100271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rgbClr val="00009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840873" y="2126864"/>
            <a:ext cx="2995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f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 ||| e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 ||| </a:t>
            </a:r>
            <a:r>
              <a:rPr lang="el-GR" altLang="ja-JP" sz="1600" dirty="0" smtClean="0"/>
              <a:t>φ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)  </a:t>
            </a:r>
            <a:r>
              <a:rPr lang="en-US" altLang="ja-JP" sz="1600" dirty="0" err="1" smtClean="0"/>
              <a:t>lex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1</a:t>
            </a:r>
            <a:r>
              <a:rPr lang="en-US" altLang="ja-JP" sz="1600" dirty="0" smtClean="0"/>
              <a:t>) … </a:t>
            </a:r>
            <a:endParaRPr lang="en-US" altLang="ja-JP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840873" y="2377212"/>
            <a:ext cx="2995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f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 ||| e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 ||| </a:t>
            </a:r>
            <a:r>
              <a:rPr lang="el-GR" altLang="ja-JP" sz="1600" dirty="0" smtClean="0"/>
              <a:t>φ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)  </a:t>
            </a:r>
            <a:r>
              <a:rPr lang="en-US" altLang="ja-JP" sz="1600" dirty="0" err="1" smtClean="0"/>
              <a:t>lex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) … </a:t>
            </a:r>
            <a:endParaRPr lang="en-US" altLang="ja-JP" sz="1600" dirty="0"/>
          </a:p>
        </p:txBody>
      </p:sp>
      <p:sp>
        <p:nvSpPr>
          <p:cNvPr id="21" name="正方形/長方形 20"/>
          <p:cNvSpPr/>
          <p:nvPr/>
        </p:nvSpPr>
        <p:spPr>
          <a:xfrm>
            <a:off x="1840873" y="2652406"/>
            <a:ext cx="2995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f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 ||| e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 ||| </a:t>
            </a:r>
            <a:r>
              <a:rPr lang="el-GR" altLang="ja-JP" sz="1600" dirty="0" smtClean="0"/>
              <a:t>φ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)  </a:t>
            </a:r>
            <a:r>
              <a:rPr lang="en-US" altLang="ja-JP" sz="1600" dirty="0" err="1" smtClean="0"/>
              <a:t>lex</a:t>
            </a:r>
            <a:r>
              <a:rPr lang="en-US" altLang="ja-JP" sz="1600" dirty="0" smtClean="0"/>
              <a:t>(f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|e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) … </a:t>
            </a:r>
            <a:endParaRPr lang="en-US" altLang="ja-JP" sz="16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987824" y="2918952"/>
            <a:ext cx="6013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・</a:t>
            </a:r>
            <a:r>
              <a:rPr lang="en-US" altLang="ja-JP" sz="1600" dirty="0"/>
              <a:t> </a:t>
            </a:r>
            <a:r>
              <a:rPr lang="en-US" altLang="en-US" sz="1600" dirty="0" smtClean="0"/>
              <a:t>・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・</a:t>
            </a:r>
            <a:endParaRPr lang="en-US" altLang="ja-JP" sz="1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-48620" y="321171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Parallel corpus</a:t>
            </a:r>
            <a:endParaRPr lang="en-US" altLang="ja-JP" dirty="0"/>
          </a:p>
        </p:txBody>
      </p:sp>
      <p:cxnSp>
        <p:nvCxnSpPr>
          <p:cNvPr id="24" name="直線矢印コネクタ 23"/>
          <p:cNvCxnSpPr>
            <a:stCxn id="46" idx="3"/>
            <a:endCxn id="18" idx="1"/>
          </p:cNvCxnSpPr>
          <p:nvPr/>
        </p:nvCxnSpPr>
        <p:spPr>
          <a:xfrm>
            <a:off x="1331640" y="2702928"/>
            <a:ext cx="50405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5007178" y="2126864"/>
            <a:ext cx="1820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F1(f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)  F2(f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1600" dirty="0" smtClean="0">
                <a:solidFill>
                  <a:srgbClr val="0000FF"/>
                </a:solidFill>
              </a:rPr>
              <a:t>) … 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007178" y="2377212"/>
            <a:ext cx="1820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F1(f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)  F2(f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1600" dirty="0" smtClean="0">
                <a:solidFill>
                  <a:srgbClr val="0000FF"/>
                </a:solidFill>
              </a:rPr>
              <a:t>) … 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007178" y="2652406"/>
            <a:ext cx="18200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F1(f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)  F2(f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,e</a:t>
            </a:r>
            <a:r>
              <a:rPr lang="en-US" altLang="ja-JP" sz="1600" baseline="-25000" dirty="0" smtClean="0">
                <a:solidFill>
                  <a:srgbClr val="0000FF"/>
                </a:solidFill>
              </a:rPr>
              <a:t>3</a:t>
            </a:r>
            <a:r>
              <a:rPr lang="en-US" altLang="ja-JP" sz="1600" dirty="0" smtClean="0">
                <a:solidFill>
                  <a:srgbClr val="0000FF"/>
                </a:solidFill>
              </a:rPr>
              <a:t>) … 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652120" y="2918952"/>
            <a:ext cx="6013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solidFill>
                  <a:srgbClr val="0000FF"/>
                </a:solidFill>
              </a:rPr>
              <a:t>・</a:t>
            </a:r>
            <a:r>
              <a:rPr lang="en-US" altLang="ja-JP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smtClean="0">
                <a:solidFill>
                  <a:srgbClr val="0000FF"/>
                </a:solidFill>
              </a:rPr>
              <a:t>・</a:t>
            </a:r>
            <a:r>
              <a:rPr lang="en-US" altLang="en-US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 smtClean="0">
                <a:solidFill>
                  <a:srgbClr val="0000FF"/>
                </a:solidFill>
              </a:rPr>
              <a:t>・</a:t>
            </a:r>
            <a:endParaRPr lang="en-US" altLang="ja-JP" sz="1600" dirty="0">
              <a:solidFill>
                <a:srgbClr val="0000FF"/>
              </a:solidFill>
            </a:endParaRPr>
          </a:p>
        </p:txBody>
      </p:sp>
      <p:cxnSp>
        <p:nvCxnSpPr>
          <p:cNvPr id="31" name="直線矢印コネクタ 30"/>
          <p:cNvCxnSpPr>
            <a:stCxn id="7" idx="1"/>
            <a:endCxn id="42" idx="3"/>
          </p:cNvCxnSpPr>
          <p:nvPr/>
        </p:nvCxnSpPr>
        <p:spPr>
          <a:xfrm flipH="1">
            <a:off x="7236024" y="4656436"/>
            <a:ext cx="360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42" idx="0"/>
          </p:cNvCxnSpPr>
          <p:nvPr/>
        </p:nvCxnSpPr>
        <p:spPr>
          <a:xfrm flipV="1">
            <a:off x="6012024" y="3278992"/>
            <a:ext cx="0" cy="927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1838826" y="1766824"/>
            <a:ext cx="1350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Phrase </a:t>
            </a:r>
            <a:r>
              <a:rPr lang="en-US" altLang="ja-JP" dirty="0" smtClean="0"/>
              <a:t>table</a:t>
            </a:r>
            <a:endParaRPr lang="en-US" altLang="ja-JP" dirty="0"/>
          </a:p>
        </p:txBody>
      </p:sp>
      <p:sp>
        <p:nvSpPr>
          <p:cNvPr id="42" name="角丸四角形 41"/>
          <p:cNvSpPr/>
          <p:nvPr/>
        </p:nvSpPr>
        <p:spPr>
          <a:xfrm>
            <a:off x="4788024" y="4206436"/>
            <a:ext cx="2448000" cy="90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FF"/>
                </a:solidFill>
              </a:rPr>
              <a:t>BLE-based comparable feature estimation</a:t>
            </a:r>
          </a:p>
        </p:txBody>
      </p:sp>
      <p:cxnSp>
        <p:nvCxnSpPr>
          <p:cNvPr id="43" name="直線コネクタ 42"/>
          <p:cNvCxnSpPr/>
          <p:nvPr/>
        </p:nvCxnSpPr>
        <p:spPr>
          <a:xfrm>
            <a:off x="4932040" y="2126864"/>
            <a:ext cx="0" cy="11521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図形グループ 44"/>
          <p:cNvGrpSpPr/>
          <p:nvPr/>
        </p:nvGrpSpPr>
        <p:grpSpPr>
          <a:xfrm>
            <a:off x="143640" y="2180840"/>
            <a:ext cx="1188000" cy="1044176"/>
            <a:chOff x="7433415" y="1484784"/>
            <a:chExt cx="1188000" cy="1044176"/>
          </a:xfrm>
        </p:grpSpPr>
        <p:sp>
          <p:nvSpPr>
            <p:cNvPr id="46" name="正方形/長方形 45"/>
            <p:cNvSpPr/>
            <p:nvPr/>
          </p:nvSpPr>
          <p:spPr>
            <a:xfrm>
              <a:off x="7433415" y="1484784"/>
              <a:ext cx="1188000" cy="10441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en-US" altLang="ja-JP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>
            <a:xfrm>
              <a:off x="7600949" y="18808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7600949" y="20332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7600949" y="21856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7600949" y="23380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8105045" y="18808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8105045" y="20332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8105045" y="21856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8105045" y="2338088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7600949" y="15960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7600949" y="17484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8105045" y="15960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8105045" y="1748474"/>
              <a:ext cx="360000" cy="0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スライド番号プレースホルダー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2018933" y="5445224"/>
            <a:ext cx="51061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C</a:t>
            </a:r>
            <a:r>
              <a:rPr lang="en-US" altLang="ja-JP" sz="2800" dirty="0" smtClean="0">
                <a:solidFill>
                  <a:srgbClr val="FF0000"/>
                </a:solidFill>
              </a:rPr>
              <a:t>omparable corpora</a:t>
            </a:r>
            <a:r>
              <a:rPr lang="en-US" altLang="ja-JP" sz="2800" dirty="0" smtClean="0">
                <a:solidFill>
                  <a:srgbClr val="FF0000"/>
                </a:solidFill>
              </a:rPr>
              <a:t> are for </a:t>
            </a:r>
            <a:r>
              <a:rPr lang="en-US" altLang="ja-JP" sz="2800" dirty="0">
                <a:solidFill>
                  <a:srgbClr val="FF0000"/>
                </a:solidFill>
              </a:rPr>
              <a:t>more 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available than parallel corpora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1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/>
              <a:t>Bilingual Lexicon </a:t>
            </a:r>
            <a:r>
              <a:rPr lang="en-US" altLang="ja-JP" dirty="0" smtClean="0"/>
              <a:t>Extraction (BLE)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151" y="1785010"/>
            <a:ext cx="572843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Zh</a:t>
            </a:r>
            <a:r>
              <a:rPr kumimoji="1" lang="en-US" altLang="ja-JP" sz="2400" dirty="0" smtClean="0"/>
              <a:t>: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34078" y="1785010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En: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899592" y="1785010"/>
            <a:ext cx="3383999" cy="3168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  <a:endParaRPr lang="en-US" altLang="ja-JP" dirty="0">
              <a:latin typeface="宋体"/>
              <a:ea typeface="宋体"/>
              <a:cs typeface="宋体"/>
            </a:endParaRPr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市场经济，又称自由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市场</a:t>
            </a:r>
            <a:r>
              <a:rPr lang="ja-JP" altLang="en-US" dirty="0">
                <a:latin typeface="宋体"/>
                <a:ea typeface="宋体"/>
                <a:cs typeface="宋体"/>
              </a:rPr>
              <a:t>经济，是一种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经济</a:t>
            </a:r>
            <a:r>
              <a:rPr lang="ja-JP" altLang="en-US" dirty="0">
                <a:latin typeface="宋体"/>
                <a:ea typeface="宋体"/>
                <a:cs typeface="宋体"/>
              </a:rPr>
              <a:t>体系，在这种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体系</a:t>
            </a:r>
            <a:r>
              <a:rPr lang="ja-JP" altLang="en-US" dirty="0">
                <a:latin typeface="宋体"/>
                <a:ea typeface="宋体"/>
                <a:cs typeface="宋体"/>
              </a:rPr>
              <a:t>下产品和服务的</a:t>
            </a:r>
            <a:r>
              <a:rPr lang="ja-JP" altLang="en-US" u="sng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生产</a:t>
            </a:r>
            <a:r>
              <a:rPr lang="ja-JP" altLang="en-US" dirty="0">
                <a:latin typeface="宋体"/>
                <a:ea typeface="宋体"/>
                <a:cs typeface="宋体"/>
              </a:rPr>
              <a:t>及销售完全由自由市场的自由价格机制所引导，</a:t>
            </a:r>
            <a:r>
              <a:rPr lang="ja-JP" altLang="en-US" dirty="0" smtClean="0">
                <a:latin typeface="宋体"/>
                <a:ea typeface="宋体"/>
                <a:cs typeface="宋体"/>
              </a:rPr>
              <a:t>而不是像计划经济一般由国家所引导。</a:t>
            </a:r>
            <a:r>
              <a:rPr lang="ja-JP" altLang="en-US" dirty="0">
                <a:latin typeface="宋体"/>
                <a:ea typeface="宋体"/>
                <a:cs typeface="宋体"/>
              </a:rPr>
              <a:t>市场经济也被用作资本主义的同义词，但是绝大多数的社会主义国家也实行了市场经济。</a:t>
            </a:r>
            <a:endParaRPr lang="en-US" altLang="ja-JP" dirty="0">
              <a:latin typeface="宋体"/>
              <a:ea typeface="宋体"/>
              <a:cs typeface="宋体"/>
            </a:endParaRPr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</a:p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932040" y="1785010"/>
            <a:ext cx="3383999" cy="316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  <a:endParaRPr lang="en-US" altLang="ja-JP" dirty="0"/>
          </a:p>
          <a:p>
            <a:r>
              <a:rPr lang="en-US" altLang="ja-JP" dirty="0">
                <a:solidFill>
                  <a:srgbClr val="000000"/>
                </a:solidFill>
              </a:rPr>
              <a:t>A </a:t>
            </a:r>
            <a:r>
              <a:rPr lang="en-US" altLang="ja-JP" u="sng" dirty="0" smtClean="0">
                <a:solidFill>
                  <a:srgbClr val="0000FF"/>
                </a:solidFill>
              </a:rPr>
              <a:t>market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economy is an economy in which decisions regarding investment, </a:t>
            </a:r>
            <a:r>
              <a:rPr lang="en-US" altLang="ja-JP" u="sng" dirty="0">
                <a:solidFill>
                  <a:srgbClr val="0000FF"/>
                </a:solidFill>
              </a:rPr>
              <a:t>production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and distribution are based on supply and demand</a:t>
            </a:r>
            <a:r>
              <a:rPr lang="en-US" altLang="ja-JP" dirty="0" smtClean="0">
                <a:solidFill>
                  <a:srgbClr val="000000"/>
                </a:solidFill>
              </a:rPr>
              <a:t>, </a:t>
            </a:r>
            <a:r>
              <a:rPr lang="en-US" altLang="ja-JP" dirty="0">
                <a:solidFill>
                  <a:srgbClr val="000000"/>
                </a:solidFill>
              </a:rPr>
              <a:t>and prices of goods and services are determined in a free price </a:t>
            </a:r>
            <a:r>
              <a:rPr lang="en-US" altLang="ja-JP" u="sng" dirty="0">
                <a:solidFill>
                  <a:srgbClr val="0000FF"/>
                </a:solidFill>
              </a:rPr>
              <a:t>system</a:t>
            </a:r>
            <a:r>
              <a:rPr lang="en-US" altLang="ja-JP" dirty="0" smtClean="0">
                <a:solidFill>
                  <a:srgbClr val="000000"/>
                </a:solidFill>
              </a:rPr>
              <a:t>. </a:t>
            </a:r>
            <a:r>
              <a:rPr lang="en-US" altLang="ja-JP" dirty="0">
                <a:solidFill>
                  <a:srgbClr val="000000"/>
                </a:solidFill>
              </a:rPr>
              <a:t>The major defining characteristic of a market </a:t>
            </a:r>
            <a:r>
              <a:rPr lang="en-US" altLang="ja-JP" u="sng" dirty="0">
                <a:solidFill>
                  <a:srgbClr val="0000FF"/>
                </a:solidFill>
              </a:rPr>
              <a:t>economy</a:t>
            </a:r>
            <a:r>
              <a:rPr lang="en-US" altLang="ja-JP" dirty="0">
                <a:solidFill>
                  <a:srgbClr val="000000"/>
                </a:solidFill>
              </a:rPr>
              <a:t> is that decisions on 	</a:t>
            </a:r>
            <a:endParaRPr lang="en-US" altLang="ja-JP" dirty="0"/>
          </a:p>
          <a:p>
            <a:r>
              <a:rPr lang="ja-JP" altLang="en-US" dirty="0">
                <a:latin typeface="宋体"/>
                <a:ea typeface="宋体"/>
                <a:cs typeface="宋体"/>
              </a:rPr>
              <a:t>．．．</a:t>
            </a:r>
            <a:endParaRPr lang="en-US" altLang="ja-JP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3491880" y="2276872"/>
            <a:ext cx="1728192" cy="0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39552" y="509737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※ Example </a:t>
            </a:r>
            <a:r>
              <a:rPr lang="en-US" altLang="ja-JP" sz="2000" dirty="0"/>
              <a:t>of comparable texts </a:t>
            </a:r>
            <a:r>
              <a:rPr lang="en-US" altLang="ja-JP" sz="2000" dirty="0" smtClean="0"/>
              <a:t>describing “market economy” from Wikipedia (</a:t>
            </a:r>
            <a:r>
              <a:rPr lang="en-US" altLang="ja-JP" sz="2000" dirty="0" smtClean="0">
                <a:solidFill>
                  <a:srgbClr val="0000FF"/>
                </a:solidFill>
              </a:rPr>
              <a:t>Bilingual lexicons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are linked with </a:t>
            </a:r>
            <a:r>
              <a:rPr lang="en-US" altLang="ja-JP" sz="2000" dirty="0" smtClean="0">
                <a:solidFill>
                  <a:srgbClr val="0000FF"/>
                </a:solidFill>
              </a:rPr>
              <a:t>bleu</a:t>
            </a:r>
            <a:r>
              <a:rPr lang="en-US" altLang="ja-JP" sz="2000" dirty="0" smtClean="0">
                <a:solidFill>
                  <a:srgbClr val="008000"/>
                </a:solidFill>
              </a:rPr>
              <a:t> </a:t>
            </a:r>
            <a:r>
              <a:rPr lang="en-US" altLang="ja-JP" sz="2000" dirty="0" smtClean="0"/>
              <a:t>lines).</a:t>
            </a:r>
            <a:endParaRPr lang="ja-JP" altLang="ja-JP" sz="20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843808" y="2852936"/>
            <a:ext cx="3312368" cy="0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923928" y="2636912"/>
            <a:ext cx="2016224" cy="1296144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051720" y="2636912"/>
            <a:ext cx="2952328" cy="1872208"/>
          </a:xfrm>
          <a:prstGeom prst="line">
            <a:avLst/>
          </a:prstGeom>
          <a:ln>
            <a:solidFill>
              <a:srgbClr val="0000FF"/>
            </a:solidFill>
            <a:prstDash val="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67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BLE-</a:t>
            </a:r>
            <a:r>
              <a:rPr lang="en-US" altLang="ja-JP" dirty="0" smtClean="0"/>
              <a:t>based </a:t>
            </a:r>
            <a:r>
              <a:rPr kumimoji="1" lang="en-US" altLang="ja-JP" dirty="0" smtClean="0"/>
              <a:t>Comparable Feature Estimation </a:t>
            </a:r>
            <a:r>
              <a:rPr lang="en-US" altLang="ja-JP" dirty="0" smtClean="0"/>
              <a:t>(1/2)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Contextual </a:t>
            </a:r>
            <a:r>
              <a:rPr lang="en-US" altLang="ja-JP" dirty="0" smtClean="0"/>
              <a:t>similarity: similarity between context vectors</a:t>
            </a:r>
            <a:r>
              <a:rPr lang="ja-JP" altLang="en-US" dirty="0" smtClean="0"/>
              <a:t> </a:t>
            </a:r>
            <a:r>
              <a:rPr lang="en-US" altLang="ja-JP" dirty="0"/>
              <a:t>[Rapp+ 1999]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367644" y="5229200"/>
            <a:ext cx="727280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unemployment </a:t>
            </a:r>
            <a:r>
              <a:rPr lang="en-US" altLang="ja-JP" dirty="0" smtClean="0"/>
              <a:t>figures: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/>
              <a:t>rising: 2.37, economic</a:t>
            </a:r>
            <a:r>
              <a:rPr lang="en-US" altLang="zh-TW" dirty="0"/>
              <a:t>: 0</a:t>
            </a:r>
            <a:r>
              <a:rPr lang="en-US" altLang="ja-JP" dirty="0"/>
              <a:t>, recession: 3.94</a:t>
            </a:r>
            <a:r>
              <a:rPr lang="zh-TW" altLang="en-US" dirty="0"/>
              <a:t>・・・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367644" y="3643572"/>
            <a:ext cx="727280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dirty="0" smtClean="0">
                <a:latin typeface="宋体"/>
                <a:ea typeface="宋体"/>
                <a:cs typeface="宋体"/>
              </a:rPr>
              <a:t>失业人数</a:t>
            </a:r>
            <a:r>
              <a:rPr lang="en-US" altLang="ja-JP" dirty="0" smtClean="0"/>
              <a:t>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ja-JP" altLang="en-US" dirty="0">
                <a:latin typeface="宋体"/>
                <a:ea typeface="宋体"/>
                <a:cs typeface="宋体"/>
              </a:rPr>
              <a:t>上涨</a:t>
            </a:r>
            <a:r>
              <a:rPr lang="ja-JP" altLang="en-US" dirty="0" smtClean="0">
                <a:latin typeface="+mj-lt"/>
                <a:ea typeface="宋体"/>
                <a:cs typeface="宋体"/>
              </a:rPr>
              <a:t>：</a:t>
            </a:r>
            <a:r>
              <a:rPr lang="en-US" altLang="ja-JP" dirty="0" smtClean="0">
                <a:latin typeface="+mj-lt"/>
                <a:ea typeface="宋体"/>
                <a:cs typeface="宋体"/>
              </a:rPr>
              <a:t>0</a:t>
            </a:r>
            <a:r>
              <a:rPr lang="ja-JP" altLang="en-US" dirty="0" smtClean="0">
                <a:latin typeface="+mj-lt"/>
                <a:ea typeface="宋体"/>
                <a:cs typeface="宋体"/>
              </a:rPr>
              <a:t>，</a:t>
            </a:r>
            <a:r>
              <a:rPr lang="ja-JP" altLang="en-US" dirty="0">
                <a:latin typeface="宋体"/>
                <a:ea typeface="宋体"/>
                <a:cs typeface="宋体"/>
              </a:rPr>
              <a:t>经济</a:t>
            </a:r>
            <a:r>
              <a:rPr lang="ja-JP" altLang="en-US" dirty="0" smtClean="0">
                <a:latin typeface="+mj-lt"/>
                <a:ea typeface="宋体"/>
                <a:cs typeface="宋体"/>
              </a:rPr>
              <a:t>：</a:t>
            </a:r>
            <a:r>
              <a:rPr lang="en-US" altLang="ja-JP" dirty="0" smtClean="0">
                <a:latin typeface="+mj-lt"/>
                <a:ea typeface="宋体"/>
                <a:cs typeface="宋体"/>
              </a:rPr>
              <a:t>1.21</a:t>
            </a:r>
            <a:r>
              <a:rPr lang="ja-JP" altLang="en-US" dirty="0" smtClean="0">
                <a:latin typeface="+mj-lt"/>
                <a:ea typeface="宋体"/>
                <a:cs typeface="宋体"/>
              </a:rPr>
              <a:t>，</a:t>
            </a:r>
            <a:r>
              <a:rPr lang="ja-JP" altLang="en-US" dirty="0" smtClean="0">
                <a:latin typeface="宋体"/>
                <a:ea typeface="宋体"/>
                <a:cs typeface="宋体"/>
              </a:rPr>
              <a:t>衰退</a:t>
            </a:r>
            <a:r>
              <a:rPr lang="en-US" altLang="ja-JP" dirty="0" smtClean="0">
                <a:latin typeface="+mj-lt"/>
                <a:ea typeface="宋体"/>
                <a:cs typeface="宋体"/>
              </a:rPr>
              <a:t>: 0</a:t>
            </a:r>
            <a:r>
              <a:rPr lang="zh-TW" altLang="en-US" dirty="0" smtClean="0"/>
              <a:t>・</a:t>
            </a:r>
            <a:r>
              <a:rPr lang="zh-TW" altLang="en-US" dirty="0"/>
              <a:t>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3059832" y="4100360"/>
            <a:ext cx="1008112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168363" y="4028352"/>
            <a:ext cx="4278184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  <a:latin typeface="+mj-lt"/>
                <a:ea typeface="宋体"/>
                <a:cs typeface="宋体"/>
              </a:rPr>
              <a:t>(</a:t>
            </a:r>
            <a:r>
              <a:rPr lang="en-US" altLang="ja-JP" sz="2400" dirty="0" smtClean="0">
                <a:solidFill>
                  <a:srgbClr val="C0504D"/>
                </a:solidFill>
              </a:rPr>
              <a:t>projection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chemeClr val="accent2"/>
                </a:solidFill>
                <a:latin typeface="+mj-lt"/>
                <a:ea typeface="宋体"/>
                <a:cs typeface="宋体"/>
              </a:rPr>
              <a:t>via a seed dictionary)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67644" y="4596323"/>
            <a:ext cx="72728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dirty="0">
                <a:latin typeface="宋体"/>
                <a:ea typeface="宋体"/>
                <a:cs typeface="宋体"/>
              </a:rPr>
              <a:t>失业人数</a:t>
            </a:r>
            <a:r>
              <a:rPr lang="en-US" altLang="ja-JP" dirty="0" smtClean="0"/>
              <a:t>: 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&lt;</a:t>
            </a:r>
            <a:r>
              <a:rPr lang="en-US" altLang="ja-JP" dirty="0"/>
              <a:t>rising: </a:t>
            </a:r>
            <a:r>
              <a:rPr lang="en-US" altLang="ja-JP" dirty="0" smtClean="0"/>
              <a:t>0, </a:t>
            </a:r>
            <a:r>
              <a:rPr lang="en-US" altLang="ja-JP" dirty="0"/>
              <a:t>economic</a:t>
            </a:r>
            <a:r>
              <a:rPr lang="en-US" altLang="zh-TW" dirty="0"/>
              <a:t>: </a:t>
            </a:r>
            <a:r>
              <a:rPr lang="en-US" altLang="zh-TW" dirty="0" smtClean="0"/>
              <a:t>1.21</a:t>
            </a:r>
            <a:r>
              <a:rPr lang="en-US" altLang="ja-JP" dirty="0" smtClean="0"/>
              <a:t>, </a:t>
            </a:r>
            <a:r>
              <a:rPr lang="en-US" altLang="ja-JP" dirty="0"/>
              <a:t>recession: </a:t>
            </a:r>
            <a:r>
              <a:rPr lang="en-US" altLang="ja-JP" dirty="0" smtClean="0"/>
              <a:t>0</a:t>
            </a:r>
            <a:r>
              <a:rPr lang="zh-TW" altLang="en-US" dirty="0" smtClean="0"/>
              <a:t>・</a:t>
            </a:r>
            <a:r>
              <a:rPr lang="zh-TW" altLang="en-US" dirty="0"/>
              <a:t>・・</a:t>
            </a:r>
            <a:r>
              <a:rPr lang="en-US" altLang="ja-JP" dirty="0">
                <a:latin typeface="宋体"/>
                <a:ea typeface="宋体"/>
                <a:cs typeface="宋体"/>
              </a:rPr>
              <a:t>&gt;</a:t>
            </a:r>
            <a:endParaRPr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403648" y="5097427"/>
            <a:ext cx="727280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曲線コネクタ 15"/>
          <p:cNvCxnSpPr>
            <a:stCxn id="11" idx="1"/>
            <a:endCxn id="21" idx="1"/>
          </p:cNvCxnSpPr>
          <p:nvPr/>
        </p:nvCxnSpPr>
        <p:spPr>
          <a:xfrm rot="10800000" flipV="1">
            <a:off x="1367644" y="4780988"/>
            <a:ext cx="12700" cy="632877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 rot="3777347">
            <a:off x="-50298" y="4764437"/>
            <a:ext cx="1744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400" dirty="0" err="1" smtClean="0">
                <a:solidFill>
                  <a:schemeClr val="accent3"/>
                </a:solidFill>
              </a:rPr>
              <a:t>Sim</a:t>
            </a:r>
            <a:r>
              <a:rPr lang="en-US" altLang="ja-JP" sz="2400" dirty="0" smtClean="0">
                <a:solidFill>
                  <a:schemeClr val="accent3"/>
                </a:solidFill>
              </a:rPr>
              <a:t>=</a:t>
            </a:r>
            <a:r>
              <a:rPr lang="en-US" altLang="ja-JP" sz="2400" dirty="0">
                <a:solidFill>
                  <a:schemeClr val="accent3"/>
                </a:solidFill>
              </a:rPr>
              <a:t>1.4e-06</a:t>
            </a:r>
            <a:endParaRPr lang="ja-JP" altLang="en-US" sz="2400" dirty="0">
              <a:solidFill>
                <a:schemeClr val="accent3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41738" y="5558261"/>
            <a:ext cx="566052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The similarity is unreliable because of 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the sparseness of the vectors!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1619672" y="2708920"/>
            <a:ext cx="607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宋体"/>
                <a:ea typeface="宋体"/>
                <a:cs typeface="宋体"/>
              </a:rPr>
              <a:t>…</a:t>
            </a:r>
            <a:r>
              <a:rPr lang="ja-JP" altLang="en-US" dirty="0">
                <a:latin typeface="宋体"/>
                <a:ea typeface="宋体"/>
                <a:cs typeface="宋体"/>
              </a:rPr>
              <a:t>一定 成绩 </a:t>
            </a:r>
            <a:r>
              <a:rPr lang="ja-JP" altLang="en-US" dirty="0" smtClean="0">
                <a:latin typeface="宋体"/>
                <a:ea typeface="宋体"/>
                <a:cs typeface="宋体"/>
              </a:rPr>
              <a:t>，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 </a:t>
            </a:r>
            <a:r>
              <a:rPr lang="ja-JP" altLang="en-US" dirty="0" smtClean="0">
                <a:latin typeface="宋体"/>
                <a:ea typeface="宋体"/>
                <a:cs typeface="宋体"/>
              </a:rPr>
              <a:t>经济 增长 </a:t>
            </a:r>
            <a:r>
              <a:rPr lang="ja-JP" altLang="en-US" dirty="0">
                <a:solidFill>
                  <a:srgbClr val="0000FF"/>
                </a:solidFill>
                <a:latin typeface="宋体"/>
                <a:ea typeface="宋体"/>
                <a:cs typeface="宋体"/>
              </a:rPr>
              <a:t>失业 人数</a:t>
            </a:r>
            <a:r>
              <a:rPr lang="ja-JP" altLang="en-US" dirty="0">
                <a:latin typeface="宋体"/>
                <a:ea typeface="宋体"/>
                <a:cs typeface="宋体"/>
              </a:rPr>
              <a:t> 减</a:t>
            </a:r>
            <a:r>
              <a:rPr lang="ja-JP" altLang="en-US" dirty="0" smtClean="0">
                <a:latin typeface="宋体"/>
                <a:ea typeface="宋体"/>
                <a:cs typeface="宋体"/>
              </a:rPr>
              <a:t>少 </a:t>
            </a:r>
            <a:r>
              <a:rPr lang="ja-JP" altLang="en-US" dirty="0">
                <a:latin typeface="宋体"/>
                <a:ea typeface="宋体"/>
                <a:cs typeface="宋体"/>
              </a:rPr>
              <a:t>人民 生活</a:t>
            </a:r>
            <a:r>
              <a:rPr lang="en-US" altLang="ja-JP" dirty="0" smtClean="0">
                <a:latin typeface="宋体"/>
                <a:ea typeface="宋体"/>
                <a:cs typeface="宋体"/>
              </a:rPr>
              <a:t>…</a:t>
            </a:r>
            <a:endParaRPr lang="ja-JP" alt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47864" y="2708920"/>
            <a:ext cx="3456384" cy="432048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4211960" y="3185792"/>
            <a:ext cx="1008112" cy="43204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143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9" grpId="0" animBg="1"/>
      <p:bldP spid="10" grpId="0" animBg="1"/>
      <p:bldP spid="11" grpId="0" animBg="1"/>
      <p:bldP spid="19" grpId="0"/>
      <p:bldP spid="15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99574</TotalTime>
  <Words>2231</Words>
  <Application>Microsoft Macintosh PowerPoint</Application>
  <PresentationFormat>画面に合わせる (4:3)</PresentationFormat>
  <Paragraphs>375</Paragraphs>
  <Slides>24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主题</vt:lpstr>
      <vt:lpstr>Improving Statistical Machine Translation Accuracy Using Bilingual Lexicon Extraction with Paraphrases </vt:lpstr>
      <vt:lpstr>Statistical Machine Translation (SMT)  [Brown+ 1993]</vt:lpstr>
      <vt:lpstr>Scarceness of Parallel Corpora</vt:lpstr>
      <vt:lpstr>Problems Caused by Scarceness of Parallel Corpora</vt:lpstr>
      <vt:lpstr>Phrase-based SMT [Koehn+ 2003]</vt:lpstr>
      <vt:lpstr>Accuracy Problem of Phrase-based SMT</vt:lpstr>
      <vt:lpstr>Improving Accuracy Using Bilingual Lexicon Extraction (BLE) [Klementiev+ 2012] </vt:lpstr>
      <vt:lpstr>Bilingual Lexicon Extraction (BLE)</vt:lpstr>
      <vt:lpstr>BLE-based Comparable Feature Estimation (1/2)</vt:lpstr>
      <vt:lpstr>BLE-based Comparable Feature Estimation (2/2)</vt:lpstr>
      <vt:lpstr>Solutions of the Data Sparse Problem for Contextual Similarity </vt:lpstr>
      <vt:lpstr>Paraphrases</vt:lpstr>
      <vt:lpstr>Paraphrase Extraction</vt:lpstr>
      <vt:lpstr>Paraphrases for SMT (1/2)</vt:lpstr>
      <vt:lpstr>Paraphrases for SMT (2/2)</vt:lpstr>
      <vt:lpstr>Proposed Method</vt:lpstr>
      <vt:lpstr>Paraphrase Overlap</vt:lpstr>
      <vt:lpstr>Context vector Smoothing with Paraphrases</vt:lpstr>
      <vt:lpstr>Topical and Temporal Occurrence Vector Smoothing with Paraphrases</vt:lpstr>
      <vt:lpstr>Dataset</vt:lpstr>
      <vt:lpstr>MT Experimental Settings</vt:lpstr>
      <vt:lpstr>MT Results</vt:lpstr>
      <vt:lpstr>Examples of Comparable Feature Scores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 2013 Report</dc:title>
  <cp:lastModifiedBy>chenhui chu</cp:lastModifiedBy>
  <cp:revision>1543</cp:revision>
  <cp:lastPrinted>2014-05-23T02:40:10Z</cp:lastPrinted>
  <dcterms:modified xsi:type="dcterms:W3CDTF">2014-12-12T15:45:14Z</dcterms:modified>
</cp:coreProperties>
</file>